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455" r:id="rId2"/>
    <p:sldId id="453" r:id="rId3"/>
    <p:sldId id="354" r:id="rId4"/>
    <p:sldId id="459" r:id="rId5"/>
    <p:sldId id="460" r:id="rId6"/>
    <p:sldId id="461" r:id="rId7"/>
    <p:sldId id="462" r:id="rId8"/>
    <p:sldId id="463" r:id="rId9"/>
    <p:sldId id="464" r:id="rId10"/>
    <p:sldId id="465" r:id="rId11"/>
    <p:sldId id="466" r:id="rId12"/>
    <p:sldId id="468" r:id="rId13"/>
    <p:sldId id="467" r:id="rId14"/>
    <p:sldId id="469" r:id="rId15"/>
    <p:sldId id="458" r:id="rId16"/>
  </p:sldIdLst>
  <p:sldSz cx="9144000" cy="5143500" type="screen16x9"/>
  <p:notesSz cx="6761163" cy="98821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97D"/>
    <a:srgbClr val="72A2DC"/>
    <a:srgbClr val="FF5050"/>
    <a:srgbClr val="009999"/>
    <a:srgbClr val="99CCFF"/>
    <a:srgbClr val="A8C6EA"/>
    <a:srgbClr val="CDFFF2"/>
    <a:srgbClr val="81FFDE"/>
    <a:srgbClr val="00CC99"/>
    <a:srgbClr val="72AF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912" autoAdjust="0"/>
    <p:restoredTop sz="94660"/>
  </p:normalViewPr>
  <p:slideViewPr>
    <p:cSldViewPr>
      <p:cViewPr varScale="1">
        <p:scale>
          <a:sx n="87" d="100"/>
          <a:sy n="87" d="100"/>
        </p:scale>
        <p:origin x="-558" y="-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5410 детей с ОВЗ</a:t>
            </a:r>
            <a:endParaRPr lang="ru-RU" dirty="0"/>
          </a:p>
        </c:rich>
      </c:tx>
      <c:layout>
        <c:manualLayout>
          <c:xMode val="edge"/>
          <c:yMode val="edge"/>
          <c:x val="0.35835799990477246"/>
          <c:y val="7.6916400314494968E-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обучаются 5410 детей</c:v>
                </c:pt>
              </c:strCache>
            </c:strRef>
          </c:tx>
          <c:dLbls>
            <c:dLbl>
              <c:idx val="0"/>
              <c:layout>
                <c:manualLayout>
                  <c:x val="-0.21817156724649642"/>
                  <c:y val="-0.1822919782417338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delete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Лист1!$A$2:$A$3</c:f>
              <c:strCache>
                <c:ptCount val="2"/>
                <c:pt idx="0">
                  <c:v> детей-инвалидов </c:v>
                </c:pt>
                <c:pt idx="1">
                  <c:v>остальные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3289</c:v>
                </c:pt>
                <c:pt idx="1">
                  <c:v>2121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29837" cy="494109"/>
          </a:xfrm>
          <a:prstGeom prst="rect">
            <a:avLst/>
          </a:prstGeom>
        </p:spPr>
        <p:txBody>
          <a:bodyPr vert="horz" lIns="91128" tIns="45565" rIns="91128" bIns="4556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764" y="0"/>
            <a:ext cx="2929837" cy="494109"/>
          </a:xfrm>
          <a:prstGeom prst="rect">
            <a:avLst/>
          </a:prstGeom>
        </p:spPr>
        <p:txBody>
          <a:bodyPr vert="horz" lIns="91128" tIns="45565" rIns="91128" bIns="45565" rtlCol="0"/>
          <a:lstStyle>
            <a:lvl1pPr algn="r">
              <a:defRPr sz="1200"/>
            </a:lvl1pPr>
          </a:lstStyle>
          <a:p>
            <a:fld id="{741DD081-7EF8-46F1-AB7C-6AAFEE6FE699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386365"/>
            <a:ext cx="2929837" cy="494109"/>
          </a:xfrm>
          <a:prstGeom prst="rect">
            <a:avLst/>
          </a:prstGeom>
        </p:spPr>
        <p:txBody>
          <a:bodyPr vert="horz" lIns="91128" tIns="45565" rIns="91128" bIns="4556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764" y="9386365"/>
            <a:ext cx="2929837" cy="494109"/>
          </a:xfrm>
          <a:prstGeom prst="rect">
            <a:avLst/>
          </a:prstGeom>
        </p:spPr>
        <p:txBody>
          <a:bodyPr vert="horz" lIns="91128" tIns="45565" rIns="91128" bIns="45565" rtlCol="0" anchor="b"/>
          <a:lstStyle>
            <a:lvl1pPr algn="r">
              <a:defRPr sz="1200"/>
            </a:lvl1pPr>
          </a:lstStyle>
          <a:p>
            <a:fld id="{C4CA8774-6AC4-43D2-B118-360A39D33C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947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29837" cy="494109"/>
          </a:xfrm>
          <a:prstGeom prst="rect">
            <a:avLst/>
          </a:prstGeom>
        </p:spPr>
        <p:txBody>
          <a:bodyPr vert="horz" lIns="91128" tIns="45565" rIns="91128" bIns="4556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4" y="0"/>
            <a:ext cx="2929837" cy="494109"/>
          </a:xfrm>
          <a:prstGeom prst="rect">
            <a:avLst/>
          </a:prstGeom>
        </p:spPr>
        <p:txBody>
          <a:bodyPr vert="horz" lIns="91128" tIns="45565" rIns="91128" bIns="45565" rtlCol="0"/>
          <a:lstStyle>
            <a:lvl1pPr algn="r">
              <a:defRPr sz="1200"/>
            </a:lvl1pPr>
          </a:lstStyle>
          <a:p>
            <a:fld id="{AE6BD189-E5B1-4CA8-8A4E-2622CE4716F4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586537" cy="3705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28" tIns="45565" rIns="91128" bIns="4556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694041"/>
            <a:ext cx="5408930" cy="4446985"/>
          </a:xfrm>
          <a:prstGeom prst="rect">
            <a:avLst/>
          </a:prstGeom>
        </p:spPr>
        <p:txBody>
          <a:bodyPr vert="horz" lIns="91128" tIns="45565" rIns="91128" bIns="45565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386365"/>
            <a:ext cx="2929837" cy="494109"/>
          </a:xfrm>
          <a:prstGeom prst="rect">
            <a:avLst/>
          </a:prstGeom>
        </p:spPr>
        <p:txBody>
          <a:bodyPr vert="horz" lIns="91128" tIns="45565" rIns="91128" bIns="4556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4" y="9386365"/>
            <a:ext cx="2929837" cy="494109"/>
          </a:xfrm>
          <a:prstGeom prst="rect">
            <a:avLst/>
          </a:prstGeom>
        </p:spPr>
        <p:txBody>
          <a:bodyPr vert="horz" lIns="91128" tIns="45565" rIns="91128" bIns="45565" rtlCol="0" anchor="b"/>
          <a:lstStyle>
            <a:lvl1pPr algn="r">
              <a:defRPr sz="1200"/>
            </a:lvl1pPr>
          </a:lstStyle>
          <a:p>
            <a:fld id="{594DFFB7-9475-43E6-A7EF-8476C435EE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550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DFFB7-9475-43E6-A7EF-8476C435EE2E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152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DFFB7-9475-43E6-A7EF-8476C435EE2E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152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DFFB7-9475-43E6-A7EF-8476C435EE2E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152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4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E303C-5F61-44A2-BF75-D56A300C606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953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9FA47-5A2D-420F-87BD-EC739FC4501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632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C3F40-DDEB-4B22-AD5A-4ABA1D99527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81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0461D0-2145-4618-8B9F-A6E04B255A7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557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41C59-4C67-439F-8F82-69BB8AB826D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727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27E08E-ECEF-4845-AF3D-ED63F1EF66D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966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10" indent="0">
              <a:buNone/>
              <a:defRPr sz="1800" b="1"/>
            </a:lvl3pPr>
            <a:lvl4pPr marL="1371464" indent="0">
              <a:buNone/>
              <a:defRPr sz="1600" b="1"/>
            </a:lvl4pPr>
            <a:lvl5pPr marL="1828619" indent="0">
              <a:buNone/>
              <a:defRPr sz="1600" b="1"/>
            </a:lvl5pPr>
            <a:lvl6pPr marL="2285772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2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10" indent="0">
              <a:buNone/>
              <a:defRPr sz="1800" b="1"/>
            </a:lvl3pPr>
            <a:lvl4pPr marL="1371464" indent="0">
              <a:buNone/>
              <a:defRPr sz="1600" b="1"/>
            </a:lvl4pPr>
            <a:lvl5pPr marL="1828619" indent="0">
              <a:buNone/>
              <a:defRPr sz="1600" b="1"/>
            </a:lvl5pPr>
            <a:lvl6pPr marL="2285772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2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FB139-C949-47A6-B0D7-528BB64C2F6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63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D15C9-5E2F-476E-99F6-60E9FB06B75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543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561BE-D27A-4DFD-9761-997DCDFF54C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493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3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10" indent="0">
              <a:buNone/>
              <a:defRPr sz="1000"/>
            </a:lvl3pPr>
            <a:lvl4pPr marL="1371464" indent="0">
              <a:buNone/>
              <a:defRPr sz="900"/>
            </a:lvl4pPr>
            <a:lvl5pPr marL="1828619" indent="0">
              <a:buNone/>
              <a:defRPr sz="900"/>
            </a:lvl5pPr>
            <a:lvl6pPr marL="2285772" indent="0">
              <a:buNone/>
              <a:defRPr sz="900"/>
            </a:lvl6pPr>
            <a:lvl7pPr marL="2742926" indent="0">
              <a:buNone/>
              <a:defRPr sz="900"/>
            </a:lvl7pPr>
            <a:lvl8pPr marL="3200080" indent="0">
              <a:buNone/>
              <a:defRPr sz="900"/>
            </a:lvl8pPr>
            <a:lvl9pPr marL="3657235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F8FD2-918E-4449-98B2-64B857546CD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396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54" indent="0">
              <a:buNone/>
              <a:defRPr sz="2800"/>
            </a:lvl2pPr>
            <a:lvl3pPr marL="914310" indent="0">
              <a:buNone/>
              <a:defRPr sz="2400"/>
            </a:lvl3pPr>
            <a:lvl4pPr marL="1371464" indent="0">
              <a:buNone/>
              <a:defRPr sz="2000"/>
            </a:lvl4pPr>
            <a:lvl5pPr marL="1828619" indent="0">
              <a:buNone/>
              <a:defRPr sz="2000"/>
            </a:lvl5pPr>
            <a:lvl6pPr marL="2285772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5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8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10" indent="0">
              <a:buNone/>
              <a:defRPr sz="1000"/>
            </a:lvl3pPr>
            <a:lvl4pPr marL="1371464" indent="0">
              <a:buNone/>
              <a:defRPr sz="900"/>
            </a:lvl4pPr>
            <a:lvl5pPr marL="1828619" indent="0">
              <a:buNone/>
              <a:defRPr sz="900"/>
            </a:lvl5pPr>
            <a:lvl6pPr marL="2285772" indent="0">
              <a:buNone/>
              <a:defRPr sz="900"/>
            </a:lvl6pPr>
            <a:lvl7pPr marL="2742926" indent="0">
              <a:buNone/>
              <a:defRPr sz="900"/>
            </a:lvl7pPr>
            <a:lvl8pPr marL="3200080" indent="0">
              <a:buNone/>
              <a:defRPr sz="900"/>
            </a:lvl8pPr>
            <a:lvl9pPr marL="3657235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34837D-8289-4A5F-B006-0E92F5BC1CD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466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2" tIns="45716" rIns="91432" bIns="4571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310">
              <a:defRPr/>
            </a:pPr>
            <a:fld id="{04B0BE59-E509-47A8-8BDF-29C889DFFB3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10"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31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310">
              <a:defRPr/>
            </a:pPr>
            <a:fld id="{CBC122BA-4C5C-4491-A08D-C4920A45C1FD}" type="slidenum">
              <a:rPr lang="ru-RU">
                <a:solidFill>
                  <a:prstClr val="black">
                    <a:tint val="75000"/>
                  </a:prstClr>
                </a:solidFill>
              </a:rPr>
              <a:pPr defTabSz="91431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755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54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31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464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619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866" indent="-34286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77" indent="-28572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7" indent="-22857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0" indent="-22857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5" indent="-22857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8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4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8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2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9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2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5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51520" y="3481515"/>
            <a:ext cx="8640960" cy="113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«Развитие специального образования в Республике Башкортостан»</a:t>
            </a:r>
            <a:endParaRPr lang="ru-RU" sz="3400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1470"/>
            <a:ext cx="9144000" cy="595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3000" b="1" dirty="0" smtClean="0">
                <a:solidFill>
                  <a:srgbClr val="002060"/>
                </a:solidFill>
                <a:latin typeface="Arial" charset="0"/>
              </a:rPr>
              <a:t>КРУГЛЫЙ СТОЛ</a:t>
            </a:r>
            <a:endParaRPr lang="ru-RU" sz="3000" b="1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000" y="915566"/>
            <a:ext cx="2520000" cy="2524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13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888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itchFamily="34" charset="0"/>
              </a:rPr>
              <a:t>МИНИСТЕРСТВО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1520" y="993666"/>
            <a:ext cx="889248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XIII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 Республиканский культурно-спортивный фестиваль обучающихся государственных коррекционных школ и школ-интернатов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96729" y="1563052"/>
            <a:ext cx="3202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Театральное искусство</a:t>
            </a:r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20" name="Picture 4" descr="https://thumb.cloud.mail.ru/weblink/thumb/xw1/2sDB/r92GjRYAg/PC-20181101_hs_103948_82.jpg?x-email=undefin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3" y="2859782"/>
            <a:ext cx="3132239" cy="20881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s://thumb.cloud.mail.ru/weblink/thumb/xw1/2sDB/r92GjRYAg/PC-20181101_hs_104136_83.jpg?x-email=undefin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918" y="2038371"/>
            <a:ext cx="3402519" cy="22683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https://thumb.cloud.mail.ru/weblink/thumb/xw1/2sDB/r92GjRYAg/PC-20181101_hs_104222_84.jpg?x-email=undefine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6" y="1580851"/>
            <a:ext cx="3246310" cy="21642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915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888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itchFamily="34" charset="0"/>
              </a:rPr>
              <a:t>МИНИСТЕРСТВО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1520" y="993666"/>
            <a:ext cx="889248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XIII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 Республиканский культурно-спортивный фестиваль обучающихся государственных коррекционных школ и школ-интернатов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47856" y="1563052"/>
            <a:ext cx="3202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Физическая культура и спорт</a:t>
            </a:r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https://thumb.cloud.mail.ru/weblink/thumb/xw1/2sDB/r92GjRYAg/PC-20181101_hs_101050_39.jpg?x-email=undefin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9" y="2775917"/>
            <a:ext cx="3077872" cy="20519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thumb.cloud.mail.ru/weblink/thumb/xw1/2sDB/r92GjRYAg/PC-20181101_hs_101440_45.jpg?x-email=undefin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77" y="1562393"/>
            <a:ext cx="2916215" cy="19441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thumb.cloud.mail.ru/weblink/thumb/xw1/2sDB/r92GjRYAg/PC-20181101_hs_092916_20.jpg?x-email=undefine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067694"/>
            <a:ext cx="3240360" cy="2160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40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888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83568" y="843558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Региональный отборочный этап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Национального чемпионата профессионального мастерства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людей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 инвалидностью и ограниченными возможностями здоровья «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Абилимпикс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7544" y="1707654"/>
            <a:ext cx="8892480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От Республики Башкортостан приняли участие 41 человек. Из них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студенты: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школьники: 10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специалисты: 7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8775" indent="-358775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Медали: 6 – золото, 9 – серебро, 7 – бронза.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Республика Башкортостан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заняла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2 место в групповом зачете по России!.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endParaRPr lang="ru-RU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63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888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83568" y="843558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Региональный отборочный этап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Национального чемпионата профессионального мастерства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людей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 инвалидностью и ограниченными возможностями здоровья «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Абилимпикс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3" name="Picture 3" descr="C:\Users\popova.dd\Downloads\Абилимпикс\IMG-20181120-WA00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640401"/>
            <a:ext cx="2952327" cy="19037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popova.dd\Downloads\Абилимпикс\IMG-20181121-WA009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001" y="1601560"/>
            <a:ext cx="2640487" cy="19783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Users\popova.dd\Downloads\Абилимпикс\IMG-20181123-WA000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756" y="2638240"/>
            <a:ext cx="4392488" cy="22837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880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888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73763" y="1012835"/>
            <a:ext cx="79928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конкурс профессионального мастерства «Коррекционный педагог.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7544" y="1707654"/>
            <a:ext cx="8892480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От Республики Башкортостан приняли участие 41 человек. Из них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студенты: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школьники: 10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специалисты: 7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8775" indent="-358775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Медали: 6 – золото, 9 – серебро, 7 – бронза.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Республика Башкортостан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заняла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2 место в групповом зачете по России!.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endParaRPr lang="ru-RU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24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51520" y="3481515"/>
            <a:ext cx="8640960" cy="1661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«АКТУАЛЬНЫЕ ВОПРОСЫ </a:t>
            </a:r>
            <a:br>
              <a:rPr lang="ru-RU" sz="3400" b="1" dirty="0" smtClean="0">
                <a:solidFill>
                  <a:srgbClr val="002060"/>
                </a:solidFill>
                <a:latin typeface="Arial" charset="0"/>
              </a:rPr>
            </a:b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СИСТЕМЫ ОБРАЗОВАНИЯ </a:t>
            </a:r>
            <a:br>
              <a:rPr lang="ru-RU" sz="3400" b="1" dirty="0" smtClean="0">
                <a:solidFill>
                  <a:srgbClr val="002060"/>
                </a:solidFill>
                <a:latin typeface="Arial" charset="0"/>
              </a:rPr>
            </a:b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РЕСПУБЛИКИ БАШКОРТОСТАН»</a:t>
            </a:r>
            <a:endParaRPr lang="ru-RU" sz="3400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1470"/>
            <a:ext cx="9144000" cy="595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3000" b="1" dirty="0" smtClean="0">
                <a:solidFill>
                  <a:srgbClr val="002060"/>
                </a:solidFill>
                <a:latin typeface="Arial" charset="0"/>
              </a:rPr>
              <a:t>КРУГЛЫЙ СТОЛ</a:t>
            </a:r>
            <a:endParaRPr lang="ru-RU" sz="3000" b="1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000" y="915566"/>
            <a:ext cx="2520000" cy="2524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66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ГАЛИЕВА 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Альфия Закировна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ЗАМЕСТИТЕЛЬ МИНИСТРА ОБРАЗОВАНИЯ </a:t>
            </a:r>
          </a:p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РЕСПУБЛИКИ БАШКОРТОСТАН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442" y="0"/>
            <a:ext cx="1976558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888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27584" y="1275606"/>
            <a:ext cx="79744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 республике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</a:t>
            </a:r>
            <a:r>
              <a:rPr lang="ru-RU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коррекционных школ и школ-интернатов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 том числе: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ОУ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для обучающихся с интеллектуальными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нарушениями,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ОУ - с нарушениями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слуха,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ОУ - для детей с задержкой психического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развития;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ОУ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для детей с нарушениями зрения;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ОУ - с нарушениями опорно-двигательного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аппарата;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ОУ 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тяжёлыми нарушениями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речи.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984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888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340663664"/>
              </p:ext>
            </p:extLst>
          </p:nvPr>
        </p:nvGraphicFramePr>
        <p:xfrm>
          <a:off x="539552" y="987574"/>
          <a:ext cx="8064896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0920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888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15144" y="915566"/>
            <a:ext cx="831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ттестация руководителей ГБОУ в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2019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год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3124892"/>
              </p:ext>
            </p:extLst>
          </p:nvPr>
        </p:nvGraphicFramePr>
        <p:xfrm>
          <a:off x="611560" y="1563638"/>
          <a:ext cx="7920880" cy="31043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2047"/>
                <a:gridCol w="4032448"/>
                <a:gridCol w="2016224"/>
                <a:gridCol w="1440161"/>
              </a:tblGrid>
              <a:tr h="3578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 п/п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07" marR="5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Наименование учреждения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07" marR="5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ФИО руководителя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07" marR="5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Дата аттестации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07" marR="50307" marT="0" marB="0"/>
                </a:tc>
              </a:tr>
              <a:tr h="894564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effectLst/>
                        </a:rPr>
                        <a:t>1</a:t>
                      </a: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07" marR="5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Государственное бюджетное общеобразовательное учреждение </a:t>
                      </a:r>
                      <a:r>
                        <a:rPr lang="ru-RU" sz="1200" i="0" dirty="0">
                          <a:effectLst/>
                        </a:rPr>
                        <a:t>Учалинская коррекционная школа-интернат </a:t>
                      </a:r>
                      <a:r>
                        <a:rPr lang="ru-RU" sz="1200" dirty="0">
                          <a:effectLst/>
                        </a:rPr>
                        <a:t>для обучающихся с ограниченными возможностями здоровья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07" marR="5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effectLst/>
                        </a:rPr>
                        <a:t>Зайнуллина</a:t>
                      </a:r>
                      <a:r>
                        <a:rPr lang="ru-RU" sz="1200" b="1" dirty="0">
                          <a:effectLst/>
                        </a:rPr>
                        <a:t> Эльвира Газизовна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07" marR="5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20.03.2019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07" marR="50307" marT="0" marB="0"/>
                </a:tc>
              </a:tr>
              <a:tr h="894564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effectLst/>
                        </a:rPr>
                        <a:t>2</a:t>
                      </a: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07" marR="5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Государственное бюджетное общеобразовательное учреждение Ермолаевская коррекционная школа-интернат для обучающихся с ограниченными возможностями здоровья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07" marR="5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Заболотный Владимир Валентинович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07" marR="5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18.09.2019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07" marR="50307" marT="0" marB="0"/>
                </a:tc>
              </a:tr>
              <a:tr h="894564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effectLst/>
                        </a:rPr>
                        <a:t>3</a:t>
                      </a: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07" marR="5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Государственное бюджетное общеобразовательное учреждение Стерлитамакская коррекционная школа-интернат для глухих и слабослышащих обучающихся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07" marR="5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Назырова Гульфина Гаделькарамовна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07" marR="5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18.09.2019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07" marR="5030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462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888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1520" y="993666"/>
            <a:ext cx="8892480" cy="4170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XIII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 Республиканский культурно-спортивный фестиваль обучающихся государственных коррекционных школ и школ-интернатов</a:t>
            </a: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В Фестивале приняли </a:t>
            </a: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участие:</a:t>
            </a:r>
            <a:endParaRPr lang="ru-RU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ГБОУ 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Бирская коррекционная школа-интернат для </a:t>
            </a: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обучающихся 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с тяжелыми нарушениями речи;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ГБОУ Бакалинская коррекционная школа-интернат для обучающихся с ограниченными возможностями здоровья</a:t>
            </a: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1300" b="1" i="1" dirty="0">
                <a:latin typeface="Arial" panose="020B0604020202020204" pitchFamily="34" charset="0"/>
                <a:cs typeface="Arial" panose="020B0604020202020204" pitchFamily="34" charset="0"/>
              </a:rPr>
              <a:t>ГБОУ Белебеевская коррекционная школа для слабовидящих обучающихся</a:t>
            </a:r>
            <a:r>
              <a:rPr lang="ru-RU" sz="13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ГБОУ 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Уфимская коррекционная школа №120 для обучающихся </a:t>
            </a: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задержкой психического здоровья;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ГБОУ Уфимская коррекционная школа-интернат № 28 для слепых  и слабовидящих детей;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ГБОУ Уфимская коррекционная школа-интернат для глухих обучающихся;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ГБОУ Стерлитамакская коррекционная школа-интернат для глухих и слабослышащих обучающихся;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ГБОУ Бокситовская </a:t>
            </a: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коррекционная школа интернат для 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обучающихся с задержкой психического развития;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ГБОУ Уфимская коррекционная школа-интернат № 30 для глухих  и слабослышащих обучающихся;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ГБОУ Уфимская школа-интернат № 13 для обучающихся </a:t>
            </a: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нарушением опорно-двигательного аппарата</a:t>
            </a: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ГБОУ Уфимская коррекционная школа № 138 для </a:t>
            </a: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обучающихся с ограниченными 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возможностями здоровья</a:t>
            </a: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3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888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itchFamily="34" charset="0"/>
              </a:rPr>
              <a:t>МИНИСТЕРСТВО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1520" y="993666"/>
            <a:ext cx="889248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XIII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 Республиканский культурно-спортивный фестиваль обучающихся государственных коррекционных школ и школ-интернатов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92884" y="1563638"/>
            <a:ext cx="32020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Декоративно-прикладное искусство</a:t>
            </a:r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https://thumb.cloud.mail.ru/weblink/thumb/xw1/2sDB/r92GjRYAg/PC-20181101_hs_122458_134.jpg?x-email=undefin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648" y="3052437"/>
            <a:ext cx="2973221" cy="19821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thumb.cloud.mail.ru/weblink/thumb/xw1/2sDB/r92GjRYAg/PC-20181101_hs_125410_145.jpg?x-email=undefin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88" y="1599017"/>
            <a:ext cx="2992884" cy="1995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thumb.cloud.mail.ru/weblink/thumb/xw1/2sDB/r92GjRYAg/PC-20181101_hs_123622_139.jpg?x-email=undefine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235713"/>
            <a:ext cx="3659864" cy="24399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177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888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itchFamily="34" charset="0"/>
              </a:rPr>
              <a:t>МИНИСТЕРСТВО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1520" y="993666"/>
            <a:ext cx="889248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XIII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 Республиканский культурно-спортивный фестиваль обучающихся государственных коррекционных школ и школ-интернатов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70971" y="1563052"/>
            <a:ext cx="3202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Вокальное исполнительство</a:t>
            </a:r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8" name="Picture 4" descr="https://thumb.cloud.mail.ru/weblink/thumb/xw1/2sDB/r92GjRYAg/PC-20181101_hs_111938_122.jpg?x-email=undefin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87922" y="2727839"/>
            <a:ext cx="3348156" cy="22321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thumb.cloud.mail.ru/weblink/thumb/xw1/2sDB/r92GjRYAg/PC-20181101_hs_140712_152.jpg?x-email=undefin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39740"/>
            <a:ext cx="3150244" cy="21001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s://thumb.cloud.mail.ru/weblink/thumb/xw1/2sDB/r92GjRYAg/PC-20181101_hs_105226_95.jpg?x-email=undefine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211710"/>
            <a:ext cx="3571875" cy="2381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175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888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itchFamily="34" charset="0"/>
              </a:rPr>
              <a:t>МИНИСТЕРСТВО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1520" y="993666"/>
            <a:ext cx="889248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XIII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 Республиканский культурно-спортивный фестиваль обучающихся государственных коррекционных школ и школ-интернатов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53206" y="1657921"/>
            <a:ext cx="3202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Хореографическое искусство</a:t>
            </a:r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https://thumb.cloud.mail.ru/weblink/thumb/xw1/2sDB/r92GjRYAg/PC-20181101_hs_110648_108.jpg?x-email=undefin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11679"/>
            <a:ext cx="2844263" cy="18961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thumb.cloud.mail.ru/weblink/thumb/xw1/2sDB/r92GjRYAg/PC-20181101_hs_110938_110.jpg?x-email=undefin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977817"/>
            <a:ext cx="3069468" cy="2046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thumb.cloud.mail.ru/weblink/thumb/xw1/2sDB/r92GjRYAg/PC-20181101_hs_111540_116.jpg?x-email=undefine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1" y="2355726"/>
            <a:ext cx="3395362" cy="22635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973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ased_W_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4073</TotalTime>
  <Words>360</Words>
  <Application>Microsoft Office PowerPoint</Application>
  <PresentationFormat>Экран (16:9)</PresentationFormat>
  <Paragraphs>107</Paragraphs>
  <Slides>15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Zased_W_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Ахметьянова Элиза Рашитовна</dc:creator>
  <cp:lastModifiedBy>Попова Дарья Дмитриевна</cp:lastModifiedBy>
  <cp:revision>516</cp:revision>
  <cp:lastPrinted>2017-02-21T03:28:55Z</cp:lastPrinted>
  <dcterms:created xsi:type="dcterms:W3CDTF">2014-10-28T06:59:25Z</dcterms:created>
  <dcterms:modified xsi:type="dcterms:W3CDTF">2019-02-20T08:30:47Z</dcterms:modified>
</cp:coreProperties>
</file>