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71" r:id="rId2"/>
  </p:sldMasterIdLst>
  <p:notesMasterIdLst>
    <p:notesMasterId r:id="rId14"/>
  </p:notesMasterIdLst>
  <p:handoutMasterIdLst>
    <p:handoutMasterId r:id="rId15"/>
  </p:handoutMasterIdLst>
  <p:sldIdLst>
    <p:sldId id="307" r:id="rId3"/>
    <p:sldId id="341" r:id="rId4"/>
    <p:sldId id="325" r:id="rId5"/>
    <p:sldId id="316" r:id="rId6"/>
    <p:sldId id="313" r:id="rId7"/>
    <p:sldId id="344" r:id="rId8"/>
    <p:sldId id="315" r:id="rId9"/>
    <p:sldId id="328" r:id="rId10"/>
    <p:sldId id="310" r:id="rId11"/>
    <p:sldId id="312" r:id="rId12"/>
    <p:sldId id="332" r:id="rId13"/>
  </p:sldIdLst>
  <p:sldSz cx="9144000" cy="6858000" type="screen4x3"/>
  <p:notesSz cx="6797675" cy="9928225"/>
  <p:defaultTextStyle>
    <a:defPPr>
      <a:defRPr lang="en-US"/>
    </a:defPPr>
    <a:lvl1pPr algn="l" rtl="0" fontAlgn="base">
      <a:lnSpc>
        <a:spcPct val="70000"/>
      </a:lnSpc>
      <a:spcBef>
        <a:spcPct val="20000"/>
      </a:spcBef>
      <a:spcAft>
        <a:spcPct val="0"/>
      </a:spcAft>
      <a:buClr>
        <a:schemeClr val="bg2"/>
      </a:buClr>
      <a:buFont typeface="Wingdings" pitchFamily="2" charset="2"/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1pPr>
    <a:lvl2pPr marL="457200" algn="l" rtl="0" fontAlgn="base">
      <a:lnSpc>
        <a:spcPct val="70000"/>
      </a:lnSpc>
      <a:spcBef>
        <a:spcPct val="20000"/>
      </a:spcBef>
      <a:spcAft>
        <a:spcPct val="0"/>
      </a:spcAft>
      <a:buClr>
        <a:schemeClr val="bg2"/>
      </a:buClr>
      <a:buFont typeface="Wingdings" pitchFamily="2" charset="2"/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2pPr>
    <a:lvl3pPr marL="914400" algn="l" rtl="0" fontAlgn="base">
      <a:lnSpc>
        <a:spcPct val="70000"/>
      </a:lnSpc>
      <a:spcBef>
        <a:spcPct val="20000"/>
      </a:spcBef>
      <a:spcAft>
        <a:spcPct val="0"/>
      </a:spcAft>
      <a:buClr>
        <a:schemeClr val="bg2"/>
      </a:buClr>
      <a:buFont typeface="Wingdings" pitchFamily="2" charset="2"/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3pPr>
    <a:lvl4pPr marL="1371600" algn="l" rtl="0" fontAlgn="base">
      <a:lnSpc>
        <a:spcPct val="70000"/>
      </a:lnSpc>
      <a:spcBef>
        <a:spcPct val="20000"/>
      </a:spcBef>
      <a:spcAft>
        <a:spcPct val="0"/>
      </a:spcAft>
      <a:buClr>
        <a:schemeClr val="bg2"/>
      </a:buClr>
      <a:buFont typeface="Wingdings" pitchFamily="2" charset="2"/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4pPr>
    <a:lvl5pPr marL="1828800" algn="l" rtl="0" fontAlgn="base">
      <a:lnSpc>
        <a:spcPct val="70000"/>
      </a:lnSpc>
      <a:spcBef>
        <a:spcPct val="20000"/>
      </a:spcBef>
      <a:spcAft>
        <a:spcPct val="0"/>
      </a:spcAft>
      <a:buClr>
        <a:schemeClr val="bg2"/>
      </a:buClr>
      <a:buFont typeface="Wingdings" pitchFamily="2" charset="2"/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2"/>
        </a:solidFill>
        <a:latin typeface="Syntax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5">
          <p15:clr>
            <a:srgbClr val="A4A3A4"/>
          </p15:clr>
        </p15:guide>
        <p15:guide id="2" pos="57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37"/>
    <a:srgbClr val="025D29"/>
    <a:srgbClr val="A2D0C4"/>
    <a:srgbClr val="6BB5A2"/>
    <a:srgbClr val="DDEBE8"/>
    <a:srgbClr val="BEDAD4"/>
    <a:srgbClr val="B1D3CC"/>
    <a:srgbClr val="78B416"/>
    <a:srgbClr val="CCFFCC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94830" autoAdjust="0"/>
  </p:normalViewPr>
  <p:slideViewPr>
    <p:cSldViewPr snapToGrid="0">
      <p:cViewPr varScale="1">
        <p:scale>
          <a:sx n="82" d="100"/>
          <a:sy n="82" d="100"/>
        </p:scale>
        <p:origin x="1685" y="58"/>
      </p:cViewPr>
      <p:guideLst>
        <p:guide orient="horz" pos="1085"/>
        <p:guide pos="57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4050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t" anchorCtr="0" compatLnSpc="1">
            <a:prstTxWarp prst="textNoShape">
              <a:avLst/>
            </a:prstTxWarp>
          </a:bodyPr>
          <a:lstStyle>
            <a:lvl1pPr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9" y="0"/>
            <a:ext cx="2946576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t" anchorCtr="0" compatLnSpc="1">
            <a:prstTxWarp prst="textNoShape">
              <a:avLst/>
            </a:prstTxWarp>
          </a:bodyPr>
          <a:lstStyle>
            <a:lvl1pPr algn="r"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9"/>
            <a:ext cx="2946576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b" anchorCtr="0" compatLnSpc="1">
            <a:prstTxWarp prst="textNoShape">
              <a:avLst/>
            </a:prstTxWarp>
          </a:bodyPr>
          <a:lstStyle>
            <a:lvl1pPr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9" y="9431339"/>
            <a:ext cx="2946576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b" anchorCtr="0" compatLnSpc="1">
            <a:prstTxWarp prst="textNoShape">
              <a:avLst/>
            </a:prstTxWarp>
          </a:bodyPr>
          <a:lstStyle>
            <a:lvl1pPr algn="r"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C686FEB-515B-4C49-9E35-9321A993DA4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23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0:45.53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844 0 88 0,'0'0'55'15,"0"0"-15"-15,0 0-16 0,0 0-7 16,-2 21-4 0,2-21-6-16,-12 22-1 15,5-5-2-15,-3 2 1 0,-1 2-2 16,0 3 2-16,-1 3-1 16,-5 3 0-16,4 0-1 15,-4 0 0-15,-2 2 0 16,4 2-1-16,-6 0-4 15,0 0 10-15,1 7-6 16,1 1 5-16,-4 1-3 16,-3 4 3-16,1-2-3 15,0 3 5-15,3-1 8 16,-1 0-5-16,2-4 6 16,1-1 5-16,1 1 6 15,2-5 6-15,-2 3 3 16,-2-1 5-16,6-1-1 0,-6 3 4 15,2-5-2-15,0 5-4 16,0-4-8-16,0-3-3 16,4 1-7-16,2-9-6 15,4-1-18-15,1-7-35 16,2 2-32-16,3-3-30 16,3-18-21-16,2 27-20 15,-2-27-3-15,0 0-3 16,24 0 92-16</inkml:trace>
  <inkml:trace contextRef="#ctx0" brushRef="#br0" timeOffset="1">878 454 28 0,'0'0'52'0,"17"2"-7"15,-17-2-15-15,0 0 8 16,0 0 1-16,20-2-4 16,-20 2 5-16,0 0-11 0,0 0 1 15,10-19-10-15,-10 19 3 16,0-26-10-16,0 5 1 16,0-2-8-1,0-9-2-15,0-3 0 0,2-7-1 16,0 1 1-16,-1-6 1 15,1 3 3-15,2 3 9 16,0 1 4-16,2 6 5 16,-3 6 5-16,5 5 2 15,-4 5 0-15,-1-1-3 16,-3 19-2-16,8-27-7 16,-8 27-4-16,4-19-4 15,-4 19 0-15,0 0 3 0,0 0 5 16,0 0 2-16,0 0 1 15,-17-7 2 1,17 7 3-16,-25 13 1 16,4-3-4-16,4-3-5 0,-5 2-6 15,-8-1-2-15,-3 1-1 16,1-5-6-16,-7 8-2 16,-3-3-3-16,-7 4 0 15,4 4 0-15,-6 0 0 16,-1 2-22-16,7-8-74 15,-4 2-53-15,6 2-15 16,14-11-5-16,7 2-5 16,22-6-5-16</inkml:trace>
  <inkml:trace contextRef="#ctx0" brushRef="#br0" timeOffset="2">335 1428 127 0,'0'0'110'15,"0"0"4"-15,21-2-12 16,-21 2 2-16,0 0-4 16,17-3-10-16,-17 3-13 15,0 0-7-15,0 0-17 16,0 0-13-16,0 0-19 16,0 0-16-16,0 0-7 15,-15 22 2-15,0-5 3 16,-4 6-5-16,-2 1 7 15,-4 3-6-15,-3 7 6 16,-2-2-5-16,0 2 2 0,-2 1-2 16,1-6 0-16,1 3 0 15,4-2 0-15,-1-6 0 16,4-3 0 0,6-6 0-16,17-15 0 0,-22 10 0 15,22-10 0-15,-10-17 0 16,8-6 0-16,2-7 0 15,0-13 0-15,0-8 0 16,-1-8 0-16,-3-7 0 16,-6-5 0-16,3-8-27 15,-12 1-111-15,2 9-30 16,0-3-2-16,2 13-5 16,3 1-3-16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2:40.7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88 0,'0'0'55'15,"0"0"-15"-15,0 0-16 0,0 0-7 16,2 21-4 0,-2-21-6-16,12 22-1 15,-5-5-2-15,3 2 1 0,1 2-2 16,0 3 2-16,1 3-1 16,5 3 0-16,-4 0-1 15,4 0 0-15,2 2 0 16,-4 2-1-16,6 0-4 15,0 0 10-15,-1 7-6 16,-1 1 5-16,4 1-3 16,3 4 3-16,-1-2-3 15,0 3 5-15,-3-1 8 16,1 0-5-16,-2-4 6 16,-1-1 5-16,-1 1 6 15,-2-5 6-15,2 3 3 16,2-1 5-16,-6-1-1 0,6 3 4 15,-2-5-2-15,0 5-4 16,0-4-8-16,0-3-3 16,-4 1-7-16,-2-9-6 15,-4-1-18-15,-1-7-35 16,-2 2-32-16,-3-3-30 16,-3-18-21-16,-2 27-20 15,2-27-3-15,0 0-3 16,-24 0 92-16</inkml:trace>
  <inkml:trace contextRef="#ctx0" brushRef="#br0" timeOffset="1">-34 454 28 0,'0'0'52'0,"-17"2"-7"15,17-2-15-15,0 0 8 16,0 0 1-16,-20-2-4 16,20 2 5-16,0 0-11 0,0 0 1 15,-10-19-10-15,10 19 3 16,0-26-10-16,0 5 1 16,0-2-8-1,0-9-2-15,0-3 0 0,-2-7-1 16,0 1 1-16,1-6 1 15,-1 3 3-15,-2 3 9 16,0 1 4-16,-2 6 5 16,3 6 5-16,-5 5 2 15,4 5 0-15,1-1-3 16,3 19-2-16,-8-27-7 16,8 27-4-16,-4-19-4 15,4 19 0-15,0 0 3 0,0 0 5 16,0 0 2-16,0 0 1 15,17-7 2 1,-17 7 3-16,25 13 1 16,-4-3-4-16,-4-3-5 0,5 2-6 15,8-1-2-15,3 1-1 16,-1-5-6-16,7 8-2 16,3-3-3-16,7 4 0 15,-4 4 0-15,6 0 0 16,1 2-22-16,-7-8-74 15,4 2-53-15,-6 2-15 16,-14-11-5-16,-7 2-5 16,-22-6-5-16</inkml:trace>
  <inkml:trace contextRef="#ctx0" brushRef="#br0" timeOffset="2">509 1428 127 0,'0'0'110'15,"0"0"4"-15,-21-2-12 16,21 2 2-16,0 0-4 16,-17-3-10-16,17 3-13 15,0 0-7-15,0 0-17 16,0 0-13-16,0 0-19 16,0 0-16-16,0 0-7 15,15 22 2-15,0-5 3 16,4 6-5-16,2 1 7 15,4 3-6-15,3 7 6 16,2-2-5-16,0 2 2 0,2 1-2 16,-1-6 0-16,-1 3 0 15,-4-2 0-15,1-6 0 16,-4-3 0 0,-6-6 0-16,-17-15 0 0,22 10 0 15,-22-10 0-15,10-17 0 16,-8-6 0-16,-2-7 0 15,0-13 0-15,0-8 0 16,1-8 0-16,3-7 0 16,6-5 0-16,-3-8-27 15,12 1-111-15,-2 9-30 16,0-3-2-16,-2 13-5 16,-3 1-3-16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3:21.35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41 149 134 0,'-17'17'58'0,"17"-17"12"0,-19 4-22 16,19-4-3-16,0 0 5 16,-17 9 3-16,17-9-5 15,0 0-3-15,0 0 0 16,0 0 0-16,0 0-3 16,0 0 7-16,0 0 9 15,0 0-5-15,0 0-5 16,28 15-5-16,1-15-5 0,25 6-7 15,26-6-11 1,37 0-20-16,42-4 0 16,37-1 0-16,50-3 0 15,35-1 0-15,41-1 0 0,20-1 0 16,15 3-42-16,0-5-93 16,-3-6-30-16,-18-7 2 15,-30-12 1-15,-28-11 5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3:21.35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-8 0 240 0,'0'0'66'0,"0"0"1"0,12 19-26 16,12-8-3-16,3 8 13 15,11 7 12-15,13 1 10 16,11 10 2 0,10-3-1-16,3 8-4 15,-3-6-10-15,-6 13-6 0,-17-2-8 16,-18 5-41-16,-31 5-5 16,-23 3 0-16,-28 4 0 15,-13 2 0-15,-14 0 0 16,-9-2 0-16,4-7 0 15,6-16 0-15,20-1-69 16,19-19-84-16,16-21-12 16,22 0 3-16,13-46 0 0,15 5 1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3:21.3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943-2 286 0,'0'0'89'0,"0"0"3"15,0 0-40-15,0 0 11 16,-29 4 18-16,3 11 2 15,-8 8-11-15,-10-1-10 16,-3 16-2-16,-19-4-4 16,2 13-29-16,-21 0-27 15,-4 10 0-15,-6 1 0 16,7 1 0-16,2 5 0 16,13 2 0-16,12 0 0 15,22 1 0-15,22-6 0 0,26-9 0 16,33-6 0-16,24-14 0 15,23-6-13 1,15-18-125-16,16-12-24 16,9-11 2-16,-4-17-7 0,-6-6-4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4:31.9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0 281 306 0,'0'0'107'16,"0"0"-26"-16,0 0-66 15,19 7-10 1,-2-10 6-16,5 2 8 15,5-5 10-15,4 3 8 0,8-6 7 16,2 1 4-16,9 0 1 16,8 0 0-16,1-2-3 15,5 4-8-15,9-6-7 16,11 3-8-16,-2-6-7 16,8 3-6-16,7-3-2 15,11 1-2-15,0-4 1 16,11 0-1-16,-1-1-2 15,10 1-1-15,3 1 1 0,5 0-1 16,1 3 2 0,4 4-1-16,4 4-1 15,2 1-1-15,10 7 1 16,-4 2-2-16,3 4-1 0,-2-1 0 16,4 4 0-16,4 0 0 15,0 0 0-15,-10 2 0 16,0-2 0-16,-7-1 0 15,-8-1 0-15,-9 3 0 16,-10 4-84-16,-17 1-69 16,-19-3-15-16,-14 4-6 15,-22-7-1-15,-4 3-9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4:31.93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674 0 147 0,'13'24'114'16,"-13"-24"3"-16,15 12-29 16,-15-12-9-16,25 10 6 15,-2-5-1-15,-4-7-6 16,5 2-12-16,1-3-10 16,8 6-12-16,-5-1-5 15,2 5-13-15,-6 5-26 16,-2 7 0-16,-10 5 0 15,-7 6 0-15,-19 4 0 16,-8 9 0-16,-21 0 0 16,-9 9 0-16,-16-3 0 15,-7 3 0-15,-9-3 0 0,1-1 0 16,-2-2 0-16,1-15-12 16,10-5-156-16,1-8-11 15,1-16-6-15,5-11 0 16,-9-18-7-1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29T09:44:31.9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613 0 297 0,'-15'10'102'0,"-3"1"-45"16,0 1-50-16,-1 3-8 15,-1 2 11-15,-3 7 25 16,-3-6 34-16,1 10 5 15,-11 0 1-15,3 8 1 16,-8 0 0-16,3 5-1 16,-5 5-12-16,3 6-55 15,-2 6-8-15,5 0 0 0,0 6 0 16,4 0 0-16,0-2 0 16,14-1 0-16,3-1 0 15,13-11 0-15,19-5 0 16,17-10 0-16,19-11 0 15,19-15 0-15,32-5-14 16,19-17-126-16,29-15-35 16,10-5-8-16,4-12-5 15,9-1 3-15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t" anchorCtr="0" compatLnSpc="1">
            <a:prstTxWarp prst="textNoShape">
              <a:avLst/>
            </a:prstTxWarp>
          </a:bodyPr>
          <a:lstStyle>
            <a:lvl1pPr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9" y="0"/>
            <a:ext cx="2946576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t" anchorCtr="0" compatLnSpc="1">
            <a:prstTxWarp prst="textNoShape">
              <a:avLst/>
            </a:prstTxWarp>
          </a:bodyPr>
          <a:lstStyle>
            <a:lvl1pPr algn="r"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7713"/>
            <a:ext cx="4954588" cy="3716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714875"/>
            <a:ext cx="4985393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Hier klicken, um Master-Textformat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9"/>
            <a:ext cx="2946576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b" anchorCtr="0" compatLnSpc="1">
            <a:prstTxWarp prst="textNoShape">
              <a:avLst/>
            </a:prstTxWarp>
          </a:bodyPr>
          <a:lstStyle>
            <a:lvl1pPr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9" y="9431339"/>
            <a:ext cx="2946576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29" tIns="45365" rIns="90729" bIns="45365" numCol="1" anchor="b" anchorCtr="0" compatLnSpc="1">
            <a:prstTxWarp prst="textNoShape">
              <a:avLst/>
            </a:prstTxWarp>
          </a:bodyPr>
          <a:lstStyle>
            <a:lvl1pPr algn="r" defTabSz="908050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73B6995-4FF9-4A2B-B0F5-17780449A66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1091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Syntax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Syntax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Syntax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Syntax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Syntax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3B6995-4FF9-4A2B-B0F5-17780449A66F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040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7638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9757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8400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554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584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475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0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826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697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429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72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7612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909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400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93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52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4685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6046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3013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642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019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\\kh-srv02\verwaltung$\HOMES7\Haubold\Documents\Annoncen\Vorlagen\2013_Ecke_mit_Logo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4" y="0"/>
            <a:ext cx="4905376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4"/>
          <p:cNvSpPr>
            <a:spLocks noChangeArrowheads="1"/>
          </p:cNvSpPr>
          <p:nvPr userDrawn="1"/>
        </p:nvSpPr>
        <p:spPr bwMode="auto">
          <a:xfrm>
            <a:off x="314383" y="6650894"/>
            <a:ext cx="63478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737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4D4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de-DE" sz="1000" b="1" kern="1200" dirty="0">
                <a:solidFill>
                  <a:srgbClr val="006737"/>
                </a:solidFill>
                <a:latin typeface="Arial" charset="0"/>
                <a:ea typeface="+mn-ea"/>
                <a:cs typeface="+mn-cs"/>
              </a:rPr>
              <a:t>06.07.2018</a:t>
            </a:r>
          </a:p>
        </p:txBody>
      </p:sp>
      <p:sp>
        <p:nvSpPr>
          <p:cNvPr id="15" name="Rectangle 16"/>
          <p:cNvSpPr>
            <a:spLocks noChangeAspect="1" noChangeArrowheads="1"/>
          </p:cNvSpPr>
          <p:nvPr userDrawn="1"/>
        </p:nvSpPr>
        <p:spPr bwMode="auto">
          <a:xfrm>
            <a:off x="2014692" y="6650894"/>
            <a:ext cx="70532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737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4D4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az-Cyrl-AZ" sz="1000" b="1" kern="1200" dirty="0">
                <a:solidFill>
                  <a:srgbClr val="006737"/>
                </a:solidFill>
                <a:latin typeface="Arial" charset="0"/>
                <a:ea typeface="+mn-ea"/>
                <a:cs typeface="+mn-cs"/>
              </a:rPr>
              <a:t>Слайд</a:t>
            </a:r>
            <a:r>
              <a:rPr lang="de-DE" sz="1000" b="1" kern="1200" dirty="0">
                <a:solidFill>
                  <a:srgbClr val="006737"/>
                </a:solidFill>
                <a:latin typeface="Arial" charset="0"/>
                <a:ea typeface="+mn-ea"/>
                <a:cs typeface="+mn-cs"/>
              </a:rPr>
              <a:t> </a:t>
            </a:r>
            <a:fld id="{88239FB3-C130-46CC-A985-3ED83A52B43A}" type="slidenum">
              <a:rPr lang="de-DE" sz="1000" b="1" kern="1200" smtClean="0">
                <a:solidFill>
                  <a:srgbClr val="006737"/>
                </a:solidFill>
                <a:latin typeface="Arial" charset="0"/>
                <a:ea typeface="+mn-ea"/>
                <a:cs typeface="+mn-cs"/>
              </a:rPr>
              <a:t>‹#›</a:t>
            </a:fld>
            <a:endParaRPr lang="de-DE" sz="1000" b="1" kern="1200" dirty="0">
              <a:solidFill>
                <a:srgbClr val="006737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 userDrawn="1"/>
        </p:nvSpPr>
        <p:spPr bwMode="auto">
          <a:xfrm>
            <a:off x="3678133" y="6645764"/>
            <a:ext cx="1731243" cy="16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de-DE" sz="1600" baseline="-4000" dirty="0">
                <a:solidFill>
                  <a:srgbClr val="006737"/>
                </a:solidFill>
                <a:latin typeface="Wingdings" pitchFamily="2" charset="2"/>
              </a:rPr>
              <a:t>n</a:t>
            </a:r>
            <a:r>
              <a:rPr lang="de-DE" sz="1000" dirty="0">
                <a:solidFill>
                  <a:srgbClr val="006737"/>
                </a:solidFill>
                <a:latin typeface="Arial Black" pitchFamily="34" charset="0"/>
              </a:rPr>
              <a:t> www.bbw-gruppe.de </a:t>
            </a:r>
            <a:r>
              <a:rPr lang="de-DE" sz="1600" baseline="-4000" dirty="0">
                <a:solidFill>
                  <a:srgbClr val="006737"/>
                </a:solidFill>
                <a:latin typeface="Wingdings" pitchFamily="2" charset="2"/>
              </a:rPr>
              <a:t>n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06737"/>
          </a:solidFill>
          <a:latin typeface="Arial" charset="0"/>
        </a:defRPr>
      </a:lvl9pPr>
    </p:titleStyle>
    <p:bodyStyle>
      <a:lvl1pPr marL="288925" indent="-288925" algn="l" rtl="0" eaLnBrk="0" fontAlgn="base" hangingPunct="0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65175" indent="-285750" algn="l" rtl="0" eaLnBrk="0" fontAlgn="base" hangingPunct="0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2pPr>
      <a:lvl3pPr marL="1184275" indent="-228600" algn="l" rtl="0" eaLnBrk="0" fontAlgn="base" hangingPunct="0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3pPr>
      <a:lvl4pPr marL="1603375" indent="-228600" algn="l" rtl="0" eaLnBrk="0" fontAlgn="base" hangingPunct="0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737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3F011-7026-40EF-B15E-75F1FD194F07}" type="datetimeFigureOut">
              <a:rPr lang="de-DE" smtClean="0"/>
              <a:t>20.02.2019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207BB-5D85-4926-8D63-E440926341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332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customXml" Target="../ink/ink5.xml"/><Relationship Id="rId3" Type="http://schemas.openxmlformats.org/officeDocument/2006/relationships/image" Target="../media/image4.png"/><Relationship Id="rId42" Type="http://schemas.openxmlformats.org/officeDocument/2006/relationships/image" Target="../media/image72.emf"/><Relationship Id="rId47" Type="http://schemas.openxmlformats.org/officeDocument/2006/relationships/image" Target="../media/image9.png"/><Relationship Id="rId7" Type="http://schemas.openxmlformats.org/officeDocument/2006/relationships/image" Target="../media/image6.png"/><Relationship Id="rId12" Type="http://schemas.openxmlformats.org/officeDocument/2006/relationships/image" Target="../media/image82.emf"/><Relationship Id="rId17" Type="http://schemas.openxmlformats.org/officeDocument/2006/relationships/customXml" Target="../ink/ink6.xml"/><Relationship Id="rId46" Type="http://schemas.openxmlformats.org/officeDocument/2006/relationships/image" Target="../media/image74.emf"/><Relationship Id="rId2" Type="http://schemas.openxmlformats.org/officeDocument/2006/relationships/image" Target="../media/image3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4.xml"/><Relationship Id="rId45" Type="http://schemas.openxmlformats.org/officeDocument/2006/relationships/customXml" Target="../ink/ink8.xml"/><Relationship Id="rId5" Type="http://schemas.openxmlformats.org/officeDocument/2006/relationships/image" Target="../media/image78.emf"/><Relationship Id="rId15" Type="http://schemas.openxmlformats.org/officeDocument/2006/relationships/image" Target="../media/image7.png"/><Relationship Id="rId10" Type="http://schemas.openxmlformats.org/officeDocument/2006/relationships/image" Target="../media/image81.emf"/><Relationship Id="rId44" Type="http://schemas.openxmlformats.org/officeDocument/2006/relationships/image" Target="../media/image73.emf"/><Relationship Id="rId4" Type="http://schemas.openxmlformats.org/officeDocument/2006/relationships/customXml" Target="../ink/ink1.xml"/><Relationship Id="rId9" Type="http://schemas.openxmlformats.org/officeDocument/2006/relationships/customXml" Target="../ink/ink3.xml"/><Relationship Id="rId14" Type="http://schemas.openxmlformats.org/officeDocument/2006/relationships/image" Target="../media/image83.emf"/><Relationship Id="rId43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400876" y="0"/>
            <a:ext cx="8147065" cy="160459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buClrTx/>
              <a:buFontTx/>
            </a:pP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de-DE" b="1" kern="0" dirty="0">
                <a:latin typeface="Calibri" panose="020F0502020204030204" pitchFamily="34" charset="0"/>
              </a:rPr>
              <a:t>bbw </a:t>
            </a: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de-DE" b="1" kern="0" dirty="0" err="1">
                <a:latin typeface="Calibri" panose="020F0502020204030204" pitchFamily="34" charset="0"/>
              </a:rPr>
              <a:t>центр</a:t>
            </a:r>
            <a:r>
              <a:rPr lang="de-DE" b="1" kern="0" dirty="0">
                <a:latin typeface="Calibri" panose="020F0502020204030204" pitchFamily="34" charset="0"/>
              </a:rPr>
              <a:t> </a:t>
            </a:r>
            <a:r>
              <a:rPr lang="ru-RU" b="1" kern="0" dirty="0">
                <a:latin typeface="Calibri" panose="020F0502020204030204" pitchFamily="34" charset="0"/>
              </a:rPr>
              <a:t>профессионального</a:t>
            </a:r>
            <a:r>
              <a:rPr lang="de-DE" b="1" kern="0" dirty="0">
                <a:latin typeface="Calibri" panose="020F0502020204030204" pitchFamily="34" charset="0"/>
              </a:rPr>
              <a:t> </a:t>
            </a:r>
            <a:r>
              <a:rPr lang="de-DE" b="1" kern="0" dirty="0" err="1">
                <a:latin typeface="Calibri" panose="020F0502020204030204" pitchFamily="34" charset="0"/>
              </a:rPr>
              <a:t>образован</a:t>
            </a:r>
            <a:r>
              <a:rPr lang="ru-RU" b="1" kern="0" dirty="0" err="1">
                <a:latin typeface="Calibri" panose="020F0502020204030204" pitchFamily="34" charset="0"/>
              </a:rPr>
              <a:t>ия</a:t>
            </a:r>
            <a:r>
              <a:rPr lang="de-DE" b="1" kern="0" dirty="0">
                <a:latin typeface="Calibri" panose="020F0502020204030204" pitchFamily="34" charset="0"/>
              </a:rPr>
              <a:t> в </a:t>
            </a:r>
            <a:r>
              <a:rPr lang="de-DE" b="1" kern="0" dirty="0" err="1">
                <a:latin typeface="Calibri" panose="020F0502020204030204" pitchFamily="34" charset="0"/>
              </a:rPr>
              <a:t>регионе</a:t>
            </a:r>
            <a:r>
              <a:rPr lang="de-DE" b="1" kern="0" dirty="0">
                <a:latin typeface="Calibri" panose="020F0502020204030204" pitchFamily="34" charset="0"/>
              </a:rPr>
              <a:t> </a:t>
            </a: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de-DE" b="1" kern="0" dirty="0" err="1">
                <a:latin typeface="Calibri" panose="020F0502020204030204" pitchFamily="34" charset="0"/>
              </a:rPr>
              <a:t>Берлин</a:t>
            </a:r>
            <a:r>
              <a:rPr lang="ru-RU" b="1" kern="0" dirty="0">
                <a:latin typeface="Calibri" panose="020F0502020204030204" pitchFamily="34" charset="0"/>
              </a:rPr>
              <a:t>-</a:t>
            </a:r>
            <a:r>
              <a:rPr lang="de-DE" b="1" kern="0" dirty="0" err="1">
                <a:latin typeface="Calibri" panose="020F0502020204030204" pitchFamily="34" charset="0"/>
              </a:rPr>
              <a:t>Бранденбург</a:t>
            </a: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endParaRPr lang="ru-RU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ru-RU" sz="4000" b="1" kern="0" dirty="0">
                <a:latin typeface="Calibri" panose="020F0502020204030204" pitchFamily="34" charset="0"/>
              </a:rPr>
              <a:t>Роль наставника в дуальном образовании</a:t>
            </a:r>
          </a:p>
          <a:p>
            <a:pPr algn="ctr">
              <a:lnSpc>
                <a:spcPct val="100000"/>
              </a:lnSpc>
              <a:buClrTx/>
              <a:buFontTx/>
            </a:pPr>
            <a:endParaRPr lang="ru-RU" sz="4000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endParaRPr lang="de-DE" sz="2400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ru-RU" sz="2400" b="1" kern="0" dirty="0">
                <a:latin typeface="Calibri" panose="020F0502020204030204" pitchFamily="34" charset="0"/>
              </a:rPr>
              <a:t>Уфа</a:t>
            </a:r>
            <a:r>
              <a:rPr lang="de-DE" sz="2400" b="1" kern="0" dirty="0">
                <a:latin typeface="Calibri" panose="020F0502020204030204" pitchFamily="34" charset="0"/>
              </a:rPr>
              <a:t>, 21-е </a:t>
            </a:r>
            <a:r>
              <a:rPr lang="ru-RU" sz="2400" b="1" kern="0" dirty="0">
                <a:latin typeface="Calibri" panose="020F0502020204030204" pitchFamily="34" charset="0"/>
              </a:rPr>
              <a:t>февраля</a:t>
            </a:r>
            <a:r>
              <a:rPr lang="de-DE" sz="2400" b="1" kern="0" dirty="0">
                <a:latin typeface="Calibri" panose="020F0502020204030204" pitchFamily="34" charset="0"/>
              </a:rPr>
              <a:t> 201</a:t>
            </a:r>
            <a:r>
              <a:rPr lang="ru-RU" sz="2400" b="1" kern="0" dirty="0">
                <a:latin typeface="Calibri" panose="020F0502020204030204" pitchFamily="34" charset="0"/>
              </a:rPr>
              <a:t>9 г.</a:t>
            </a:r>
            <a:endParaRPr lang="de-DE" sz="2400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endParaRPr lang="de-DE" sz="2400" b="1" kern="0" dirty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Tx/>
              <a:buFontTx/>
            </a:pPr>
            <a:r>
              <a:rPr lang="ru-RU" sz="2400" b="1" kern="0" dirty="0">
                <a:latin typeface="Calibri" panose="020F0502020204030204" pitchFamily="34" charset="0"/>
              </a:rPr>
              <a:t>Олег Кислов</a:t>
            </a:r>
          </a:p>
          <a:p>
            <a:pPr algn="ctr">
              <a:lnSpc>
                <a:spcPct val="100000"/>
              </a:lnSpc>
              <a:buClrTx/>
              <a:buFontTx/>
            </a:pPr>
            <a:r>
              <a:rPr lang="ru-RU" sz="2400" b="1" kern="0" dirty="0">
                <a:latin typeface="Calibri" panose="020F0502020204030204" pitchFamily="34" charset="0"/>
              </a:rPr>
              <a:t>Директор по проекту «Дуальное образование»</a:t>
            </a:r>
            <a:endParaRPr lang="en-GB" sz="2400" b="1" kern="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CDECC3-8F5C-4D31-BD40-92B5FBDFE785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90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37442" y="803916"/>
            <a:ext cx="8672265" cy="7307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22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r>
              <a:rPr lang="de-DE" sz="2400" dirty="0" err="1"/>
              <a:t>AdA</a:t>
            </a:r>
            <a:r>
              <a:rPr lang="ru-RU" sz="2400" dirty="0"/>
              <a:t>: </a:t>
            </a:r>
            <a:r>
              <a:rPr lang="de-DE" sz="2400" dirty="0"/>
              <a:t>Ausbildung der Ausbilder  </a:t>
            </a:r>
            <a:endParaRPr lang="ru-RU" sz="2400" dirty="0"/>
          </a:p>
          <a:p>
            <a:r>
              <a:rPr lang="ru-RU" sz="2400" dirty="0"/>
              <a:t>Обучение обучающих – </a:t>
            </a:r>
            <a:r>
              <a:rPr lang="de-DE" sz="2400" dirty="0"/>
              <a:t>Train-</a:t>
            </a:r>
            <a:r>
              <a:rPr lang="de-DE" sz="2400" dirty="0" err="1"/>
              <a:t>the</a:t>
            </a:r>
            <a:r>
              <a:rPr lang="de-DE" sz="2400" dirty="0"/>
              <a:t>-Trainer</a:t>
            </a:r>
            <a:r>
              <a:rPr lang="ru-RU" sz="2400" dirty="0"/>
              <a:t> </a:t>
            </a:r>
            <a:endParaRPr lang="en-GB" sz="24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62DD553-AB9B-4C41-A3A9-469D488A9C02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9690A8-4AB7-44F1-A5EF-34797E1F4D93}"/>
              </a:ext>
            </a:extLst>
          </p:cNvPr>
          <p:cNvSpPr/>
          <p:nvPr/>
        </p:nvSpPr>
        <p:spPr>
          <a:xfrm>
            <a:off x="637442" y="2128212"/>
            <a:ext cx="8294913" cy="256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Первоклассное профессиональное образование требует первоклассных наставников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Система </a:t>
            </a:r>
            <a:r>
              <a:rPr lang="de-DE" sz="2200" kern="0" dirty="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AdA</a:t>
            </a:r>
            <a:r>
              <a:rPr lang="de-DE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-International </a:t>
            </a:r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– обучение наставников за пределами Германии по немецкой модели с учётом местных условий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Стажировки наставников и мастеров п/о на немецких предприятиях</a:t>
            </a:r>
          </a:p>
          <a:p>
            <a:endParaRPr lang="ru-RU" sz="2200" b="1" kern="0" dirty="0">
              <a:solidFill>
                <a:srgbClr val="006737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7156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493204" y="29249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fontAlgn="auto">
              <a:lnSpc>
                <a:spcPct val="100000"/>
              </a:lnSpc>
              <a:spcAft>
                <a:spcPts val="0"/>
              </a:spcAft>
              <a:buClrTx/>
              <a:defRPr/>
            </a:pPr>
            <a:r>
              <a:rPr lang="az-Cyrl-AZ" sz="4000" b="1" dirty="0">
                <a:solidFill>
                  <a:srgbClr val="025D29"/>
                </a:solidFill>
                <a:ea typeface="ＭＳ Ｐゴシック"/>
                <a:cs typeface="ＭＳ Ｐゴシック"/>
              </a:rPr>
              <a:t>Спасибо за внимание!</a:t>
            </a: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srgbClr val="025D2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920B6D-74FD-498C-ACE8-A95EBA4D0496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82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205447" y="1007358"/>
            <a:ext cx="3870325" cy="36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2"/>
                </a:solidFill>
                <a:latin typeface="Syntax"/>
                <a:cs typeface="Arial" pitchFamily="34" charset="0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altLang="de-DE" sz="2400" b="1" dirty="0">
                <a:solidFill>
                  <a:srgbClr val="006737"/>
                </a:solidFill>
                <a:latin typeface="Calibri" panose="020F0502020204030204" pitchFamily="34" charset="0"/>
                <a:ea typeface="+mj-ea"/>
                <a:cs typeface="+mj-cs"/>
              </a:rPr>
              <a:t>Группа компаний </a:t>
            </a:r>
            <a:r>
              <a:rPr lang="en-US" altLang="de-DE" sz="2400" b="1" dirty="0" err="1">
                <a:solidFill>
                  <a:srgbClr val="006737"/>
                </a:solidFill>
                <a:latin typeface="Calibri" panose="020F0502020204030204" pitchFamily="34" charset="0"/>
                <a:ea typeface="+mj-ea"/>
                <a:cs typeface="+mj-cs"/>
              </a:rPr>
              <a:t>bbw</a:t>
            </a:r>
            <a:endParaRPr lang="de-DE" altLang="de-DE" sz="2400" b="1" dirty="0">
              <a:solidFill>
                <a:srgbClr val="006737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300862" y="2032099"/>
            <a:ext cx="5063226" cy="330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ts val="1800"/>
              </a:spcAft>
              <a:buClr>
                <a:srgbClr val="006737"/>
              </a:buClr>
              <a:buSzPct val="100000"/>
              <a:buFont typeface="Wingdings" pitchFamily="2" charset="2"/>
              <a:buChar char="n"/>
              <a:tabLst>
                <a:tab pos="452438" algn="l"/>
              </a:tabLst>
            </a:pPr>
            <a:r>
              <a:rPr lang="de-DE" sz="2000" kern="0" dirty="0">
                <a:solidFill>
                  <a:prstClr val="black"/>
                </a:solidFill>
                <a:latin typeface="Calibri"/>
              </a:rPr>
              <a:t>4 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компании</a:t>
            </a:r>
            <a:endParaRPr lang="de-DE" sz="2000" kern="0" dirty="0">
              <a:solidFill>
                <a:prstClr val="black"/>
              </a:solidFill>
              <a:latin typeface="Calibri"/>
            </a:endParaRPr>
          </a:p>
          <a:p>
            <a:pPr marL="457200" indent="-457200" fontAlgn="base">
              <a:spcBef>
                <a:spcPct val="0"/>
              </a:spcBef>
              <a:spcAft>
                <a:spcPts val="1800"/>
              </a:spcAft>
              <a:buClr>
                <a:srgbClr val="006737"/>
              </a:buClr>
              <a:buSzPct val="100000"/>
              <a:buFont typeface="Wingdings" pitchFamily="2" charset="2"/>
              <a:buChar char="n"/>
              <a:tabLst>
                <a:tab pos="452438" algn="l"/>
              </a:tabLst>
            </a:pPr>
            <a:r>
              <a:rPr lang="de-DE" sz="2000" kern="0" dirty="0">
                <a:solidFill>
                  <a:prstClr val="black"/>
                </a:solidFill>
                <a:latin typeface="Calibri"/>
              </a:rPr>
              <a:t>34 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центра обучения в Берлине и Бранденбурге и в </a:t>
            </a:r>
            <a:r>
              <a:rPr lang="ru-RU" sz="2000" kern="0" dirty="0" err="1">
                <a:solidFill>
                  <a:prstClr val="black"/>
                </a:solidFill>
                <a:latin typeface="Calibri"/>
              </a:rPr>
              <a:t>Сучжоу</a:t>
            </a:r>
            <a:r>
              <a:rPr lang="de-DE" sz="2000" kern="0" dirty="0">
                <a:solidFill>
                  <a:prstClr val="black"/>
                </a:solidFill>
                <a:latin typeface="Calibri"/>
              </a:rPr>
              <a:t> (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Китай</a:t>
            </a:r>
            <a:r>
              <a:rPr lang="de-DE" sz="2000" kern="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457200" indent="-457200" fontAlgn="base">
              <a:spcBef>
                <a:spcPct val="0"/>
              </a:spcBef>
              <a:spcAft>
                <a:spcPts val="1800"/>
              </a:spcAft>
              <a:buClr>
                <a:srgbClr val="006737"/>
              </a:buClr>
              <a:buSzPct val="100000"/>
              <a:buFont typeface="Wingdings" pitchFamily="2" charset="2"/>
              <a:buChar char="n"/>
              <a:tabLst>
                <a:tab pos="452438" algn="l"/>
              </a:tabLst>
            </a:pPr>
            <a:r>
              <a:rPr lang="de-DE" sz="2000" kern="0" dirty="0">
                <a:solidFill>
                  <a:prstClr val="black"/>
                </a:solidFill>
                <a:latin typeface="Calibri"/>
              </a:rPr>
              <a:t>450 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сотрудников</a:t>
            </a:r>
            <a:endParaRPr lang="de-DE" sz="2000" kern="0" dirty="0">
              <a:solidFill>
                <a:prstClr val="black"/>
              </a:solidFill>
              <a:latin typeface="Calibri"/>
            </a:endParaRP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>
                <a:srgbClr val="006737"/>
              </a:buClr>
              <a:buSzPct val="100000"/>
              <a:buFont typeface="Wingdings" pitchFamily="2" charset="2"/>
              <a:buChar char="n"/>
              <a:tabLst>
                <a:tab pos="452438" algn="l"/>
              </a:tabLst>
            </a:pPr>
            <a:r>
              <a:rPr lang="de-DE" sz="2000" kern="0" dirty="0">
                <a:solidFill>
                  <a:prstClr val="black"/>
                </a:solidFill>
                <a:latin typeface="Calibri"/>
              </a:rPr>
              <a:t>2017: 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Оборот </a:t>
            </a:r>
            <a:r>
              <a:rPr lang="de-DE" sz="2000" kern="0" dirty="0">
                <a:solidFill>
                  <a:prstClr val="black"/>
                </a:solidFill>
                <a:latin typeface="Calibri"/>
              </a:rPr>
              <a:t>33</a:t>
            </a:r>
            <a:r>
              <a:rPr lang="ru-RU" sz="2000" kern="0" dirty="0">
                <a:solidFill>
                  <a:prstClr val="black"/>
                </a:solidFill>
                <a:latin typeface="Calibri"/>
              </a:rPr>
              <a:t> миллиона</a:t>
            </a:r>
            <a:r>
              <a:rPr lang="de-DE" sz="2000" kern="0" dirty="0">
                <a:solidFill>
                  <a:prstClr val="black"/>
                </a:solidFill>
                <a:latin typeface="Calibri"/>
              </a:rPr>
              <a:t> €</a:t>
            </a:r>
            <a:endParaRPr lang="ru-RU" sz="2000" kern="0" dirty="0">
              <a:solidFill>
                <a:prstClr val="black"/>
              </a:solidFill>
              <a:latin typeface="Calibri"/>
            </a:endParaRP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>
                <a:srgbClr val="006737"/>
              </a:buClr>
              <a:buSzPct val="100000"/>
              <a:buFont typeface="Wingdings" pitchFamily="2" charset="2"/>
              <a:buChar char="n"/>
              <a:tabLst>
                <a:tab pos="452438" algn="l"/>
              </a:tabLst>
            </a:pPr>
            <a:r>
              <a:rPr lang="ru-RU" sz="2000" kern="0" dirty="0">
                <a:solidFill>
                  <a:prstClr val="black"/>
                </a:solidFill>
                <a:latin typeface="Calibri"/>
              </a:rPr>
              <a:t>Спектр предлагаемых услуг: профориентация, профессиональное образование (СПО), дополнительное профессиональное образование (ДПО), профессиональная реабилитация, высшее образование (ВО)</a:t>
            </a:r>
            <a:endParaRPr lang="de-DE" sz="2000" kern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599" y="1269296"/>
            <a:ext cx="3425865" cy="48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B31E68-022C-4A33-8D7E-02E0E72A955E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5437" y="228664"/>
            <a:ext cx="6073802" cy="78115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22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r>
              <a:rPr lang="ru-RU" dirty="0"/>
              <a:t>Резюме — дуальная система: два мира под одной крышей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041250"/>
            <a:ext cx="241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Мир труда</a:t>
            </a:r>
          </a:p>
        </p:txBody>
      </p:sp>
      <p:sp>
        <p:nvSpPr>
          <p:cNvPr id="6" name="TextBox 107"/>
          <p:cNvSpPr txBox="1"/>
          <p:nvPr/>
        </p:nvSpPr>
        <p:spPr>
          <a:xfrm>
            <a:off x="5985065" y="1096907"/>
            <a:ext cx="2601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Система образования</a:t>
            </a:r>
          </a:p>
        </p:txBody>
      </p:sp>
      <p:sp>
        <p:nvSpPr>
          <p:cNvPr id="7" name="Down Arrow 11"/>
          <p:cNvSpPr/>
          <p:nvPr/>
        </p:nvSpPr>
        <p:spPr>
          <a:xfrm rot="19832433">
            <a:off x="1347965" y="1449626"/>
            <a:ext cx="491655" cy="294315"/>
          </a:xfrm>
          <a:prstGeom prst="downArrow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Down Arrow 110"/>
          <p:cNvSpPr/>
          <p:nvPr/>
        </p:nvSpPr>
        <p:spPr>
          <a:xfrm rot="2235970">
            <a:off x="7075638" y="1457828"/>
            <a:ext cx="491655" cy="294315"/>
          </a:xfrm>
          <a:prstGeom prst="down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Isosceles Triangle 25"/>
          <p:cNvSpPr/>
          <p:nvPr/>
        </p:nvSpPr>
        <p:spPr>
          <a:xfrm>
            <a:off x="862887" y="1202486"/>
            <a:ext cx="7462417" cy="762690"/>
          </a:xfrm>
          <a:prstGeom prst="triangle">
            <a:avLst/>
          </a:prstGeom>
          <a:solidFill>
            <a:sysClr val="window" lastClr="FFFFFF">
              <a:lumMod val="85000"/>
            </a:sysClr>
          </a:solidFill>
          <a:ln w="57150" cap="flat" cmpd="sng" algn="ctr">
            <a:solidFill>
              <a:sysClr val="window" lastClr="FFFFFF">
                <a:alpha val="17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1"/>
          <p:cNvSpPr/>
          <p:nvPr/>
        </p:nvSpPr>
        <p:spPr>
          <a:xfrm>
            <a:off x="862887" y="1984734"/>
            <a:ext cx="7462417" cy="229997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57150" cap="flat" cmpd="sng" algn="ctr">
            <a:solidFill>
              <a:sysClr val="window" lastClr="FFFFFF">
                <a:alpha val="17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240"/>
          <p:cNvSpPr/>
          <p:nvPr/>
        </p:nvSpPr>
        <p:spPr>
          <a:xfrm>
            <a:off x="1352262" y="2015675"/>
            <a:ext cx="1475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Предприятие</a:t>
            </a:r>
          </a:p>
        </p:txBody>
      </p:sp>
      <p:sp>
        <p:nvSpPr>
          <p:cNvPr id="14" name="Rectangle 206"/>
          <p:cNvSpPr/>
          <p:nvPr/>
        </p:nvSpPr>
        <p:spPr>
          <a:xfrm>
            <a:off x="6148740" y="2015675"/>
            <a:ext cx="17298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Колледж</a:t>
            </a:r>
          </a:p>
        </p:txBody>
      </p:sp>
      <p:sp>
        <p:nvSpPr>
          <p:cNvPr id="15" name="Rectangle 207"/>
          <p:cNvSpPr/>
          <p:nvPr/>
        </p:nvSpPr>
        <p:spPr>
          <a:xfrm>
            <a:off x="2923893" y="2015675"/>
            <a:ext cx="32721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«Дуальность» = 2 места обучения</a:t>
            </a:r>
          </a:p>
        </p:txBody>
      </p:sp>
      <p:grpSp>
        <p:nvGrpSpPr>
          <p:cNvPr id="16" name="Gruppieren 15"/>
          <p:cNvGrpSpPr/>
          <p:nvPr/>
        </p:nvGrpSpPr>
        <p:grpSpPr>
          <a:xfrm>
            <a:off x="1607843" y="2368172"/>
            <a:ext cx="1117894" cy="1147061"/>
            <a:chOff x="1251381" y="2565052"/>
            <a:chExt cx="1117894" cy="1147061"/>
          </a:xfrm>
        </p:grpSpPr>
        <p:sp>
          <p:nvSpPr>
            <p:cNvPr id="17" name="Oval 46"/>
            <p:cNvSpPr/>
            <p:nvPr/>
          </p:nvSpPr>
          <p:spPr>
            <a:xfrm rot="2700000">
              <a:off x="1236797" y="2579636"/>
              <a:ext cx="1147061" cy="1117894"/>
            </a:xfrm>
            <a:prstGeom prst="pie">
              <a:avLst/>
            </a:prstGeom>
            <a:solidFill>
              <a:srgbClr val="4F81BD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4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11945" y="2916364"/>
              <a:ext cx="280010" cy="679120"/>
            </a:xfrm>
            <a:prstGeom prst="rect">
              <a:avLst/>
            </a:prstGeom>
          </p:spPr>
        </p:pic>
        <p:pic>
          <p:nvPicPr>
            <p:cNvPr id="19" name="Picture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420" y="2749896"/>
              <a:ext cx="277966" cy="282036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248"/>
              <p14:cNvContentPartPr/>
              <p14:nvPr/>
            </p14:nvContentPartPr>
            <p14:xfrm flipH="1">
              <a:off x="1196096" y="3526126"/>
              <a:ext cx="398520" cy="703440"/>
            </p14:xfrm>
          </p:contentPart>
        </mc:Choice>
        <mc:Fallback xmlns="">
          <p:pic>
            <p:nvPicPr>
              <p:cNvPr id="20" name="Ink 24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1186736" y="3498046"/>
                <a:ext cx="434520" cy="7632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Rectangle 238"/>
          <p:cNvSpPr/>
          <p:nvPr/>
        </p:nvSpPr>
        <p:spPr>
          <a:xfrm>
            <a:off x="2967573" y="2751369"/>
            <a:ext cx="147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Работодатель</a:t>
            </a:r>
          </a:p>
        </p:txBody>
      </p:sp>
      <p:sp>
        <p:nvSpPr>
          <p:cNvPr id="22" name="Rectangle 239"/>
          <p:cNvSpPr/>
          <p:nvPr/>
        </p:nvSpPr>
        <p:spPr>
          <a:xfrm>
            <a:off x="4818481" y="2760627"/>
            <a:ext cx="11767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Учащийся</a:t>
            </a:r>
          </a:p>
        </p:txBody>
      </p:sp>
      <p:pic>
        <p:nvPicPr>
          <p:cNvPr id="23" name="Picture 5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7944" y="3067723"/>
            <a:ext cx="930327" cy="1161843"/>
          </a:xfrm>
          <a:prstGeom prst="rect">
            <a:avLst/>
          </a:prstGeom>
        </p:spPr>
      </p:pic>
      <p:sp>
        <p:nvSpPr>
          <p:cNvPr id="24" name="Ellipse 58"/>
          <p:cNvSpPr/>
          <p:nvPr/>
        </p:nvSpPr>
        <p:spPr>
          <a:xfrm rot="8115584">
            <a:off x="5670594" y="2140920"/>
            <a:ext cx="1616003" cy="1582812"/>
          </a:xfrm>
          <a:prstGeom prst="pie">
            <a:avLst>
              <a:gd name="adj1" fmla="val 10792305"/>
              <a:gd name="adj2" fmla="val 16199999"/>
            </a:avLst>
          </a:prstGeom>
          <a:solidFill>
            <a:srgbClr val="C0504D">
              <a:lumMod val="40000"/>
              <a:lumOff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97" y="2535040"/>
            <a:ext cx="602709" cy="8999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k 248"/>
              <p14:cNvContentPartPr/>
              <p14:nvPr/>
            </p14:nvContentPartPr>
            <p14:xfrm>
              <a:off x="7156043" y="3526126"/>
              <a:ext cx="398520" cy="703440"/>
            </p14:xfrm>
          </p:contentPart>
        </mc:Choice>
        <mc:Fallback xmlns="">
          <p:pic>
            <p:nvPicPr>
              <p:cNvPr id="27" name="Ink 24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29403" y="3498046"/>
                <a:ext cx="434520" cy="76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8" name="Ink 28"/>
              <p14:cNvContentPartPr/>
              <p14:nvPr/>
            </p14:nvContentPartPr>
            <p14:xfrm>
              <a:off x="3912992" y="2412947"/>
              <a:ext cx="1379160" cy="74160"/>
            </p14:xfrm>
          </p:contentPart>
        </mc:Choice>
        <mc:Fallback xmlns="">
          <p:pic>
            <p:nvPicPr>
              <p:cNvPr id="28" name="Ink 2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84912" y="2403227"/>
                <a:ext cx="141696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9" name="Ink 29"/>
              <p14:cNvContentPartPr/>
              <p14:nvPr/>
            </p14:nvContentPartPr>
            <p14:xfrm>
              <a:off x="5161112" y="2356067"/>
              <a:ext cx="207000" cy="337320"/>
            </p14:xfrm>
          </p:contentPart>
        </mc:Choice>
        <mc:Fallback xmlns="">
          <p:pic>
            <p:nvPicPr>
              <p:cNvPr id="29" name="Ink 2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39872" y="2341667"/>
                <a:ext cx="25992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0" name="Ink 235"/>
              <p14:cNvContentPartPr/>
              <p14:nvPr/>
            </p14:nvContentPartPr>
            <p14:xfrm>
              <a:off x="3743432" y="2378387"/>
              <a:ext cx="339840" cy="320400"/>
            </p14:xfrm>
          </p:contentPart>
        </mc:Choice>
        <mc:Fallback xmlns="">
          <p:pic>
            <p:nvPicPr>
              <p:cNvPr id="30" name="Ink 23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11752" y="2357867"/>
                <a:ext cx="391320" cy="36936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Rectangle 240"/>
          <p:cNvSpPr/>
          <p:nvPr/>
        </p:nvSpPr>
        <p:spPr>
          <a:xfrm>
            <a:off x="3203848" y="1583079"/>
            <a:ext cx="27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8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Профессия</a:t>
            </a:r>
          </a:p>
        </p:txBody>
      </p:sp>
      <p:sp>
        <p:nvSpPr>
          <p:cNvPr id="33" name="Rectangle 23"/>
          <p:cNvSpPr/>
          <p:nvPr/>
        </p:nvSpPr>
        <p:spPr>
          <a:xfrm>
            <a:off x="91442" y="4308566"/>
            <a:ext cx="8964488" cy="213598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57150" cap="flat" cmpd="sng" algn="ctr">
            <a:solidFill>
              <a:sysClr val="window" lastClr="FFFFFF">
                <a:alpha val="17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231"/>
          <p:cNvSpPr/>
          <p:nvPr/>
        </p:nvSpPr>
        <p:spPr>
          <a:xfrm>
            <a:off x="412071" y="4337052"/>
            <a:ext cx="36479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Палаты и социальные партнеры</a:t>
            </a:r>
          </a:p>
        </p:txBody>
      </p:sp>
      <p:pic>
        <p:nvPicPr>
          <p:cNvPr id="35" name="Picture 10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8" y="4882419"/>
            <a:ext cx="774822" cy="378605"/>
          </a:xfrm>
          <a:prstGeom prst="rect">
            <a:avLst/>
          </a:prstGeom>
        </p:spPr>
      </p:pic>
      <p:pic>
        <p:nvPicPr>
          <p:cNvPr id="36" name="Picture 1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27" y="4894538"/>
            <a:ext cx="652747" cy="397421"/>
          </a:xfrm>
          <a:prstGeom prst="rect">
            <a:avLst/>
          </a:prstGeom>
        </p:spPr>
      </p:pic>
      <p:sp>
        <p:nvSpPr>
          <p:cNvPr id="37" name="Rectangle 208"/>
          <p:cNvSpPr/>
          <p:nvPr/>
        </p:nvSpPr>
        <p:spPr>
          <a:xfrm>
            <a:off x="323528" y="5433191"/>
            <a:ext cx="32403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Определение, надзор и проверка содержания учебы на пред</a:t>
            </a:r>
            <a:r>
              <a:rPr lang="de-DE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-</a:t>
            </a:r>
            <a:r>
              <a:rPr lang="ru-RU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приятии на основе консенсуса</a:t>
            </a:r>
            <a:endParaRPr lang="de-DE" sz="15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grpSp>
        <p:nvGrpSpPr>
          <p:cNvPr id="38" name="Gruppieren 37"/>
          <p:cNvGrpSpPr/>
          <p:nvPr/>
        </p:nvGrpSpPr>
        <p:grpSpPr>
          <a:xfrm>
            <a:off x="3375464" y="4770962"/>
            <a:ext cx="2132640" cy="347760"/>
            <a:chOff x="3199784" y="5160561"/>
            <a:chExt cx="213264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9" name="Ink 265"/>
                <p14:cNvContentPartPr/>
                <p14:nvPr/>
              </p14:nvContentPartPr>
              <p14:xfrm>
                <a:off x="3415064" y="5269641"/>
                <a:ext cx="1636200" cy="102240"/>
              </p14:xfrm>
            </p:contentPart>
          </mc:Choice>
          <mc:Fallback xmlns="">
            <p:pic>
              <p:nvPicPr>
                <p:cNvPr id="266" name="Ink 265"/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397064" y="5238321"/>
                  <a:ext cx="16610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0" name="Ink 268"/>
                <p14:cNvContentPartPr/>
                <p14:nvPr/>
              </p14:nvContentPartPr>
              <p14:xfrm>
                <a:off x="4982144" y="5265321"/>
                <a:ext cx="350280" cy="229320"/>
              </p14:xfrm>
            </p:contentPart>
          </mc:Choice>
          <mc:Fallback xmlns="">
            <p:pic>
              <p:nvPicPr>
                <p:cNvPr id="269" name="Ink 268"/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974944" y="5252721"/>
                  <a:ext cx="3891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" name="Ink 269"/>
                <p14:cNvContentPartPr/>
                <p14:nvPr/>
              </p14:nvContentPartPr>
              <p14:xfrm>
                <a:off x="3199784" y="5160561"/>
                <a:ext cx="376920" cy="347760"/>
              </p14:xfrm>
            </p:contentPart>
          </mc:Choice>
          <mc:Fallback xmlns="">
            <p:pic>
              <p:nvPicPr>
                <p:cNvPr id="270" name="Ink 269"/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168104" y="5148334"/>
                  <a:ext cx="416880" cy="39091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2" name="Rectangle 237"/>
          <p:cNvSpPr/>
          <p:nvPr/>
        </p:nvSpPr>
        <p:spPr>
          <a:xfrm>
            <a:off x="5401590" y="4352544"/>
            <a:ext cx="4571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az-Cyrl-AZ" sz="1600" b="1" dirty="0">
                <a:solidFill>
                  <a:srgbClr val="78B416"/>
                </a:solidFill>
                <a:latin typeface="Calibri"/>
              </a:rPr>
              <a:t>Государство (федерация и земли)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en-GB" sz="1600" b="1" dirty="0">
                <a:solidFill>
                  <a:srgbClr val="78B416"/>
                </a:solidFill>
                <a:latin typeface="Calibri"/>
              </a:rPr>
              <a:t> </a:t>
            </a:r>
          </a:p>
        </p:txBody>
      </p:sp>
      <p:pic>
        <p:nvPicPr>
          <p:cNvPr id="43" name="Picture 56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249" y="4693346"/>
            <a:ext cx="594999" cy="659636"/>
          </a:xfrm>
          <a:prstGeom prst="rect">
            <a:avLst/>
          </a:prstGeom>
        </p:spPr>
      </p:pic>
      <p:sp>
        <p:nvSpPr>
          <p:cNvPr id="44" name="Rectangle 230"/>
          <p:cNvSpPr/>
          <p:nvPr/>
        </p:nvSpPr>
        <p:spPr>
          <a:xfrm>
            <a:off x="4499992" y="5332196"/>
            <a:ext cx="45559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Формирует законодательные рамочные условия и предоставляет ресурсы для школьной части профобразования; передает государственные задачи ведомствам, социальным партнерам и палатам</a:t>
            </a:r>
            <a:endParaRPr lang="de-DE" sz="15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499BA4A-D55E-44A4-AD8F-990A90DB6CFD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13" grpId="0"/>
      <p:bldP spid="14" grpId="0"/>
      <p:bldP spid="15" grpId="0"/>
      <p:bldP spid="21" grpId="0"/>
      <p:bldP spid="22" grpId="0"/>
      <p:bldP spid="31" grpId="0"/>
      <p:bldP spid="34" grpId="0"/>
      <p:bldP spid="37" grpId="0"/>
      <p:bldP spid="42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0810" y="228687"/>
            <a:ext cx="7344628" cy="4369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22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r>
              <a:rPr lang="ru-RU" dirty="0"/>
              <a:t>Учеба в ходе рабочего процесса</a:t>
            </a:r>
            <a:endParaRPr lang="de-DE" dirty="0"/>
          </a:p>
        </p:txBody>
      </p:sp>
      <p:grpSp>
        <p:nvGrpSpPr>
          <p:cNvPr id="23" name="Gruppieren 22"/>
          <p:cNvGrpSpPr/>
          <p:nvPr/>
        </p:nvGrpSpPr>
        <p:grpSpPr>
          <a:xfrm>
            <a:off x="179512" y="761493"/>
            <a:ext cx="8712969" cy="5401484"/>
            <a:chOff x="179512" y="1159043"/>
            <a:chExt cx="8712969" cy="5401484"/>
          </a:xfrm>
        </p:grpSpPr>
        <p:sp>
          <p:nvSpPr>
            <p:cNvPr id="5" name="Textfeld 4"/>
            <p:cNvSpPr txBox="1"/>
            <p:nvPr/>
          </p:nvSpPr>
          <p:spPr>
            <a:xfrm>
              <a:off x="262165" y="1801288"/>
              <a:ext cx="2140868" cy="923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r>
                <a:rPr lang="ru-RU" sz="4000" b="1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70% </a:t>
              </a:r>
              <a:r>
                <a:rPr lang="de-DE" sz="4000" b="1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         </a:t>
              </a:r>
              <a:r>
                <a:rPr lang="ru-RU" sz="2000" b="1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на предприятии</a:t>
              </a:r>
              <a:endParaRPr lang="en-GB" sz="200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6446331" y="1801288"/>
              <a:ext cx="24461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r>
                <a:rPr lang="en-GB" sz="4000" b="1" dirty="0">
                  <a:solidFill>
                    <a:srgbClr val="C0504D">
                      <a:lumMod val="75000"/>
                    </a:srgbClr>
                  </a:solidFill>
                  <a:latin typeface="Calibri"/>
                </a:rPr>
                <a:t>30%</a:t>
              </a:r>
              <a:br>
                <a:rPr lang="en-GB" sz="2000" b="1" dirty="0">
                  <a:solidFill>
                    <a:srgbClr val="C0504D">
                      <a:lumMod val="75000"/>
                    </a:srgbClr>
                  </a:solidFill>
                  <a:latin typeface="Calibri"/>
                </a:rPr>
              </a:br>
              <a:r>
                <a:rPr lang="ru-RU" sz="2000" b="1" dirty="0">
                  <a:solidFill>
                    <a:srgbClr val="C0504D">
                      <a:lumMod val="75000"/>
                    </a:srgbClr>
                  </a:solidFill>
                  <a:latin typeface="Calibri"/>
                </a:rPr>
                <a:t>в колледже</a:t>
              </a:r>
              <a:endParaRPr lang="en-GB" sz="2000" b="1" dirty="0">
                <a:solidFill>
                  <a:srgbClr val="C0504D">
                    <a:lumMod val="75000"/>
                  </a:srgbClr>
                </a:solidFill>
                <a:latin typeface="Calibri"/>
              </a:endParaRPr>
            </a:p>
          </p:txBody>
        </p:sp>
        <p:sp>
          <p:nvSpPr>
            <p:cNvPr id="7" name="Textfeld 11"/>
            <p:cNvSpPr txBox="1"/>
            <p:nvPr/>
          </p:nvSpPr>
          <p:spPr>
            <a:xfrm>
              <a:off x="179512" y="2830430"/>
              <a:ext cx="298835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Tx/>
              </a:pPr>
              <a:r>
                <a:rPr lang="ru-RU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Производственное обучение</a:t>
              </a:r>
              <a:endParaRPr lang="en-GB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Юридическая база: договор о профобучении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Обучающее предприятие оплачивает труд учащегося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Предприятие предлагает структурированное обучение в реальных рабочих условиях (инструкторы на предприятии, современное производственное оснащение и т. д.)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  <p:sp>
          <p:nvSpPr>
            <p:cNvPr id="8" name="Textfeld 11"/>
            <p:cNvSpPr txBox="1"/>
            <p:nvPr/>
          </p:nvSpPr>
          <p:spPr>
            <a:xfrm>
              <a:off x="6198810" y="2830430"/>
              <a:ext cx="2693671" cy="3395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r>
                <a:rPr lang="ru-RU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Обучение в колледже</a:t>
              </a:r>
              <a:endParaRPr lang="de-DE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Юридическая база: обязательное обучение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Правительства земель финансируют </a:t>
              </a:r>
              <a:r>
                <a:rPr lang="ru-RU" sz="14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общедоступ</a:t>
              </a:r>
              <a:r>
                <a:rPr lang="de-DE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-</a:t>
              </a: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ное образование (здания, преподаватели и т. д.)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28575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6737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Колледж</a:t>
              </a:r>
              <a:r>
                <a:rPr lang="de-DE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 </a:t>
              </a:r>
              <a:r>
                <a:rPr lang="ru-RU" sz="14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</a:rPr>
                <a:t>предлагает бесплатные занятия по профессиональным-техническим  (2/3) и общеобразовательным (1/3) предметам</a:t>
              </a:r>
              <a:endParaRPr lang="de-DE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  <a:p>
              <a:pPr marL="182563" lvl="1" indent="-182563" fontAlgn="auto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Tx/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260485" y="1159043"/>
              <a:ext cx="811224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</a:pPr>
              <a:r>
                <a:rPr lang="ru-RU" sz="2000" dirty="0">
                  <a:solidFill>
                    <a:srgbClr val="78B416"/>
                  </a:solidFill>
                  <a:latin typeface="Arial Narrow" panose="020B0606020202030204" pitchFamily="34" charset="0"/>
                </a:rPr>
                <a:t>В двух скоординированных местах обучения («дуальность»)</a:t>
              </a:r>
            </a:p>
          </p:txBody>
        </p:sp>
        <p:grpSp>
          <p:nvGrpSpPr>
            <p:cNvPr id="10" name="Group 404"/>
            <p:cNvGrpSpPr/>
            <p:nvPr/>
          </p:nvGrpSpPr>
          <p:grpSpPr>
            <a:xfrm>
              <a:off x="179512" y="5857953"/>
              <a:ext cx="8496943" cy="702574"/>
              <a:chOff x="3876757" y="4653652"/>
              <a:chExt cx="3914002" cy="885952"/>
            </a:xfrm>
          </p:grpSpPr>
          <p:sp>
            <p:nvSpPr>
              <p:cNvPr id="11" name="Right Arrow 405"/>
              <p:cNvSpPr/>
              <p:nvPr/>
            </p:nvSpPr>
            <p:spPr>
              <a:xfrm>
                <a:off x="3876757" y="4653652"/>
                <a:ext cx="3914002" cy="885952"/>
              </a:xfrm>
              <a:prstGeom prst="rightArrow">
                <a:avLst>
                  <a:gd name="adj1" fmla="val 50000"/>
                  <a:gd name="adj2" fmla="val 25539"/>
                </a:avLst>
              </a:prstGeom>
              <a:solidFill>
                <a:srgbClr val="92D050"/>
              </a:solidFill>
              <a:ln w="25400" cap="flat" cmpd="sng" algn="ctr">
                <a:solidFill>
                  <a:srgbClr val="025D29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Rechteck 30"/>
              <p:cNvSpPr/>
              <p:nvPr/>
            </p:nvSpPr>
            <p:spPr>
              <a:xfrm>
                <a:off x="3884840" y="4936625"/>
                <a:ext cx="3861191" cy="388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13" name="Rechteck 12"/>
            <p:cNvSpPr/>
            <p:nvPr/>
          </p:nvSpPr>
          <p:spPr>
            <a:xfrm>
              <a:off x="1115616" y="6020800"/>
              <a:ext cx="736842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</a:pPr>
              <a:r>
                <a:rPr lang="ru-RU" sz="1800" b="1" dirty="0">
                  <a:solidFill>
                    <a:prstClr val="white"/>
                  </a:solidFill>
                  <a:latin typeface="Calibri"/>
                </a:rPr>
                <a:t>Общая продолжительность дуального профобразования: 2–3,5 года</a:t>
              </a:r>
            </a:p>
          </p:txBody>
        </p:sp>
        <p:grpSp>
          <p:nvGrpSpPr>
            <p:cNvPr id="14" name="Group 11"/>
            <p:cNvGrpSpPr/>
            <p:nvPr/>
          </p:nvGrpSpPr>
          <p:grpSpPr>
            <a:xfrm>
              <a:off x="3066822" y="1812091"/>
              <a:ext cx="2995044" cy="2750956"/>
              <a:chOff x="2466737" y="1300765"/>
              <a:chExt cx="2995044" cy="2750956"/>
            </a:xfrm>
          </p:grpSpPr>
          <p:sp>
            <p:nvSpPr>
              <p:cNvPr id="15" name="Oval 46"/>
              <p:cNvSpPr/>
              <p:nvPr/>
            </p:nvSpPr>
            <p:spPr>
              <a:xfrm rot="2700000">
                <a:off x="2425660" y="1341842"/>
                <a:ext cx="2750956" cy="2668802"/>
              </a:xfrm>
              <a:prstGeom prst="pie">
                <a:avLst/>
              </a:prstGeom>
              <a:solidFill>
                <a:srgbClr val="4F81BD">
                  <a:lumMod val="60000"/>
                  <a:lumOff val="40000"/>
                </a:srgbClr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Ellipse 58"/>
              <p:cNvSpPr/>
              <p:nvPr/>
            </p:nvSpPr>
            <p:spPr>
              <a:xfrm rot="8115584">
                <a:off x="2881174" y="1452292"/>
                <a:ext cx="2556689" cy="2504176"/>
              </a:xfrm>
              <a:prstGeom prst="pie">
                <a:avLst>
                  <a:gd name="adj1" fmla="val 10792305"/>
                  <a:gd name="adj2" fmla="val 16199999"/>
                </a:avLst>
              </a:prstGeom>
              <a:solidFill>
                <a:srgbClr val="C0504D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7" name="Picture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86344" y="2037801"/>
                <a:ext cx="605857" cy="1469413"/>
              </a:xfrm>
              <a:prstGeom prst="rect">
                <a:avLst/>
              </a:prstGeom>
            </p:spPr>
          </p:pic>
          <p:pic>
            <p:nvPicPr>
              <p:cNvPr id="18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4809" y="1397300"/>
                <a:ext cx="657345" cy="666971"/>
              </a:xfrm>
              <a:prstGeom prst="rect">
                <a:avLst/>
              </a:prstGeom>
            </p:spPr>
          </p:pic>
          <p:pic>
            <p:nvPicPr>
              <p:cNvPr id="1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366" y="2127819"/>
                <a:ext cx="786415" cy="1174318"/>
              </a:xfrm>
              <a:prstGeom prst="rect">
                <a:avLst/>
              </a:prstGeom>
            </p:spPr>
          </p:pic>
          <p:sp>
            <p:nvSpPr>
              <p:cNvPr id="20" name="Oval 9"/>
              <p:cNvSpPr/>
              <p:nvPr/>
            </p:nvSpPr>
            <p:spPr>
              <a:xfrm>
                <a:off x="3296653" y="2127819"/>
                <a:ext cx="1241769" cy="1241769"/>
              </a:xfrm>
              <a:prstGeom prst="ellipse">
                <a:avLst/>
              </a:prstGeom>
              <a:solidFill>
                <a:sysClr val="window" lastClr="FFFFFF">
                  <a:alpha val="46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1" name="Picture 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511076" y="2248223"/>
                <a:ext cx="392791" cy="1029038"/>
              </a:xfrm>
              <a:prstGeom prst="rect">
                <a:avLst/>
              </a:prstGeom>
            </p:spPr>
          </p:pic>
          <p:pic>
            <p:nvPicPr>
              <p:cNvPr id="22" name="Picture 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20980" y="2267754"/>
                <a:ext cx="438623" cy="1009508"/>
              </a:xfrm>
              <a:prstGeom prst="rect">
                <a:avLst/>
              </a:prstGeom>
            </p:spPr>
          </p:pic>
        </p:grpSp>
      </p:grp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A98AC49-6F63-47C1-B8D2-64DB1B236D54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7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B119180-1553-47AD-8D01-D752A67B51FA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0552E2F-7BE7-45FB-881D-E3BD8552BC6D}"/>
              </a:ext>
            </a:extLst>
          </p:cNvPr>
          <p:cNvSpPr/>
          <p:nvPr/>
        </p:nvSpPr>
        <p:spPr>
          <a:xfrm>
            <a:off x="637442" y="1441882"/>
            <a:ext cx="8021366" cy="569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Обучающим предприятием является предприятие, нанимающее на работу людей с целью организации профессионального обучения. Это может быть физическое лицо, например,</a:t>
            </a:r>
            <a:r>
              <a:rPr lang="de-DE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индивидуальный предприниматель, или юридическое лицо, например, ООО.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ru-RU" sz="20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Обучающее предприятие является лицом, заключающим договор на обучение.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ru-RU" sz="20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Обучающее предприятие обязано назначить наставника, который сможет непосредственно, ответственно и в существенном объеме передать содержание обучения на месте обучения. Таким образом, обучающее предприятие делегирует наставнику свои задачи и обязанности, но при этом несет ответственность за ошибки наставника.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ru-RU" sz="20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Обучающие предприятия должны иметь личностный допуск.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ru-RU" sz="20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Обучающее предприятие обязано зарегистрировать ответственного наставника (заполнить карточку наставника) в компетентном органе (торгово-промышленной палате).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ru-RU" sz="2000" kern="0" dirty="0">
              <a:solidFill>
                <a:srgbClr val="006737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solidFill>
                  <a:srgbClr val="00673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kern="0" dirty="0">
                <a:solidFill>
                  <a:srgbClr val="00673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337EDE3-D0E9-4F4A-8B02-64A22C0C346F}"/>
              </a:ext>
            </a:extLst>
          </p:cNvPr>
          <p:cNvSpPr/>
          <p:nvPr/>
        </p:nvSpPr>
        <p:spPr>
          <a:xfrm>
            <a:off x="637442" y="565956"/>
            <a:ext cx="4164923" cy="3562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0" dirty="0">
                <a:solidFill>
                  <a:srgbClr val="006737"/>
                </a:solidFill>
                <a:latin typeface="+mj-lt"/>
                <a:ea typeface="+mj-ea"/>
                <a:cs typeface="+mj-cs"/>
              </a:rPr>
              <a:t>Обучающее предприятие </a:t>
            </a:r>
          </a:p>
        </p:txBody>
      </p:sp>
    </p:spTree>
    <p:extLst>
      <p:ext uri="{BB962C8B-B14F-4D97-AF65-F5344CB8AC3E}">
        <p14:creationId xmlns:p14="http://schemas.microsoft.com/office/powerpoint/2010/main" val="357005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2413" y="669609"/>
            <a:ext cx="8906667" cy="160459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6737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</a:pPr>
            <a:r>
              <a:rPr lang="ru-RU" sz="2300" b="1" kern="0" dirty="0"/>
              <a:t>Требования к предприятиям, осуществляющим образовательную деятельность в рамках</a:t>
            </a:r>
            <a:br>
              <a:rPr lang="ru-RU" sz="2300" b="1" kern="0" dirty="0"/>
            </a:br>
            <a:r>
              <a:rPr lang="az-Cyrl-AZ" sz="2300" b="1" kern="0" dirty="0"/>
              <a:t>дуального профессионального образования</a:t>
            </a:r>
            <a:r>
              <a:rPr lang="de-DE" sz="2300" b="1" kern="0" dirty="0"/>
              <a:t> </a:t>
            </a:r>
            <a:r>
              <a:rPr lang="ru-RU" sz="2300" b="1" kern="0" dirty="0"/>
              <a:t>в Германии</a:t>
            </a:r>
            <a:endParaRPr lang="en-GB" sz="2300" b="1" kern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B41660-E255-4C1E-828A-FD1229FFA3BE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C85FD7-C475-4DBC-BB4D-012E02659FA1}"/>
              </a:ext>
            </a:extLst>
          </p:cNvPr>
          <p:cNvSpPr/>
          <p:nvPr/>
        </p:nvSpPr>
        <p:spPr>
          <a:xfrm>
            <a:off x="470598" y="1993399"/>
            <a:ext cx="8225533" cy="3953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Закон о профессиональном образовании требует: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Наличия оснащения для проведения профессионального обучения</a:t>
            </a:r>
          </a:p>
          <a:p>
            <a:pPr>
              <a:buClr>
                <a:srgbClr val="006737"/>
              </a:buClr>
              <a:buSzPct val="150000"/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	(оборудование, станки, рабочие инструменты)</a:t>
            </a: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Предприятия обязаны иметь квалифицированный обучающий персонал:  «наставники»</a:t>
            </a: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Контроль над предприятиями, осуществляющими образовательную деятельность, проводят «компетентные инстанции»= торгово-промышленные палаты</a:t>
            </a: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Торгово-промышленные палаты выдают/ отзывают разрешение на осуществление образовательной деятельности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557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37442" y="696508"/>
            <a:ext cx="6746338" cy="4369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22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pPr lvl="0" eaLnBrk="1" hangingPunct="1">
              <a:lnSpc>
                <a:spcPct val="7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400" dirty="0">
                <a:ea typeface="+mn-ea"/>
                <a:cs typeface="+mn-cs"/>
              </a:rPr>
              <a:t>Наставник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1D8B6C6-8E4F-4E96-AF71-9F24A48E3483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7C0BCA-E2CD-4D1D-A0F1-26577D1314C5}"/>
              </a:ext>
            </a:extLst>
          </p:cNvPr>
          <p:cNvSpPr/>
          <p:nvPr/>
        </p:nvSpPr>
        <p:spPr>
          <a:xfrm>
            <a:off x="637441" y="1236939"/>
            <a:ext cx="8096569" cy="5030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Наставником является лицо, обучающее с высокой долей ответственности. Это может быть как само обучающее предприятие (предприниматель), так и уполномоченный им сотрудник. </a:t>
            </a:r>
          </a:p>
          <a:p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just"/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Наставник должен иметь личностный и профессиональный допуск. </a:t>
            </a:r>
          </a:p>
          <a:p>
            <a:pPr algn="just"/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just"/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Наставник отвечает за планирование, проведение и контроль профессионального обучения. </a:t>
            </a:r>
          </a:p>
          <a:p>
            <a:pPr algn="just"/>
            <a:endParaRPr lang="de-DE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just"/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Наставники, занимающиеся обучением по совместительству, выполняют иные задачи, оговоренные в их трудовом договоре. Наставники, занимающиеся обучением по совместительству, должны отвечать не более чем за </a:t>
            </a:r>
            <a:r>
              <a:rPr lang="de-DE" sz="2000" kern="0" dirty="0">
                <a:latin typeface="Calibri" panose="020F0502020204030204" pitchFamily="34" charset="0"/>
                <a:ea typeface="+mj-ea"/>
                <a:cs typeface="+mj-cs"/>
              </a:rPr>
              <a:t>3</a:t>
            </a:r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 учащихся. </a:t>
            </a:r>
          </a:p>
          <a:p>
            <a:pPr algn="just"/>
            <a:endParaRPr lang="de-DE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just"/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Наставники, занимающиеся обучением как основной деятельностью, занимаются только обучением. Они должны отвечать не более чем за 16 учащихся. </a:t>
            </a:r>
          </a:p>
          <a:p>
            <a:pPr algn="just"/>
            <a:endParaRPr lang="ru-RU" sz="2000" kern="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just"/>
            <a:r>
              <a:rPr lang="ru-RU" sz="2000" kern="0" dirty="0">
                <a:latin typeface="Calibri" panose="020F0502020204030204" pitchFamily="34" charset="0"/>
                <a:ea typeface="+mj-ea"/>
                <a:cs typeface="+mj-cs"/>
              </a:rPr>
              <a:t>Если на предприятии работает производственный совет, он имеет право голоса при назначении наставника. </a:t>
            </a:r>
          </a:p>
        </p:txBody>
      </p:sp>
    </p:spTree>
    <p:extLst>
      <p:ext uri="{BB962C8B-B14F-4D97-AF65-F5344CB8AC3E}">
        <p14:creationId xmlns:p14="http://schemas.microsoft.com/office/powerpoint/2010/main" val="1380954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19808" y="549995"/>
            <a:ext cx="6484130" cy="9925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22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pPr marL="444500" indent="-444500"/>
            <a:r>
              <a:rPr lang="ru-RU" sz="2400" dirty="0"/>
              <a:t>	Критерии для наставников</a:t>
            </a:r>
            <a:br>
              <a:rPr lang="ru-RU" sz="2400" dirty="0"/>
            </a:br>
            <a:endParaRPr lang="en-GB" sz="2400" dirty="0"/>
          </a:p>
        </p:txBody>
      </p:sp>
      <p:sp>
        <p:nvSpPr>
          <p:cNvPr id="5" name="Inhaltsplatzhalter 4"/>
          <p:cNvSpPr txBox="1">
            <a:spLocks/>
          </p:cNvSpPr>
          <p:nvPr/>
        </p:nvSpPr>
        <p:spPr>
          <a:xfrm>
            <a:off x="571264" y="1449218"/>
            <a:ext cx="8352928" cy="45588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lnSpc>
                <a:spcPct val="100000"/>
              </a:lnSpc>
              <a:spcAft>
                <a:spcPts val="0"/>
              </a:spcAft>
              <a:buClrTx/>
              <a:buNone/>
            </a:pPr>
            <a:r>
              <a:rPr lang="ru-RU" sz="2200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а) Личностная пригодность (отсутствие штрафов и уголовных наказаний)</a:t>
            </a:r>
          </a:p>
          <a:p>
            <a:pPr lvl="0" fontAlgn="auto">
              <a:lnSpc>
                <a:spcPct val="100000"/>
              </a:lnSpc>
              <a:spcAft>
                <a:spcPts val="0"/>
              </a:spcAft>
              <a:buClrTx/>
            </a:pPr>
            <a:endParaRPr lang="ru-RU" sz="2200" kern="0" dirty="0">
              <a:solidFill>
                <a:schemeClr val="bg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lvl="0" indent="0" fontAlgn="auto">
              <a:lnSpc>
                <a:spcPct val="100000"/>
              </a:lnSpc>
              <a:spcAft>
                <a:spcPts val="0"/>
              </a:spcAft>
              <a:buClrTx/>
              <a:buNone/>
            </a:pPr>
            <a:r>
              <a:rPr lang="ru-RU" sz="2200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б) Профессиональная пригодность:</a:t>
            </a:r>
          </a:p>
          <a:p>
            <a:pPr lvl="0" fontAlgn="auto">
              <a:lnSpc>
                <a:spcPct val="100000"/>
              </a:lnSpc>
              <a:spcAft>
                <a:spcPts val="0"/>
              </a:spcAft>
              <a:buClrTx/>
            </a:pPr>
            <a:endParaRPr lang="ru-RU" sz="2200" kern="0" dirty="0">
              <a:solidFill>
                <a:schemeClr val="bg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0" fontAlgn="auto">
              <a:lnSpc>
                <a:spcPct val="100000"/>
              </a:lnSpc>
              <a:spcAft>
                <a:spcPts val="0"/>
              </a:spcAft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200" u="sng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Профессиональные знания: </a:t>
            </a:r>
            <a:r>
              <a:rPr lang="ru-RU" sz="2200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профессиональное образование и успешная сдача экзамена по  той же специальности, полученной в рамках дуального профессионального образования </a:t>
            </a:r>
          </a:p>
          <a:p>
            <a:pPr lvl="0" fontAlgn="auto">
              <a:lnSpc>
                <a:spcPct val="100000"/>
              </a:lnSpc>
              <a:spcAft>
                <a:spcPts val="0"/>
              </a:spcAft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endParaRPr lang="ru-RU" sz="2200" kern="0" dirty="0">
              <a:solidFill>
                <a:schemeClr val="bg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0" fontAlgn="auto">
              <a:lnSpc>
                <a:spcPct val="100000"/>
              </a:lnSpc>
              <a:spcAft>
                <a:spcPts val="0"/>
              </a:spcAft>
              <a:buClr>
                <a:srgbClr val="006737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200" u="sng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Педагогические знания: </a:t>
            </a:r>
            <a:r>
              <a:rPr lang="ru-RU" sz="2200" kern="0" dirty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экзамен в соответствии с «Положением о профессиональной квалификации наставников»; экзамен подготавливается в рамках учебного курса «Обучение наставников на предприятии» </a:t>
            </a:r>
          </a:p>
          <a:p>
            <a:pPr lvl="0" fontAlgn="auto">
              <a:lnSpc>
                <a:spcPct val="100000"/>
              </a:lnSpc>
              <a:spcAft>
                <a:spcPts val="0"/>
              </a:spcAft>
              <a:buClrTx/>
            </a:pPr>
            <a:endParaRPr lang="de-DE" sz="21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BD7A0-3912-4BA8-86C8-1A395CCCA962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141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36891" y="762459"/>
            <a:ext cx="6492127" cy="71120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defRPr sz="4800" b="1" kern="0">
                <a:solidFill>
                  <a:srgbClr val="00673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rgbClr val="006737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6737"/>
                </a:solidFill>
                <a:latin typeface="Arial" charset="0"/>
              </a:defRPr>
            </a:lvl9pPr>
          </a:lstStyle>
          <a:p>
            <a:pPr marL="357188" indent="-357188" algn="l" defTabSz="357188"/>
            <a:r>
              <a:rPr lang="ru-RU" sz="2400" dirty="0"/>
              <a:t>	Экзамен для наставников</a:t>
            </a:r>
            <a:endParaRPr lang="en-GB" sz="2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6F130AC-4E35-4370-9439-06B396655955}"/>
              </a:ext>
            </a:extLst>
          </p:cNvPr>
          <p:cNvSpPr/>
          <p:nvPr/>
        </p:nvSpPr>
        <p:spPr bwMode="auto">
          <a:xfrm>
            <a:off x="219808" y="6611815"/>
            <a:ext cx="835269" cy="24618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  <a:extLst/>
        </p:spPr>
        <p:txBody>
          <a:bodyPr lIns="36000" tIns="36000" rIns="36000" bIns="36000" rtlCol="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endParaRPr lang="ru-RU" sz="1400" dirty="0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CFF750-8533-4BD6-BF96-53A63FCE1F75}"/>
              </a:ext>
            </a:extLst>
          </p:cNvPr>
          <p:cNvSpPr/>
          <p:nvPr/>
        </p:nvSpPr>
        <p:spPr>
          <a:xfrm>
            <a:off x="765109" y="2059063"/>
            <a:ext cx="7921691" cy="325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Состоит из двух частей: письменной и устной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Письменная часть: задания по всем компетенциям курса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Практическая часть: презентация одной ситуации в рамках профессионально обучения и собеседование по профессии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Экзаменационные комиссии располагаются в «компетентных инстанциях» (торгово-промышленных палатах)</a:t>
            </a:r>
          </a:p>
          <a:p>
            <a:endParaRPr lang="ru-RU" sz="2200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ru-RU" sz="22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Наставники получают свидетельство, дающее право обучать</a:t>
            </a:r>
          </a:p>
        </p:txBody>
      </p:sp>
    </p:spTree>
    <p:extLst>
      <p:ext uri="{BB962C8B-B14F-4D97-AF65-F5344CB8AC3E}">
        <p14:creationId xmlns:p14="http://schemas.microsoft.com/office/powerpoint/2010/main" val="2720185566"/>
      </p:ext>
    </p:extLst>
  </p:cSld>
  <p:clrMapOvr>
    <a:masterClrMapping/>
  </p:clrMapOvr>
</p:sld>
</file>

<file path=ppt/theme/theme1.xml><?xml version="1.0" encoding="utf-8"?>
<a:theme xmlns:a="http://schemas.openxmlformats.org/drawingml/2006/main" name="5_Mustervorlage Powerpoint-Präsentation bbw-BuA_2009">
  <a:themeElements>
    <a:clrScheme name="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CC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E2FF"/>
      </a:accent5>
      <a:accent6>
        <a:srgbClr val="E7E700"/>
      </a:accent6>
      <a:hlink>
        <a:srgbClr val="55A3AB"/>
      </a:hlink>
      <a:folHlink>
        <a:srgbClr val="99C5C1"/>
      </a:folHlink>
    </a:clrScheme>
    <a:fontScheme name="5_Mustervorlage Powerpoint-Präsentation bbw-BuA_20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78B416">
            <a:alpha val="15000"/>
          </a:srgbClr>
        </a:solidFill>
        <a:ln w="9525" algn="ctr">
          <a:solidFill>
            <a:srgbClr val="006737"/>
          </a:solidFill>
          <a:miter lim="800000"/>
          <a:headEnd/>
          <a:tailEnd/>
        </a:ln>
        <a:effectLst/>
        <a:extLst/>
      </a:spPr>
      <a:bodyPr lIns="36000" tIns="36000" rIns="36000" bIns="36000" anchor="ctr"/>
      <a:lstStyle>
        <a:defPPr algn="ctr" eaLnBrk="1" hangingPunct="1">
          <a:lnSpc>
            <a:spcPct val="100000"/>
          </a:lnSpc>
          <a:spcBef>
            <a:spcPts val="0"/>
          </a:spcBef>
          <a:defRPr sz="1400" dirty="0" smtClean="0"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7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Syntax" pitchFamily="34" charset="0"/>
          </a:defRPr>
        </a:defPPr>
      </a:lstStyle>
    </a:lnDef>
  </a:objectDefaults>
  <a:extraClrSchemeLst>
    <a:extraClrScheme>
      <a:clrScheme name="5_Mustervorlage Powerpoint-Präsentation bbw-BuA_2009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ustervorlage Powerpoint-Präsentation bbw-BuA_2009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ustervorlage Powerpoint-Präsentation bbw-BuA_2009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ustervorlage Powerpoint-Präsentation bbw-BuA_2009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ustervorlage Powerpoint-Präsentation bbw-BuA_2009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643</Words>
  <Application>Microsoft Office PowerPoint</Application>
  <PresentationFormat>Экран (4:3)</PresentationFormat>
  <Paragraphs>109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Syntax</vt:lpstr>
      <vt:lpstr>Wingdings</vt:lpstr>
      <vt:lpstr>5_Mustervorlage Powerpoint-Präsentation bbw-BuA_2009</vt:lpstr>
      <vt:lpstr>Benutzerdefiniertes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AxHoernig</dc:creator>
  <cp:lastModifiedBy>Oleg Kislow</cp:lastModifiedBy>
  <cp:revision>606</cp:revision>
  <cp:lastPrinted>2018-04-04T06:46:36Z</cp:lastPrinted>
  <dcterms:created xsi:type="dcterms:W3CDTF">2010-02-11T10:28:47Z</dcterms:created>
  <dcterms:modified xsi:type="dcterms:W3CDTF">2019-02-21T03:32:41Z</dcterms:modified>
</cp:coreProperties>
</file>