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455" r:id="rId2"/>
    <p:sldId id="453" r:id="rId3"/>
    <p:sldId id="354" r:id="rId4"/>
    <p:sldId id="456" r:id="rId5"/>
    <p:sldId id="457" r:id="rId6"/>
    <p:sldId id="460" r:id="rId7"/>
    <p:sldId id="461" r:id="rId8"/>
    <p:sldId id="462" r:id="rId9"/>
    <p:sldId id="463" r:id="rId10"/>
    <p:sldId id="464" r:id="rId11"/>
    <p:sldId id="465" r:id="rId12"/>
    <p:sldId id="466" r:id="rId13"/>
    <p:sldId id="467" r:id="rId14"/>
    <p:sldId id="468" r:id="rId15"/>
    <p:sldId id="469" r:id="rId16"/>
    <p:sldId id="470" r:id="rId17"/>
    <p:sldId id="471" r:id="rId18"/>
    <p:sldId id="472" r:id="rId19"/>
    <p:sldId id="473" r:id="rId20"/>
    <p:sldId id="458" r:id="rId21"/>
  </p:sldIdLst>
  <p:sldSz cx="9144000" cy="5143500" type="screen16x9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72A2DC"/>
    <a:srgbClr val="FF5050"/>
    <a:srgbClr val="009999"/>
    <a:srgbClr val="99CCFF"/>
    <a:srgbClr val="A8C6EA"/>
    <a:srgbClr val="CDFFF2"/>
    <a:srgbClr val="81FFDE"/>
    <a:srgbClr val="00CC99"/>
    <a:srgbClr val="72A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792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4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741DD081-7EF8-46F1-AB7C-6AAFEE6FE699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4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C4CA8774-6AC4-43D2-B118-360A39D33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47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4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AE6BD189-E5B1-4CA8-8A4E-2622CE4716F4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28" tIns="45565" rIns="91128" bIns="455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41"/>
            <a:ext cx="5408930" cy="4446985"/>
          </a:xfrm>
          <a:prstGeom prst="rect">
            <a:avLst/>
          </a:prstGeom>
        </p:spPr>
        <p:txBody>
          <a:bodyPr vert="horz" lIns="91128" tIns="45565" rIns="91128" bIns="4556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4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594DFFB7-9475-43E6-A7EF-8476C435EE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55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E303C-5F61-44A2-BF75-D56A300C60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95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9FA47-5A2D-420F-87BD-EC739FC450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63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C3F40-DDEB-4B22-AD5A-4ABA1D9952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8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461D0-2145-4618-8B9F-A6E04B255A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5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41C59-4C67-439F-8F82-69BB8AB826D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72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7E08E-ECEF-4845-AF3D-ED63F1EF66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96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FB139-C949-47A6-B0D7-528BB64C2F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6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D15C9-5E2F-476E-99F6-60E9FB06B7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561BE-D27A-4DFD-9761-997DCDFF54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93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F8FD2-918E-4449-98B2-64B857546C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396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4837D-8289-4A5F-B006-0E92F5BC1CD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46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fld id="{04B0BE59-E509-47A8-8BDF-29C889DFFB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10">
                <a:defRPr/>
              </a:pPr>
              <a:t>20.02.2019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91431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75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1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6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1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66" indent="-34286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205.png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207.png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209.png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81515"/>
            <a:ext cx="8640960" cy="113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«Развитие специального образования в Республике Башкортостан»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1470"/>
            <a:ext cx="9144000" cy="595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3000" b="1" dirty="0" smtClean="0">
                <a:solidFill>
                  <a:srgbClr val="002060"/>
                </a:solidFill>
                <a:latin typeface="Arial" charset="0"/>
              </a:rPr>
              <a:t>КРУГЛЫЙ СТОЛ</a:t>
            </a:r>
            <a:endParaRPr lang="ru-RU" sz="30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0" y="915566"/>
            <a:ext cx="2520000" cy="25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3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2981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27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159" y="3327400"/>
            <a:ext cx="6400800" cy="11303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кабинеты /1-4 классы/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5152" y="1063910"/>
            <a:ext cx="4659773" cy="258796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кабинетов начальных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</a:t>
            </a:r>
          </a:p>
          <a:p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кабинет 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музыки</a:t>
            </a:r>
          </a:p>
          <a:p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кабинетов для индивидуальных занятий</a:t>
            </a:r>
          </a:p>
        </p:txBody>
      </p:sp>
      <p:pic>
        <p:nvPicPr>
          <p:cNvPr id="4098" name="Picture 2" descr="ÐÐ°ÑÑÐ¸Ð½ÐºÐ¸ Ð¿Ð¾ Ð·Ð°Ð¿ÑÐ¾ÑÑ Ð½Ð°ÑÐ°Ð»ÑÐ½ÑÐ¹ ÐºÐ»Ð°ÑÑ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07484"/>
            <a:ext cx="3834530" cy="255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98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484" y="3832225"/>
            <a:ext cx="6400800" cy="11303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кабинеты /5-12 классы/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303" y="798937"/>
            <a:ext cx="2799569" cy="3284981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кабинет русского языка и литературы;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кабинет математики;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географии с лаборантской;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ОБЖ и ПДД;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физики с лаборантской;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химии с лаборантской; </a:t>
            </a:r>
          </a:p>
          <a:p>
            <a:r>
              <a:rPr lang="ru-RU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биологии с лаборантской; </a:t>
            </a:r>
          </a:p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иностранного языка; </a:t>
            </a:r>
          </a:p>
          <a:p>
            <a:endParaRPr lang="ru-RU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990661" y="870945"/>
            <a:ext cx="2676839" cy="3284981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искусства и черчения;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истории и обществознания;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 ритмики;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кабинета информатики;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кабинета социально-бытовой ориентировки;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кабинетов для индивидуальных занятий.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99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78396"/>
            <a:ext cx="8229600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Мастерские для </a:t>
            </a:r>
            <a:r>
              <a:rPr lang="ru-RU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профобучения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11-12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2211710"/>
            <a:ext cx="4545767" cy="2518348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мастерская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обработке дерева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мастерская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кулинарии;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мастерская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цветоводству;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мастерская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гончарному делу;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мастерские по трудовому обучению.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ÐÐ°ÑÑÐ¸Ð½ÐºÐ¸ Ð¿Ð¾ Ð·Ð°Ð¿ÑÐ¾ÑÑ ÐÐ°ÑÑÐµÑÑÐºÐ¸Ðµ Ð´Ð»Ñ Ð¿ÑÐ¾ÑÐ¾Ð±ÑÑÐµÐ½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2067694"/>
            <a:ext cx="3704663" cy="246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683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315" y="3613150"/>
            <a:ext cx="6400800" cy="1130300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Спортивный зал</a:t>
            </a:r>
          </a:p>
        </p:txBody>
      </p:sp>
      <p:pic>
        <p:nvPicPr>
          <p:cNvPr id="14338" name="Picture 2" descr="ÐÐ°ÑÑÐ¸Ð½ÐºÐ¸ Ð¿Ð¾ Ð·Ð°Ð¿ÑÐ¾ÑÑ Ð¡Ð¿Ð¾ÑÑÐ¸Ð²Ð½ÑÐ¹ Ð·Ð°Ð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59" y="872331"/>
            <a:ext cx="5703094" cy="285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7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159" y="3620323"/>
            <a:ext cx="6400800" cy="1130300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Столовая</a:t>
            </a:r>
          </a:p>
        </p:txBody>
      </p:sp>
      <p:pic>
        <p:nvPicPr>
          <p:cNvPr id="5122" name="Picture 2" descr="ÐÐ°ÑÑÐ¸Ð½ÐºÐ¸ Ð¿Ð¾ Ð·Ð°Ð¿ÑÐ¾ÑÑ ÑÐºÐ¾Ð»ÑÐ½Ð°Ñ ÑÑÐ¾Ð»Ð¾Ð²Ð°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43558"/>
            <a:ext cx="4392488" cy="292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0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635646"/>
            <a:ext cx="7440216" cy="133985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Помещения для ГБОУ Республиканский центр дистанционного образования детей инвалидов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39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7534"/>
            <a:ext cx="8229600" cy="857250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Кабинеты АУП</a:t>
            </a:r>
          </a:p>
        </p:txBody>
      </p:sp>
      <p:pic>
        <p:nvPicPr>
          <p:cNvPr id="174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50" y="1563638"/>
            <a:ext cx="4608512" cy="3384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31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707654"/>
            <a:ext cx="6400800" cy="11303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ГКУ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Республиканская психолого-медико-педагогическая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комиссия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59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16294" y="1419622"/>
            <a:ext cx="8640960" cy="164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№ </a:t>
            </a:r>
            <a:r>
              <a:rPr lang="en-US" sz="2800" b="1" dirty="0" smtClean="0">
                <a:solidFill>
                  <a:srgbClr val="002060"/>
                </a:solidFill>
                <a:latin typeface="Arial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«Равные образовательные возможности </a:t>
            </a:r>
            <a:endParaRPr lang="en-US" sz="2800" b="1" dirty="0" smtClean="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charset="0"/>
              </a:rPr>
              <a:t>для каждого»</a:t>
            </a:r>
            <a:endParaRPr lang="ru-RU" sz="28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7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ГАЛИЕВА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endParaRPr lang="ru-RU" sz="4000" b="1" dirty="0" smtClean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Альфия Закировна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ОБРАЗОВАНИЯ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42" y="0"/>
            <a:ext cx="1976558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81515"/>
            <a:ext cx="8640960" cy="166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«АКТУАЛЬНЫЕ ВОПРОСЫ </a:t>
            </a:r>
            <a:br>
              <a:rPr lang="ru-RU" sz="3400" b="1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СИСТЕМЫ ОБРАЗОВАНИЯ </a:t>
            </a:r>
            <a:br>
              <a:rPr lang="ru-RU" sz="3400" b="1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РЕСПУБЛИКИ БАШКОРТОСТАН»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1470"/>
            <a:ext cx="9144000" cy="595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3000" b="1" dirty="0" smtClean="0">
                <a:solidFill>
                  <a:srgbClr val="002060"/>
                </a:solidFill>
                <a:latin typeface="Arial" charset="0"/>
              </a:rPr>
              <a:t>КРУГЛЫЙ СТОЛ</a:t>
            </a:r>
            <a:endParaRPr lang="ru-RU" sz="30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0" y="915566"/>
            <a:ext cx="2520000" cy="25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733768"/>
            <a:ext cx="5756822" cy="2214246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8846" y="987574"/>
            <a:ext cx="892810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положении дел в сфере соблюдения прав обучающихся </a:t>
            </a:r>
            <a:r>
              <a:rPr lang="ru-RU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инвалидностью и с ограниченными возможностями здоровья на образование </a:t>
            </a:r>
            <a:endParaRPr lang="ru-RU" sz="2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sz="2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Республике Башкортостан</a:t>
            </a:r>
            <a:endParaRPr lang="ru-RU" sz="2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35897" y="3780969"/>
            <a:ext cx="525276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ОТДЕЛА КОНТРОЛЬНО-НАДЗОРНОЙ ДЕЯТЕЛЬНОСТИ В СФЕРЕ ОБРАЗОВАНИЯ УПРАВЛЕНИЯ ПО КОНТРОЛЮ И НАДЗОРУ В СФЕРЕ ОБРАЗОВАНИЯ РЕСПУБЛИКИ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БАШКОРТОСТАН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80730" y="2949792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АНТИПИНА</a:t>
            </a:r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 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Светлана Викторовна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4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733768"/>
            <a:ext cx="5756822" cy="2214246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0" y="771550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участии государственных бюджетных общеобразовательных учреждений для обучающихся </a:t>
            </a:r>
            <a:endPara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ограниченными возможностями здоровья </a:t>
            </a:r>
            <a:endPara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национальном проекте «Современная школа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федерального национального проекта «Образование»</a:t>
            </a:r>
            <a:endPara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35897" y="3867894"/>
            <a:ext cx="525276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ОТДЕЛА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СПЕЦИАЛЬНОГО ОБРАЗОВАНИЯ МИНИСТЕРСТВА ОБРАЗОВАНИЯ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БАШКОРТОСТАН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80730" y="2949792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ПСЯНЧИНА 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Зульфия Винеровна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733768"/>
            <a:ext cx="5756822" cy="2214246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467544" y="987574"/>
            <a:ext cx="8676456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Презентация проекта по созданию реабилитационного и образовательного центра </a:t>
            </a:r>
            <a:endParaRPr lang="ru-RU" sz="2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базе ООО «Санаторно-оздоровительный лагерь «Салют»</a:t>
            </a:r>
            <a:endParaRPr lang="ru-RU" sz="2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35897" y="3867894"/>
            <a:ext cx="52527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ОБРАЗОВАНИЯ </a:t>
            </a:r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</a:t>
            </a:r>
            <a:r>
              <a:rPr lang="ru-RU" sz="15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БАШКОРТОСТАН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80730" y="2949792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ГАЛИЕВА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Альфия Закировна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064250" y="853048"/>
            <a:ext cx="3124200" cy="3374886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план центра 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3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900522"/>
              </p:ext>
            </p:extLst>
          </p:nvPr>
        </p:nvGraphicFramePr>
        <p:xfrm>
          <a:off x="-35859" y="0"/>
          <a:ext cx="9179859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3" imgW="16253640" imgH="8101440" progId="">
                  <p:embed/>
                </p:oleObj>
              </mc:Choice>
              <mc:Fallback>
                <p:oleObj r:id="rId3" imgW="16253640" imgH="81014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5859" y="0"/>
                        <a:ext cx="9179859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2"/>
              <p:cNvSpPr txBox="1">
                <a:spLocks/>
              </p:cNvSpPr>
              <p:nvPr/>
            </p:nvSpPr>
            <p:spPr>
              <a:xfrm>
                <a:off x="6064250" y="1141080"/>
                <a:ext cx="3124200" cy="3374886"/>
              </a:xfrm>
              <a:prstGeom prst="rect">
                <a:avLst/>
              </a:prstGeom>
            </p:spPr>
            <p:txBody>
              <a:bodyPr vert="horz" lIns="68580" tIns="34290" rIns="68580" bIns="3429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8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400" kern="1200" cap="none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00000"/>
                  <a:buFont typeface="Arial" panose="020B0604020202020204" pitchFamily="34" charset="0"/>
                  <a:buChar char="•"/>
                  <a:defRPr sz="1200" kern="1200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Капитальный ремонт помещений пионерского лагеря «Салют» 7350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50" y="1141080"/>
                <a:ext cx="3124200" cy="3374886"/>
              </a:xfrm>
              <a:prstGeom prst="rect">
                <a:avLst/>
              </a:prstGeom>
              <a:blipFill rotWithShape="1">
                <a:blip r:embed="rId5"/>
                <a:stretch>
                  <a:fillRect l="-2734" t="-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9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2446145"/>
              </p:ext>
            </p:extLst>
          </p:nvPr>
        </p:nvGraphicFramePr>
        <p:xfrm>
          <a:off x="0" y="0"/>
          <a:ext cx="9144001" cy="5139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3" imgW="16253640" imgH="8101440" progId="">
                  <p:embed/>
                </p:oleObj>
              </mc:Choice>
              <mc:Fallback>
                <p:oleObj r:id="rId3" imgW="16253640" imgH="81014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1" cy="51390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979982" y="1059582"/>
                <a:ext cx="2767013" cy="1944974"/>
              </a:xfrm>
            </p:spPr>
            <p:txBody>
              <a:bodyPr>
                <a:noAutofit/>
              </a:bodyPr>
              <a:lstStyle/>
              <a:p>
                <a:r>
                  <a:rPr lang="ru-RU" sz="20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Строительство профилактического нового корпуса 4700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en-US" sz="2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79982" y="1059582"/>
                <a:ext cx="2767013" cy="1944974"/>
              </a:xfrm>
              <a:blipFill rotWithShape="1">
                <a:blip r:embed="rId5"/>
                <a:stretch>
                  <a:fillRect l="-1982" t="-12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88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8336345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3" imgW="16253640" imgH="8101440" progId="">
                  <p:embed/>
                </p:oleObj>
              </mc:Choice>
              <mc:Fallback>
                <p:oleObj r:id="rId3" imgW="16253640" imgH="81014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797290" y="1059582"/>
                <a:ext cx="3181350" cy="2587960"/>
              </a:xfrm>
            </p:spPr>
            <p:txBody>
              <a:bodyPr>
                <a:normAutofit/>
              </a:bodyPr>
              <a:lstStyle/>
              <a:p>
                <a:r>
                  <a:rPr lang="ru-RU" sz="20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Строительство корпуса для образовательного центра 7800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en-US" sz="2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20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97290" y="1059582"/>
                <a:ext cx="3181350" cy="2587960"/>
              </a:xfrm>
              <a:blipFill rotWithShape="1">
                <a:blip r:embed="rId5"/>
                <a:stretch>
                  <a:fillRect l="-1724" t="-9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73452"/>
      </p:ext>
    </p:extLst>
  </p:cSld>
  <p:clrMapOvr>
    <a:masterClrMapping/>
  </p:clrMapOvr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3954</TotalTime>
  <Words>327</Words>
  <Application>Microsoft Office PowerPoint</Application>
  <PresentationFormat>Экран (16:9)</PresentationFormat>
  <Paragraphs>67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Zased_W_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Учебные кабинеты /1-4 классы/</vt:lpstr>
      <vt:lpstr>Учебные кабинеты /5-12 классы/</vt:lpstr>
      <vt:lpstr>Мастерские для профобучения 11-12 классы</vt:lpstr>
      <vt:lpstr>Спортивный зал</vt:lpstr>
      <vt:lpstr>Столовая</vt:lpstr>
      <vt:lpstr>Помещения для ГБОУ Республиканский центр дистанционного образования детей инвалидов</vt:lpstr>
      <vt:lpstr>Кабинеты АУП</vt:lpstr>
      <vt:lpstr>ГКУ Республиканская психолого-медико-педагогическая комиссия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Ахметьянова Элиза Рашитовна</dc:creator>
  <cp:lastModifiedBy>Попова Дарья Дмитриевна</cp:lastModifiedBy>
  <cp:revision>506</cp:revision>
  <cp:lastPrinted>2017-02-21T03:28:55Z</cp:lastPrinted>
  <dcterms:created xsi:type="dcterms:W3CDTF">2014-10-28T06:59:25Z</dcterms:created>
  <dcterms:modified xsi:type="dcterms:W3CDTF">2019-02-20T06:30:36Z</dcterms:modified>
</cp:coreProperties>
</file>