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94" r:id="rId2"/>
  </p:sldMasterIdLst>
  <p:notesMasterIdLst>
    <p:notesMasterId r:id="rId47"/>
  </p:notesMasterIdLst>
  <p:sldIdLst>
    <p:sldId id="716" r:id="rId3"/>
    <p:sldId id="783" r:id="rId4"/>
    <p:sldId id="842" r:id="rId5"/>
    <p:sldId id="823" r:id="rId6"/>
    <p:sldId id="799" r:id="rId7"/>
    <p:sldId id="822" r:id="rId8"/>
    <p:sldId id="841" r:id="rId9"/>
    <p:sldId id="758" r:id="rId10"/>
    <p:sldId id="720" r:id="rId11"/>
    <p:sldId id="825" r:id="rId12"/>
    <p:sldId id="761" r:id="rId13"/>
    <p:sldId id="845" r:id="rId14"/>
    <p:sldId id="846" r:id="rId15"/>
    <p:sldId id="565" r:id="rId16"/>
    <p:sldId id="867" r:id="rId17"/>
    <p:sldId id="863" r:id="rId18"/>
    <p:sldId id="868" r:id="rId19"/>
    <p:sldId id="864" r:id="rId20"/>
    <p:sldId id="865" r:id="rId21"/>
    <p:sldId id="548" r:id="rId22"/>
    <p:sldId id="859" r:id="rId23"/>
    <p:sldId id="856" r:id="rId24"/>
    <p:sldId id="663" r:id="rId25"/>
    <p:sldId id="377" r:id="rId26"/>
    <p:sldId id="869" r:id="rId27"/>
    <p:sldId id="410" r:id="rId28"/>
    <p:sldId id="431" r:id="rId29"/>
    <p:sldId id="860" r:id="rId30"/>
    <p:sldId id="675" r:id="rId31"/>
    <p:sldId id="862" r:id="rId32"/>
    <p:sldId id="861" r:id="rId33"/>
    <p:sldId id="634" r:id="rId34"/>
    <p:sldId id="866" r:id="rId35"/>
    <p:sldId id="700" r:id="rId36"/>
    <p:sldId id="701" r:id="rId37"/>
    <p:sldId id="702" r:id="rId38"/>
    <p:sldId id="703" r:id="rId39"/>
    <p:sldId id="840" r:id="rId40"/>
    <p:sldId id="836" r:id="rId41"/>
    <p:sldId id="838" r:id="rId42"/>
    <p:sldId id="834" r:id="rId43"/>
    <p:sldId id="769" r:id="rId44"/>
    <p:sldId id="870" r:id="rId45"/>
    <p:sldId id="835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2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  <p:cmAuthor id="2" name="Павел Давидович Рабинович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D9AFFF"/>
    <a:srgbClr val="DEECF8"/>
    <a:srgbClr val="FFE9F6"/>
    <a:srgbClr val="FBE5D6"/>
    <a:srgbClr val="EBDAFD"/>
    <a:srgbClr val="E6E6E6"/>
    <a:srgbClr val="E3F0D9"/>
    <a:srgbClr val="FFF2CC"/>
    <a:srgbClr val="FFE8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136" autoAdjust="0"/>
    <p:restoredTop sz="94626" autoAdjust="0"/>
  </p:normalViewPr>
  <p:slideViewPr>
    <p:cSldViewPr snapToGrid="0" snapToObjects="1" showGuides="1">
      <p:cViewPr varScale="1">
        <p:scale>
          <a:sx n="71" d="100"/>
          <a:sy n="71" d="100"/>
        </p:scale>
        <p:origin x="909" y="24"/>
      </p:cViewPr>
      <p:guideLst>
        <p:guide orient="horz" pos="2341"/>
        <p:guide pos="3772"/>
      </p:guideLst>
    </p:cSldViewPr>
  </p:slideViewPr>
  <p:outlineViewPr>
    <p:cViewPr>
      <p:scale>
        <a:sx n="33" d="100"/>
        <a:sy n="33" d="100"/>
      </p:scale>
      <p:origin x="0" y="-1630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A5436-08F4-E947-AAC3-66D04919AFE3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35AB2-3B3B-594D-AA11-5B840343A0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13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568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6CA1A0-5288-1C43-85B1-DCC9483E54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761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prototyping</a:t>
            </a:r>
          </a:p>
          <a:p>
            <a:r>
              <a:rPr lang="en-US" dirty="0"/>
              <a:t>- laser cutting</a:t>
            </a:r>
            <a:endParaRPr lang="ru-RU" dirty="0"/>
          </a:p>
          <a:p>
            <a:r>
              <a:rPr lang="ru-RU" dirty="0"/>
              <a:t>- </a:t>
            </a:r>
            <a:r>
              <a:rPr lang="en-US" dirty="0"/>
              <a:t>3D-printing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35AB2-3B3B-594D-AA11-5B840343A0B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596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prototyping</a:t>
            </a:r>
          </a:p>
          <a:p>
            <a:r>
              <a:rPr lang="en-US" dirty="0"/>
              <a:t>- laser cutting</a:t>
            </a:r>
            <a:endParaRPr lang="ru-RU" dirty="0"/>
          </a:p>
          <a:p>
            <a:r>
              <a:rPr lang="ru-RU" dirty="0"/>
              <a:t>- </a:t>
            </a:r>
            <a:r>
              <a:rPr lang="en-US" dirty="0"/>
              <a:t>3D-printing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35AB2-3B3B-594D-AA11-5B840343A0B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892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335AB2-3B3B-594D-AA11-5B840343A0B7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26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424d3ee2e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424d3ee2e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6284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586E6-FB64-467A-9A09-DB3281CD930E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53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0670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512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4411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280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335AB2-3B3B-594D-AA11-5B840343A0B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757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A6CC4C-D443-AD45-B075-81F0EF8478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490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30C2AE-C2DD-1143-AD53-062D174C16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287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A6CC4C-D443-AD45-B075-81F0EF8478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23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430ee7646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430ee7646d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1399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81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256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755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10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921239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8514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465364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083638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129844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3906672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7242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21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56073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991004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61761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807026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1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60E6-A09A-4B08-B80C-2A5EB59690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4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7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98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6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66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8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0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A23E5-B8BA-2C4B-B878-6DFDA6C18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932" r:id="rId12"/>
    <p:sldLayoutId id="21474839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091217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28" r:id="rId11"/>
    <p:sldLayoutId id="214748393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app.greenpl.ru" TargetMode="External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5"/>
          <p:cNvSpPr txBox="1">
            <a:spLocks noGrp="1"/>
          </p:cNvSpPr>
          <p:nvPr>
            <p:ph type="ctrTitle"/>
          </p:nvPr>
        </p:nvSpPr>
        <p:spPr>
          <a:xfrm>
            <a:off x="605200" y="2347847"/>
            <a:ext cx="11250000" cy="157731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" sz="7200" b="1" dirty="0">
                <a:solidFill>
                  <a:schemeClr val="tx1"/>
                </a:solidFill>
              </a:rPr>
              <a:t>Школа </a:t>
            </a:r>
            <a:r>
              <a:rPr lang="ru" sz="7200" b="1" dirty="0" smtClean="0">
                <a:solidFill>
                  <a:schemeClr val="tx1"/>
                </a:solidFill>
              </a:rPr>
              <a:t>Возможностей</a:t>
            </a:r>
            <a:endParaRPr sz="7200" b="1" dirty="0">
              <a:solidFill>
                <a:schemeClr val="tx1"/>
              </a:solidFill>
            </a:endParaRPr>
          </a:p>
        </p:txBody>
      </p:sp>
      <p:sp>
        <p:nvSpPr>
          <p:cNvPr id="299" name="Google Shape;299;p55"/>
          <p:cNvSpPr txBox="1"/>
          <p:nvPr/>
        </p:nvSpPr>
        <p:spPr>
          <a:xfrm>
            <a:off x="565800" y="4778672"/>
            <a:ext cx="5382052" cy="15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1219140">
              <a:lnSpc>
                <a:spcPct val="90000"/>
              </a:lnSpc>
              <a:buSzPts val="1800"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Павел Рабинович</a:t>
            </a:r>
          </a:p>
          <a:p>
            <a:pPr defTabSz="1219140">
              <a:lnSpc>
                <a:spcPct val="90000"/>
              </a:lnSpc>
              <a:buSzPts val="1800"/>
            </a:pPr>
            <a: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  <a:t>директор центра проектного управления и цифрового образования РАНХиГС, </a:t>
            </a:r>
          </a:p>
          <a:p>
            <a:pPr defTabSz="1219140">
              <a:lnSpc>
                <a:spcPct val="90000"/>
              </a:lnSpc>
              <a:buSzPts val="1800"/>
            </a:pPr>
            <a:r>
              <a:rPr lang="ru-RU" sz="2000" dirty="0" err="1">
                <a:latin typeface="Helvetica Neue"/>
                <a:ea typeface="Helvetica Neue"/>
                <a:cs typeface="Helvetica Neue"/>
                <a:sym typeface="Helvetica Neue"/>
              </a:rPr>
              <a:t>сооснователь</a:t>
            </a:r>
            <a: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  <a:t> КосмОдис,</a:t>
            </a:r>
            <a:b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  <a:t>к.т.н., доцент</a:t>
            </a:r>
            <a:endParaRPr lang="en" sz="20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9" name="Google Shape;302;p55"/>
          <p:cNvCxnSpPr/>
          <p:nvPr/>
        </p:nvCxnSpPr>
        <p:spPr>
          <a:xfrm>
            <a:off x="565800" y="3862507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3">
            <a:extLst>
              <a:ext uri="{FF2B5EF4-FFF2-40B4-BE49-F238E27FC236}">
                <a16:creationId xmlns:a16="http://schemas.microsoft.com/office/drawing/2014/main" id="{BB547759-ECC1-AE4A-9ADA-96EA3B96A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99" y="523165"/>
            <a:ext cx="3118837" cy="97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070BD1-56B6-9746-B372-50BF1CDA00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84" y="487924"/>
            <a:ext cx="1601832" cy="1006409"/>
          </a:xfrm>
          <a:prstGeom prst="rect">
            <a:avLst/>
          </a:prstGeom>
        </p:spPr>
      </p:pic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04248" y="362106"/>
            <a:ext cx="2140220" cy="14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299;p55"/>
          <p:cNvSpPr txBox="1"/>
          <p:nvPr/>
        </p:nvSpPr>
        <p:spPr>
          <a:xfrm>
            <a:off x="6362415" y="4753878"/>
            <a:ext cx="5770317" cy="15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defTabSz="1219140">
              <a:lnSpc>
                <a:spcPct val="90000"/>
              </a:lnSpc>
              <a:buSzPts val="1800"/>
            </a:pPr>
            <a:r>
              <a:rPr lang="ru" sz="2000" u="sng" dirty="0" smtClean="0">
                <a:latin typeface="Helvetica Neue"/>
                <a:ea typeface="Helvetica Neue"/>
                <a:cs typeface="Helvetica Neue"/>
                <a:sym typeface="Helvetica Neue"/>
              </a:rPr>
              <a:t>Научный руководитель:</a:t>
            </a:r>
          </a:p>
          <a:p>
            <a:pPr defTabSz="1219140">
              <a:lnSpc>
                <a:spcPct val="90000"/>
              </a:lnSpc>
              <a:buSzPts val="1800"/>
            </a:pPr>
            <a:r>
              <a:rPr lang="ru" sz="2000" b="1" dirty="0" smtClean="0">
                <a:latin typeface="Helvetica Neue"/>
                <a:ea typeface="Helvetica Neue"/>
                <a:cs typeface="Helvetica Neue"/>
                <a:sym typeface="Helvetica Neue"/>
              </a:rPr>
              <a:t>А.Г. Асмолов</a:t>
            </a:r>
            <a:endParaRPr lang="ru" sz="20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defTabSz="1219140">
              <a:lnSpc>
                <a:spcPct val="90000"/>
              </a:lnSpc>
              <a:buSzPts val="1800"/>
            </a:pPr>
            <a: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  <a:t>директор </a:t>
            </a:r>
            <a:r>
              <a:rPr lang="ru-RU" sz="2000" dirty="0" smtClean="0">
                <a:latin typeface="Helvetica Neue"/>
                <a:ea typeface="Helvetica Neue"/>
                <a:cs typeface="Helvetica Neue"/>
                <a:sym typeface="Helvetica Neue"/>
              </a:rPr>
              <a:t>по гуманитарной политике РАНХиГС</a:t>
            </a:r>
            <a:r>
              <a:rPr lang="ru-RU" sz="2000" dirty="0"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</a:p>
          <a:p>
            <a:pPr defTabSz="1219140">
              <a:lnSpc>
                <a:spcPct val="90000"/>
              </a:lnSpc>
              <a:buSzPts val="1800"/>
            </a:pPr>
            <a:r>
              <a:rPr lang="ru-RU" sz="2000" dirty="0" smtClean="0">
                <a:latin typeface="Helvetica Neue"/>
                <a:ea typeface="Helvetica Neue"/>
                <a:cs typeface="Helvetica Neue"/>
                <a:sym typeface="Helvetica Neue"/>
              </a:rPr>
              <a:t>зав. каф. «Психология личности» МГУ,</a:t>
            </a:r>
          </a:p>
          <a:p>
            <a:pPr defTabSz="1219140">
              <a:lnSpc>
                <a:spcPct val="90000"/>
              </a:lnSpc>
              <a:buSzPts val="1800"/>
            </a:pPr>
            <a:r>
              <a:rPr lang="ru-RU" sz="2000" dirty="0" err="1" smtClean="0">
                <a:latin typeface="Helvetica Neue"/>
                <a:ea typeface="Helvetica Neue"/>
                <a:cs typeface="Helvetica Neue"/>
                <a:sym typeface="Helvetica Neue"/>
              </a:rPr>
              <a:t>д.псх.н</a:t>
            </a:r>
            <a:r>
              <a:rPr lang="ru-RU" sz="2000" dirty="0" smtClean="0">
                <a:latin typeface="Helvetica Neue"/>
                <a:ea typeface="Helvetica Neue"/>
                <a:cs typeface="Helvetica Neue"/>
                <a:sym typeface="Helvetica Neue"/>
              </a:rPr>
              <a:t>., профессор, академик РАО</a:t>
            </a:r>
            <a:endParaRPr lang="en" sz="20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680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-29633" y="184075"/>
            <a:ext cx="12251266" cy="68873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algn="ctr">
              <a:spcBef>
                <a:spcPts val="91"/>
              </a:spcBef>
            </a:pPr>
            <a:r>
              <a:rPr sz="4400" b="1" spc="-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</a:t>
            </a:r>
            <a:r>
              <a:rPr lang="ru-RU" sz="4400" b="1" spc="-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sz="4400" b="1" spc="-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spc="-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</a:t>
            </a:r>
            <a:endParaRPr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Прямоугольник 8"/>
          <p:cNvSpPr/>
          <p:nvPr/>
        </p:nvSpPr>
        <p:spPr>
          <a:xfrm>
            <a:off x="470176" y="1704636"/>
            <a:ext cx="115017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Learning to learn</a:t>
            </a:r>
            <a:r>
              <a:rPr lang="ru-RU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 (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учись учиться</a:t>
            </a:r>
            <a:r>
              <a:rPr lang="ru-RU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)</a:t>
            </a:r>
            <a:endParaRPr lang="en-US" sz="3200" dirty="0">
              <a:latin typeface="Arial" panose="020B0604020202020204" pitchFamily="34" charset="0"/>
              <a:ea typeface="Helvetica Light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Learning as Doing</a:t>
            </a:r>
            <a:r>
              <a:rPr lang="ru-RU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 (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обучение как делание</a:t>
            </a:r>
            <a:r>
              <a:rPr lang="ru-RU" sz="3200" dirty="0" smtClean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)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Исследования</a:t>
            </a:r>
            <a:r>
              <a:rPr lang="ru-RU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 и </a:t>
            </a:r>
            <a:r>
              <a:rPr lang="ru-RU" sz="3200" dirty="0" smtClean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поиск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Проектирование и проекты</a:t>
            </a:r>
            <a:r>
              <a:rPr lang="ru-RU" sz="3200" dirty="0" smtClean="0"/>
              <a:t> </a:t>
            </a:r>
            <a:r>
              <a:rPr lang="ru-RU" sz="3200" dirty="0"/>
              <a:t>как </a:t>
            </a:r>
            <a:r>
              <a:rPr lang="ru-RU" sz="3200" dirty="0" smtClean="0"/>
              <a:t>мотивирование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7030A0"/>
                </a:solidFill>
              </a:rPr>
              <a:t>Толерантность</a:t>
            </a:r>
            <a:r>
              <a:rPr lang="ru-RU" sz="3200" dirty="0" smtClean="0"/>
              <a:t> </a:t>
            </a:r>
            <a:r>
              <a:rPr lang="ru-RU" sz="3200" dirty="0"/>
              <a:t>– искусство жить с непохожими </a:t>
            </a:r>
            <a:r>
              <a:rPr lang="ru-RU" sz="3200" dirty="0" smtClean="0"/>
              <a:t>людьми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Задачи, 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приближенные к 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Helvetica Light" charset="0"/>
                <a:cs typeface="Arial" panose="020B0604020202020204" pitchFamily="34" charset="0"/>
              </a:rPr>
              <a:t>жизни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ea typeface="Helvetica Light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8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6822" y="1572719"/>
            <a:ext cx="833776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 smtClean="0"/>
              <a:t>1. </a:t>
            </a:r>
            <a:r>
              <a:rPr lang="ru-RU" sz="2400" b="1" dirty="0" smtClean="0"/>
              <a:t>Недостаточность</a:t>
            </a:r>
            <a:r>
              <a:rPr lang="ru-RU" sz="2400" dirty="0" smtClean="0"/>
              <a:t> исходных данных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2. </a:t>
            </a:r>
            <a:r>
              <a:rPr lang="ru-RU" sz="2400" b="1" dirty="0" smtClean="0"/>
              <a:t>Неопределенность</a:t>
            </a:r>
            <a:r>
              <a:rPr lang="ru-RU" sz="2400" dirty="0" smtClean="0"/>
              <a:t> в постановке вопроса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3. </a:t>
            </a:r>
            <a:r>
              <a:rPr lang="ru-RU" sz="2400" b="1" dirty="0" smtClean="0"/>
              <a:t>Избыточные</a:t>
            </a:r>
            <a:r>
              <a:rPr lang="ru-RU" sz="2400" dirty="0" smtClean="0"/>
              <a:t> или </a:t>
            </a:r>
            <a:r>
              <a:rPr lang="ru-RU" sz="2400" b="1" dirty="0" smtClean="0"/>
              <a:t>ненужные</a:t>
            </a:r>
            <a:r>
              <a:rPr lang="ru-RU" sz="2400" dirty="0" smtClean="0"/>
              <a:t> исходные данные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4. </a:t>
            </a:r>
            <a:r>
              <a:rPr lang="ru-RU" sz="2400" b="1" dirty="0" smtClean="0"/>
              <a:t>Противоречивость</a:t>
            </a:r>
            <a:r>
              <a:rPr lang="ru-RU" sz="2400" dirty="0" smtClean="0"/>
              <a:t> сведений в условиях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5. </a:t>
            </a:r>
            <a:r>
              <a:rPr lang="ru-RU" sz="2400" b="1" dirty="0" smtClean="0"/>
              <a:t>Вероятностные</a:t>
            </a:r>
            <a:r>
              <a:rPr lang="ru-RU" sz="2400" dirty="0" smtClean="0"/>
              <a:t> решения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6. Использование предметов в </a:t>
            </a:r>
            <a:r>
              <a:rPr lang="ru-RU" sz="2400" b="1" dirty="0" smtClean="0"/>
              <a:t>необычной</a:t>
            </a:r>
            <a:r>
              <a:rPr lang="ru-RU" sz="2400" dirty="0" smtClean="0"/>
              <a:t> функции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7. Цепочки </a:t>
            </a:r>
            <a:r>
              <a:rPr lang="ru-RU" sz="2400" b="1" dirty="0" err="1" smtClean="0"/>
              <a:t>псевдооднородных</a:t>
            </a:r>
            <a:r>
              <a:rPr lang="ru-RU" sz="2400" dirty="0" smtClean="0"/>
              <a:t> задач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8. Обнаружение возможной </a:t>
            </a:r>
            <a:r>
              <a:rPr lang="ru-RU" sz="2400" b="1" dirty="0" smtClean="0"/>
              <a:t>ошибки</a:t>
            </a:r>
            <a:r>
              <a:rPr lang="ru-RU" sz="2400" dirty="0" smtClean="0"/>
              <a:t> в решении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9. </a:t>
            </a:r>
            <a:r>
              <a:rPr lang="ru-RU" sz="2400" b="1" dirty="0" smtClean="0"/>
              <a:t>Мнимые</a:t>
            </a:r>
            <a:r>
              <a:rPr lang="ru-RU" sz="2400" dirty="0" smtClean="0"/>
              <a:t> данности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A4CC01B-EF19-4376-96F2-446A0650C6A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Типы задач, приближенных к жизни</a:t>
            </a:r>
            <a:endParaRPr lang="en-US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52509" y="5340313"/>
            <a:ext cx="373498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/>
              <a:t>Иосиф </a:t>
            </a:r>
            <a:r>
              <a:rPr lang="ru-RU" b="1" dirty="0" smtClean="0"/>
              <a:t>Моисеевич</a:t>
            </a:r>
          </a:p>
          <a:p>
            <a:pPr algn="r"/>
            <a:r>
              <a:rPr lang="ru-RU" b="1" dirty="0" err="1" smtClean="0"/>
              <a:t>Фейгенберг</a:t>
            </a:r>
            <a:endParaRPr lang="ru-RU" b="1" dirty="0" smtClean="0"/>
          </a:p>
          <a:p>
            <a:pPr algn="r"/>
            <a:r>
              <a:rPr lang="ru-RU" sz="1400" dirty="0" smtClean="0"/>
              <a:t>«</a:t>
            </a:r>
            <a:r>
              <a:rPr lang="ru-RU" sz="1400" dirty="0"/>
              <a:t>Проблемные </a:t>
            </a:r>
            <a:r>
              <a:rPr lang="ru-RU" sz="1400" dirty="0" smtClean="0"/>
              <a:t>ситуации </a:t>
            </a:r>
          </a:p>
          <a:p>
            <a:pPr algn="r"/>
            <a:r>
              <a:rPr lang="ru-RU" sz="1400" dirty="0" smtClean="0"/>
              <a:t>и развитие активности личности», </a:t>
            </a:r>
          </a:p>
          <a:p>
            <a:pPr algn="r"/>
            <a:r>
              <a:rPr lang="ru-RU" sz="1400" dirty="0" smtClean="0"/>
              <a:t>М.: Знание, 1981</a:t>
            </a:r>
            <a:endParaRPr lang="ru-RU" sz="1400" dirty="0"/>
          </a:p>
        </p:txBody>
      </p:sp>
      <p:cxnSp>
        <p:nvCxnSpPr>
          <p:cNvPr id="9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11</a:t>
            </a:fld>
            <a:endParaRPr lang="ru"/>
          </a:p>
        </p:txBody>
      </p:sp>
      <p:pic>
        <p:nvPicPr>
          <p:cNvPr id="8" name="Picture 2" descr="https://ozon-st.cdn.ngenix.net/multimedia/101101912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0753" y="1505211"/>
            <a:ext cx="2438075" cy="383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1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50115"/>
            <a:ext cx="12192000" cy="1001508"/>
          </a:xfrm>
          <a:prstGeom prst="rect">
            <a:avLst/>
          </a:prstGeom>
        </p:spPr>
        <p:txBody>
          <a:bodyPr spcFirstLastPara="1" vert="horz" wrap="square" lIns="0" tIns="247602" rIns="0" bIns="0" rtlCol="0" anchor="ctr" anchorCtr="0">
            <a:spAutoFit/>
          </a:bodyPr>
          <a:lstStyle/>
          <a:p>
            <a:pPr marR="93858" algn="ctr"/>
            <a:r>
              <a:rPr lang="ru-RU" sz="4800" b="1" spc="-5" dirty="0" smtClean="0">
                <a:solidFill>
                  <a:srgbClr val="0070C0"/>
                </a:solidFill>
              </a:rPr>
              <a:t>Ключевые механизмы</a:t>
            </a:r>
            <a:endParaRPr sz="4800" b="1" dirty="0">
              <a:solidFill>
                <a:srgbClr val="0070C0"/>
              </a:solidFill>
            </a:endParaRPr>
          </a:p>
        </p:txBody>
      </p:sp>
      <p:cxnSp>
        <p:nvCxnSpPr>
          <p:cNvPr id="13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12</a:t>
            </a:fld>
            <a:endParaRPr lang="ru-RU"/>
          </a:p>
        </p:txBody>
      </p:sp>
      <p:sp>
        <p:nvSpPr>
          <p:cNvPr id="9" name="object 9"/>
          <p:cNvSpPr txBox="1"/>
          <p:nvPr/>
        </p:nvSpPr>
        <p:spPr>
          <a:xfrm>
            <a:off x="1011314" y="1299641"/>
            <a:ext cx="10614886" cy="511302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b="1" spc="-5" dirty="0" smtClean="0">
                <a:solidFill>
                  <a:srgbClr val="7030A0"/>
                </a:solidFill>
                <a:cs typeface="Arial"/>
              </a:rPr>
              <a:t>Персонализация</a:t>
            </a:r>
            <a:r>
              <a:rPr lang="ru-RU" sz="2400" spc="-5" dirty="0" smtClean="0">
                <a:cs typeface="Arial"/>
              </a:rPr>
              <a:t>, полномочия в обмен на </a:t>
            </a:r>
            <a:r>
              <a:rPr lang="ru-RU" sz="2400" b="1" spc="-5" dirty="0" smtClean="0">
                <a:cs typeface="Arial"/>
              </a:rPr>
              <a:t>ответственность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spc="-5" dirty="0" smtClean="0">
                <a:cs typeface="Arial"/>
              </a:rPr>
              <a:t>Образовательные </a:t>
            </a:r>
            <a:r>
              <a:rPr lang="ru-RU" sz="2400" b="1" spc="-5" dirty="0" smtClean="0">
                <a:solidFill>
                  <a:srgbClr val="7030A0"/>
                </a:solidFill>
                <a:cs typeface="Arial"/>
              </a:rPr>
              <a:t>экосистемы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spc="-5" dirty="0" smtClean="0">
                <a:cs typeface="Arial"/>
              </a:rPr>
              <a:t>Новые роли и протоколы взаимодействия</a:t>
            </a:r>
          </a:p>
          <a:p>
            <a:pPr marL="925916" lvl="1" indent="-457200"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en-US" sz="2400" b="1" spc="-5" dirty="0" smtClean="0">
                <a:solidFill>
                  <a:srgbClr val="7030A0"/>
                </a:solidFill>
                <a:cs typeface="Arial"/>
              </a:rPr>
              <a:t>P2P</a:t>
            </a:r>
            <a:r>
              <a:rPr lang="ru-RU" sz="2400" spc="-5" dirty="0" smtClean="0">
                <a:cs typeface="Arial"/>
              </a:rPr>
              <a:t>: обучение между «равными»</a:t>
            </a:r>
            <a:endParaRPr lang="ru-RU" sz="2400" dirty="0" smtClean="0">
              <a:cs typeface="Arial"/>
            </a:endParaRPr>
          </a:p>
          <a:p>
            <a:pPr marL="925916" lvl="1" indent="-457200"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spc="-9" dirty="0" smtClean="0">
                <a:cs typeface="Arial"/>
              </a:rPr>
              <a:t>Наставничество</a:t>
            </a:r>
          </a:p>
          <a:p>
            <a:pPr marL="925916" lvl="1" indent="-457200"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spc="-9" dirty="0" smtClean="0">
                <a:cs typeface="Arial"/>
              </a:rPr>
              <a:t>Обучение в </a:t>
            </a:r>
            <a:r>
              <a:rPr lang="ru-RU" sz="2400" b="1" spc="-9" dirty="0" smtClean="0">
                <a:solidFill>
                  <a:srgbClr val="7030A0"/>
                </a:solidFill>
                <a:cs typeface="Arial"/>
              </a:rPr>
              <a:t>сообществах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b="1" spc="-9" dirty="0" smtClean="0">
                <a:solidFill>
                  <a:srgbClr val="7030A0"/>
                </a:solidFill>
                <a:cs typeface="Arial"/>
              </a:rPr>
              <a:t>Сетевые</a:t>
            </a:r>
            <a:r>
              <a:rPr lang="ru-RU" sz="2400" spc="-9" dirty="0" smtClean="0">
                <a:cs typeface="Arial"/>
              </a:rPr>
              <a:t> модели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/>
                <a:cs typeface="Arial"/>
              </a:rPr>
              <a:t>Новое </a:t>
            </a:r>
            <a:r>
              <a:rPr lang="ru-RU" sz="2400" b="1" dirty="0" smtClean="0">
                <a:solidFill>
                  <a:srgbClr val="7030A0"/>
                </a:solidFill>
                <a:latin typeface="Arial"/>
                <a:cs typeface="Arial"/>
              </a:rPr>
              <a:t>оценивание</a:t>
            </a:r>
            <a:r>
              <a:rPr lang="ru-RU" sz="2400" dirty="0" smtClean="0">
                <a:latin typeface="Arial"/>
                <a:cs typeface="Arial"/>
              </a:rPr>
              <a:t> («вне школы», динамика, «</a:t>
            </a:r>
            <a:r>
              <a:rPr lang="ru-RU" sz="2400" dirty="0" err="1" smtClean="0">
                <a:latin typeface="Arial"/>
                <a:cs typeface="Arial"/>
              </a:rPr>
              <a:t>внепредметное</a:t>
            </a:r>
            <a:r>
              <a:rPr lang="ru-RU" sz="2400" dirty="0" smtClean="0">
                <a:latin typeface="Arial"/>
                <a:cs typeface="Arial"/>
              </a:rPr>
              <a:t>»)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Arial"/>
                <a:cs typeface="Arial"/>
              </a:rPr>
              <a:t>Вовлечение</a:t>
            </a:r>
            <a:r>
              <a:rPr lang="ru-RU" sz="2400" dirty="0" smtClean="0">
                <a:latin typeface="Arial"/>
                <a:cs typeface="Arial"/>
              </a:rPr>
              <a:t> семей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2400" b="1" dirty="0" err="1" smtClean="0">
                <a:solidFill>
                  <a:srgbClr val="7030A0"/>
                </a:solidFill>
                <a:latin typeface="Arial"/>
                <a:cs typeface="Arial"/>
              </a:rPr>
              <a:t>Цифровизация</a:t>
            </a:r>
            <a:r>
              <a:rPr lang="ru-RU" sz="2400" dirty="0" smtClean="0">
                <a:latin typeface="Arial"/>
                <a:cs typeface="Arial"/>
              </a:rPr>
              <a:t> </a:t>
            </a:r>
            <a:r>
              <a:rPr lang="ru-RU" sz="2400" dirty="0">
                <a:latin typeface="Arial"/>
                <a:cs typeface="Arial"/>
              </a:rPr>
              <a:t>(управление на </a:t>
            </a:r>
            <a:r>
              <a:rPr lang="ru-RU" sz="2400" dirty="0" smtClean="0">
                <a:latin typeface="Arial"/>
                <a:cs typeface="Arial"/>
              </a:rPr>
              <a:t>основе больших данных)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84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50115"/>
            <a:ext cx="12192000" cy="1001508"/>
          </a:xfrm>
          <a:prstGeom prst="rect">
            <a:avLst/>
          </a:prstGeom>
        </p:spPr>
        <p:txBody>
          <a:bodyPr spcFirstLastPara="1" vert="horz" wrap="square" lIns="0" tIns="247602" rIns="0" bIns="0" rtlCol="0" anchor="ctr" anchorCtr="0">
            <a:spAutoFit/>
          </a:bodyPr>
          <a:lstStyle/>
          <a:p>
            <a:pPr marR="93858" algn="ctr"/>
            <a:r>
              <a:rPr lang="ru-RU" sz="4800" b="1" spc="-5" dirty="0" smtClean="0">
                <a:solidFill>
                  <a:srgbClr val="0070C0"/>
                </a:solidFill>
              </a:rPr>
              <a:t>Норма командных проектов</a:t>
            </a:r>
            <a:endParaRPr sz="4800" b="1" dirty="0">
              <a:solidFill>
                <a:srgbClr val="0070C0"/>
              </a:solidFill>
            </a:endParaRPr>
          </a:p>
        </p:txBody>
      </p:sp>
      <p:cxnSp>
        <p:nvCxnSpPr>
          <p:cNvPr id="13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13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"/>
          <a:stretch/>
        </p:blipFill>
        <p:spPr>
          <a:xfrm>
            <a:off x="1512047" y="1177365"/>
            <a:ext cx="9197109" cy="561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159"/>
          <p:cNvSpPr/>
          <p:nvPr/>
        </p:nvSpPr>
        <p:spPr>
          <a:xfrm>
            <a:off x="1607670" y="978312"/>
            <a:ext cx="6333567" cy="2534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marL="457203" marR="0" lvl="0" indent="-457203" algn="l" defTabSz="82954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 charset="0"/>
              <a:buChar char="•"/>
              <a:tabLst/>
              <a:defRPr/>
            </a:pPr>
            <a:r>
              <a:rPr lang="ru-RU" sz="2800" b="1" kern="0" dirty="0" smtClean="0">
                <a:solidFill>
                  <a:srgbClr val="0070C0"/>
                </a:solidFill>
                <a:latin typeface="Helvetica" pitchFamily="2" charset="0"/>
                <a:sym typeface="Helvetica Light"/>
              </a:rPr>
              <a:t>Ученик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руководит проектом, выбирает тему, собирает команду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 pitchFamily="2" charset="0"/>
              <a:sym typeface="Helvetica Light"/>
            </a:endParaRPr>
          </a:p>
          <a:p>
            <a:pPr marL="457203" marR="0" lvl="0" indent="-457203" algn="l" defTabSz="82954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 charset="0"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itchFamily="2" charset="0"/>
              <a:sym typeface="Helvetica Light"/>
            </a:endParaRPr>
          </a:p>
          <a:p>
            <a:pPr marL="457203" marR="0" lvl="0" indent="-457203" algn="l" defTabSz="82954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Arial" charset="0"/>
              <a:buChar char="•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Международные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стандарты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Agile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,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PMBoK</a:t>
            </a:r>
            <a:r>
              <a:rPr lang="ru-RU" sz="2800" kern="0" noProof="0" dirty="0" smtClean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, </a:t>
            </a:r>
            <a:r>
              <a:rPr lang="en-US" sz="2800" kern="0" noProof="0" dirty="0" smtClean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CDIO, IPMA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и др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 pitchFamily="2" charset="0"/>
                <a:sym typeface="Helvetica Light"/>
              </a:rPr>
              <a:t>.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 pitchFamily="2" charset="0"/>
              <a:sym typeface="Helvetica Ligh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03"/>
          <a:stretch/>
        </p:blipFill>
        <p:spPr>
          <a:xfrm flipH="1">
            <a:off x="-21880" y="3318484"/>
            <a:ext cx="2399419" cy="353595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4B9C05-405D-1249-B1EC-5A56725814C1}"/>
              </a:ext>
            </a:extLst>
          </p:cNvPr>
          <p:cNvSpPr/>
          <p:nvPr/>
        </p:nvSpPr>
        <p:spPr>
          <a:xfrm>
            <a:off x="0" y="51516"/>
            <a:ext cx="1219184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Проекты «вне уроков»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4" name="Shape 109">
            <a:extLst>
              <a:ext uri="{FF2B5EF4-FFF2-40B4-BE49-F238E27FC236}">
                <a16:creationId xmlns:a16="http://schemas.microsoft.com/office/drawing/2014/main" id="{29FC5B92-1289-814C-A11B-9DD17F6F7125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5" name="Прямоугольник 14"/>
          <p:cNvSpPr/>
          <p:nvPr/>
        </p:nvSpPr>
        <p:spPr>
          <a:xfrm>
            <a:off x="8020424" y="2405499"/>
            <a:ext cx="4122322" cy="4452501"/>
          </a:xfrm>
          <a:prstGeom prst="rect">
            <a:avLst/>
          </a:prstGeom>
          <a:ln w="6350"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Этапы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проектов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Постановочный</a:t>
            </a:r>
          </a:p>
          <a:p>
            <a:pPr marL="742948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актуальность</a:t>
            </a:r>
          </a:p>
          <a:p>
            <a:pPr marL="742948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новизна</a:t>
            </a:r>
          </a:p>
          <a:p>
            <a:pPr marL="742948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ожидаемые результаты</a:t>
            </a:r>
          </a:p>
          <a:p>
            <a:pPr marL="742948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практическая значимость</a:t>
            </a:r>
          </a:p>
          <a:p>
            <a:pPr marL="742948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ограничения и допущения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Исследовательский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Содержательный</a:t>
            </a:r>
          </a:p>
          <a:p>
            <a:pPr marL="742950" lvl="1" indent="-285750" defTabSz="457200">
              <a:spcAft>
                <a:spcPts val="422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Инженерно-конструкторский</a:t>
            </a:r>
            <a:endParaRPr lang="ru-RU" sz="16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 Light"/>
            </a:endParaRPr>
          </a:p>
          <a:p>
            <a:pPr marL="742950" lvl="1" indent="-285750" defTabSz="457200">
              <a:spcAft>
                <a:spcPts val="422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Социально-экономический и др.</a:t>
            </a:r>
            <a:endParaRPr lang="ru-RU" sz="16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 Light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2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Организационный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Маркетинговый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20424" y="1056412"/>
            <a:ext cx="4122322" cy="1349087"/>
          </a:xfrm>
          <a:prstGeom prst="rect">
            <a:avLst/>
          </a:prstGeom>
          <a:ln w="6350"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66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Амбициозная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цель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Helvetica Light"/>
            </a:endParaRPr>
          </a:p>
          <a:p>
            <a:pPr marL="742950" lvl="1" indent="-285750" defTabSz="457200">
              <a:spcAft>
                <a:spcPts val="1266"/>
              </a:spcAft>
              <a:buFont typeface="Arial" panose="020B0604020202020204" pitchFamily="34" charset="0"/>
              <a:buChar char="•"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Функциональные задачи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Helvetica Light"/>
            </a:endParaRPr>
          </a:p>
          <a:p>
            <a:pPr marL="1200150" lvl="2" indent="-285750" defTabSz="457200">
              <a:spcAft>
                <a:spcPts val="1266"/>
              </a:spcAft>
              <a:buFont typeface="Arial" panose="020B0604020202020204" pitchFamily="34" charset="0"/>
              <a:buChar char="•"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Интеграция проектов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Helvetica Ligh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5495" y="3984367"/>
            <a:ext cx="51124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3" lvl="0" indent="-457203" defTabSz="829544">
              <a:spcBef>
                <a:spcPts val="1200"/>
              </a:spcBef>
              <a:buClr>
                <a:srgbClr val="00B050"/>
              </a:buClr>
              <a:buSzPct val="100000"/>
              <a:buFont typeface="Arial" charset="0"/>
              <a:buChar char="•"/>
              <a:defRPr/>
            </a:pPr>
            <a:r>
              <a:rPr lang="ru-RU" sz="2800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Результат </a:t>
            </a:r>
            <a:r>
              <a:rPr lang="ru-RU" sz="2800" kern="0" dirty="0" smtClean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проекта:</a:t>
            </a:r>
            <a:br>
              <a:rPr lang="ru-RU" sz="2800" kern="0" dirty="0" smtClean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</a:br>
            <a:r>
              <a:rPr lang="ru-RU" sz="2800" b="1" kern="0" dirty="0" smtClean="0">
                <a:solidFill>
                  <a:srgbClr val="7030A0"/>
                </a:solidFill>
                <a:latin typeface="Helvetica" pitchFamily="2" charset="0"/>
                <a:sym typeface="Helvetica Light"/>
              </a:rPr>
              <a:t>продукт </a:t>
            </a:r>
            <a:r>
              <a:rPr lang="ru-RU" sz="2800" b="1" kern="0" dirty="0">
                <a:solidFill>
                  <a:srgbClr val="7030A0"/>
                </a:solidFill>
                <a:latin typeface="Helvetica" pitchFamily="2" charset="0"/>
                <a:sym typeface="Helvetica Light"/>
              </a:rPr>
              <a:t>+ обр. результат</a:t>
            </a:r>
            <a:endParaRPr lang="en-US" sz="2800" b="1" kern="0" dirty="0">
              <a:solidFill>
                <a:srgbClr val="7030A0"/>
              </a:solidFill>
              <a:latin typeface="Helvetica" pitchFamily="2" charset="0"/>
              <a:sym typeface="Helvetica Light"/>
            </a:endParaRPr>
          </a:p>
          <a:p>
            <a:pPr marL="457203" lvl="0" indent="-457203" defTabSz="829544">
              <a:spcBef>
                <a:spcPts val="1200"/>
              </a:spcBef>
              <a:buClr>
                <a:srgbClr val="00B050"/>
              </a:buClr>
              <a:buSzPct val="100000"/>
              <a:buFont typeface="Arial" charset="0"/>
              <a:buChar char="•"/>
              <a:defRPr/>
            </a:pPr>
            <a:endParaRPr lang="ru-RU" sz="2800" b="1" kern="0" dirty="0" smtClean="0">
              <a:solidFill>
                <a:srgbClr val="0070C0"/>
              </a:solidFill>
              <a:latin typeface="Helvetica" pitchFamily="2" charset="0"/>
              <a:sym typeface="Helvetica Light"/>
            </a:endParaRPr>
          </a:p>
          <a:p>
            <a:pPr marL="457203" lvl="0" indent="-457203" defTabSz="829544">
              <a:spcBef>
                <a:spcPts val="1200"/>
              </a:spcBef>
              <a:buClr>
                <a:srgbClr val="00B050"/>
              </a:buClr>
              <a:buSzPct val="100000"/>
              <a:buFont typeface="Arial" charset="0"/>
              <a:buChar char="•"/>
              <a:defRPr/>
            </a:pPr>
            <a:r>
              <a:rPr lang="ru-RU" sz="2800" b="1" kern="0" dirty="0" smtClean="0">
                <a:solidFill>
                  <a:srgbClr val="0070C0"/>
                </a:solidFill>
                <a:latin typeface="Helvetica" pitchFamily="2" charset="0"/>
                <a:sym typeface="Helvetica Light"/>
              </a:rPr>
              <a:t>Мотивация</a:t>
            </a:r>
            <a:r>
              <a:rPr lang="ru-RU" sz="2800" b="1" kern="0" dirty="0" smtClean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 </a:t>
            </a:r>
            <a:r>
              <a:rPr lang="ru-RU" sz="2800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к познанию, </a:t>
            </a:r>
            <a:br>
              <a:rPr lang="ru-RU" sz="2800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</a:br>
            <a:r>
              <a:rPr lang="ru-RU" sz="2800" b="1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знания, </a:t>
            </a:r>
            <a:r>
              <a:rPr lang="en-US" sz="2800" b="1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soft </a:t>
            </a:r>
            <a:r>
              <a:rPr lang="ru-RU" sz="2800" b="1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и </a:t>
            </a:r>
            <a:r>
              <a:rPr lang="en-US" sz="2800" b="1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digital </a:t>
            </a:r>
            <a:r>
              <a:rPr lang="en-US" sz="2800" kern="0" dirty="0">
                <a:solidFill>
                  <a:sysClr val="windowText" lastClr="000000"/>
                </a:solidFill>
                <a:latin typeface="Helvetica" pitchFamily="2" charset="0"/>
                <a:sym typeface="Helvetica Light"/>
              </a:rPr>
              <a:t>skills</a:t>
            </a:r>
            <a:endParaRPr lang="ru-RU" sz="2800" kern="0" dirty="0">
              <a:solidFill>
                <a:sysClr val="windowText" lastClr="000000"/>
              </a:solidFill>
              <a:latin typeface="Helvetica" pitchFamily="2" charset="0"/>
              <a:sym typeface="Helvetica Ligh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1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B86B81-738B-9A4D-9622-40134FDC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286" y="4466400"/>
            <a:ext cx="3284173" cy="2228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B9A90F-FC47-9448-93B3-A84CD16C7449}"/>
              </a:ext>
            </a:extLst>
          </p:cNvPr>
          <p:cNvSpPr txBox="1"/>
          <p:nvPr/>
        </p:nvSpPr>
        <p:spPr>
          <a:xfrm>
            <a:off x="1545354" y="1448916"/>
            <a:ext cx="31357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Манифест / паспорт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Описание продукта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Проектная команда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Питч-презентация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C0322A-57D4-4D4B-8FF3-063DAF1CF201}"/>
              </a:ext>
            </a:extLst>
          </p:cNvPr>
          <p:cNvSpPr txBox="1"/>
          <p:nvPr/>
        </p:nvSpPr>
        <p:spPr>
          <a:xfrm>
            <a:off x="1581839" y="4363100"/>
            <a:ext cx="40463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Описание содержания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План управления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Протоколы коммуникации</a:t>
            </a:r>
          </a:p>
          <a:p>
            <a:pPr marL="15874"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Отчет по статусу и др.</a:t>
            </a:r>
          </a:p>
        </p:txBody>
      </p:sp>
      <p:sp>
        <p:nvSpPr>
          <p:cNvPr id="4" name="Открывающая фигурная скобка 3">
            <a:extLst>
              <a:ext uri="{FF2B5EF4-FFF2-40B4-BE49-F238E27FC236}">
                <a16:creationId xmlns:a16="http://schemas.microsoft.com/office/drawing/2014/main" id="{9B2D3580-1E34-4746-A0F3-7A93F9D656FB}"/>
              </a:ext>
            </a:extLst>
          </p:cNvPr>
          <p:cNvSpPr/>
          <p:nvPr/>
        </p:nvSpPr>
        <p:spPr>
          <a:xfrm>
            <a:off x="973854" y="1316569"/>
            <a:ext cx="571500" cy="2277547"/>
          </a:xfrm>
          <a:prstGeom prst="leftBrace">
            <a:avLst>
              <a:gd name="adj1" fmla="val 32948"/>
              <a:gd name="adj2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5" name="Открывающая фигурная скобка 14">
            <a:extLst>
              <a:ext uri="{FF2B5EF4-FFF2-40B4-BE49-F238E27FC236}">
                <a16:creationId xmlns:a16="http://schemas.microsoft.com/office/drawing/2014/main" id="{B0207031-6934-9C49-ACF9-4E0412792E87}"/>
              </a:ext>
            </a:extLst>
          </p:cNvPr>
          <p:cNvSpPr/>
          <p:nvPr/>
        </p:nvSpPr>
        <p:spPr>
          <a:xfrm>
            <a:off x="1010339" y="4239989"/>
            <a:ext cx="571500" cy="2277547"/>
          </a:xfrm>
          <a:prstGeom prst="leftBrace">
            <a:avLst>
              <a:gd name="adj1" fmla="val 32948"/>
              <a:gd name="adj2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ECF170-B069-D848-8299-DDE2E61ADC2F}"/>
              </a:ext>
            </a:extLst>
          </p:cNvPr>
          <p:cNvSpPr txBox="1"/>
          <p:nvPr/>
        </p:nvSpPr>
        <p:spPr>
          <a:xfrm rot="16200000">
            <a:off x="-426593" y="2233746"/>
            <a:ext cx="2202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Helvetica" pitchFamily="2" charset="0"/>
              </a:rPr>
              <a:t>Обязательно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21C9E5-D964-CC4F-A8B9-B3F8F2B0A66C}"/>
              </a:ext>
            </a:extLst>
          </p:cNvPr>
          <p:cNvSpPr txBox="1"/>
          <p:nvPr/>
        </p:nvSpPr>
        <p:spPr>
          <a:xfrm rot="16200000">
            <a:off x="-638992" y="5080334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Helvetica" pitchFamily="2" charset="0"/>
              </a:rPr>
              <a:t>Дополнительно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12FAD3-3D45-484E-9CAC-2C3C45B71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96165">
            <a:off x="8860447" y="1124938"/>
            <a:ext cx="2951604" cy="17677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48B7AB-65F6-D54D-A92F-B312617A79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11399">
            <a:off x="5760823" y="1293947"/>
            <a:ext cx="3201100" cy="22974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04BAC6-DFCC-D345-BA78-6051A40F0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973" y="1989809"/>
            <a:ext cx="3234823" cy="2282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00D166-5FFF-2C48-893E-52153902C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2383" y="4485627"/>
            <a:ext cx="2848227" cy="2190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A19C8B-8B34-764F-B1BE-FA379FA35C58}"/>
              </a:ext>
            </a:extLst>
          </p:cNvPr>
          <p:cNvSpPr txBox="1"/>
          <p:nvPr/>
        </p:nvSpPr>
        <p:spPr>
          <a:xfrm>
            <a:off x="0" y="210007"/>
            <a:ext cx="12191999" cy="76084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800" b="1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dirty="0">
                <a:sym typeface="Helvetica Light"/>
              </a:rPr>
              <a:t>Материалы: методология + контент</a:t>
            </a:r>
          </a:p>
        </p:txBody>
      </p:sp>
      <p:cxnSp>
        <p:nvCxnSpPr>
          <p:cNvPr id="19" name="Shape 109">
            <a:extLst>
              <a:ext uri="{FF2B5EF4-FFF2-40B4-BE49-F238E27FC236}">
                <a16:creationId xmlns:a16="http://schemas.microsoft.com/office/drawing/2014/main" id="{73FE1537-0D14-3F4A-A00C-BFD0923C3E97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3675651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87555">
            <a:off x="7474180" y="1240169"/>
            <a:ext cx="4605250" cy="244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11465" y="1344562"/>
            <a:ext cx="97809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4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оранжерея </a:t>
            </a:r>
            <a:r>
              <a:rPr lang="ru-RU" sz="2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200м</a:t>
            </a:r>
            <a:r>
              <a:rPr lang="ru-RU" sz="2400" b="1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2</a:t>
            </a:r>
            <a:endParaRPr lang="ru-RU" sz="2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  <a:p>
            <a:pPr marL="285750" lvl="0" indent="-285750">
              <a:spcBef>
                <a:spcPts val="14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3</a:t>
            </a:r>
            <a:r>
              <a:rPr lang="ru-RU" sz="2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климатических зоны, </a:t>
            </a:r>
            <a:endParaRPr lang="en-US" sz="2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  <a:p>
            <a:pPr marL="285750" lvl="0" indent="-285750">
              <a:spcBef>
                <a:spcPts val="14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5</a:t>
            </a:r>
            <a:r>
              <a:rPr lang="ru-RU" sz="2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возобновляемых источников энергии</a:t>
            </a:r>
          </a:p>
          <a:p>
            <a:pPr marL="285750" lvl="0" indent="-285750">
              <a:spcBef>
                <a:spcPts val="14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автоматизация, аэропоника, гидропоника, </a:t>
            </a:r>
            <a:r>
              <a:rPr lang="ru-RU" sz="2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</a:rPr>
              <a:t>фармботы</a:t>
            </a:r>
            <a:endParaRPr lang="ru-RU" sz="2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8816" y="4030818"/>
            <a:ext cx="4172049" cy="278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87821" y="4030818"/>
            <a:ext cx="4004179" cy="278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995187"/>
            <a:ext cx="3575720" cy="281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F89399-AE84-404A-A1FC-AB9225A02EB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Центр компетенций биотехнологий</a:t>
            </a:r>
            <a:endParaRPr lang="en" sz="2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3" name="Shape 109">
            <a:extLst>
              <a:ext uri="{FF2B5EF4-FFF2-40B4-BE49-F238E27FC236}">
                <a16:creationId xmlns:a16="http://schemas.microsoft.com/office/drawing/2014/main" id="{E7A44D23-9AB7-2144-9C60-E21F026CA136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3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4" r="3648" b="11830"/>
          <a:stretch/>
        </p:blipFill>
        <p:spPr bwMode="auto">
          <a:xfrm rot="5400000">
            <a:off x="-912423" y="1997644"/>
            <a:ext cx="5887815" cy="377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8" b="31498"/>
          <a:stretch/>
        </p:blipFill>
        <p:spPr bwMode="auto">
          <a:xfrm>
            <a:off x="4271798" y="3776280"/>
            <a:ext cx="7505380" cy="305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D:\Портфель\Фотографии\Школьные фото\2017.05.20 Работы на крыше\Кирилл Заведенский и солнечные батареи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0" b="39643"/>
          <a:stretch/>
        </p:blipFill>
        <p:spPr bwMode="auto">
          <a:xfrm>
            <a:off x="5012206" y="815967"/>
            <a:ext cx="6024563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F89399-AE84-404A-A1FC-AB9225A02EB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Центр компетенций биотехнологий</a:t>
            </a:r>
            <a:endParaRPr lang="en" sz="44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6" name="Shape 109">
            <a:extLst>
              <a:ext uri="{FF2B5EF4-FFF2-40B4-BE49-F238E27FC236}">
                <a16:creationId xmlns:a16="http://schemas.microsoft.com/office/drawing/2014/main" id="{CF20224D-0B66-2E4A-AF22-8E0C12805E42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27941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hape 109">
            <a:extLst>
              <a:ext uri="{FF2B5EF4-FFF2-40B4-BE49-F238E27FC236}">
                <a16:creationId xmlns:a16="http://schemas.microsoft.com/office/drawing/2014/main" id="{B3A1DFFD-3950-2F47-BB3E-3230B8EE6560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2" name="Изображение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1639" y="1738377"/>
            <a:ext cx="2468652" cy="1587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954" y="1162478"/>
            <a:ext cx="2632132" cy="3751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defTabSz="410760"/>
            <a:r>
              <a:rPr lang="ru-RU" sz="1969" dirty="0">
                <a:latin typeface="Helvetica" pitchFamily="2" charset="0"/>
              </a:rPr>
              <a:t>Прототип устройства</a:t>
            </a:r>
          </a:p>
        </p:txBody>
      </p:sp>
      <p:pic>
        <p:nvPicPr>
          <p:cNvPr id="13" name="Изображение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587" y="1849984"/>
            <a:ext cx="1854396" cy="1249921"/>
          </a:xfrm>
          <a:prstGeom prst="rect">
            <a:avLst/>
          </a:prstGeom>
        </p:spPr>
      </p:pic>
      <p:pic>
        <p:nvPicPr>
          <p:cNvPr id="14" name="Изображение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1173" y="1691324"/>
            <a:ext cx="2649196" cy="15672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3365" y="1147573"/>
            <a:ext cx="2845331" cy="3751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defTabSz="410760"/>
            <a:r>
              <a:rPr lang="ru-RU" sz="1969" dirty="0">
                <a:latin typeface="Helvetica" pitchFamily="2" charset="0"/>
              </a:rPr>
              <a:t>Подключение к облаку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7040" y="1147573"/>
            <a:ext cx="2856552" cy="3751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defTabSz="410760"/>
            <a:r>
              <a:rPr lang="ru-RU" sz="1969" dirty="0">
                <a:latin typeface="Helvetica" pitchFamily="2" charset="0"/>
              </a:rPr>
              <a:t>Удаленное управление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333211" y="2458913"/>
            <a:ext cx="867200" cy="16031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Прямая со стрелкой 20"/>
          <p:cNvCxnSpPr/>
          <p:nvPr/>
        </p:nvCxnSpPr>
        <p:spPr>
          <a:xfrm>
            <a:off x="5444061" y="2452147"/>
            <a:ext cx="911019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6041" y="1130307"/>
            <a:ext cx="1704623" cy="53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39031A-CDE2-8D48-A21A-9CFECEDB1C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87" y="3478786"/>
            <a:ext cx="5803900" cy="33037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2054516-CA41-EB49-9244-6C9923A072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717" y="3482069"/>
            <a:ext cx="4400635" cy="3300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5781EFA-3087-1B44-8E41-02FF71CBDAD6}"/>
              </a:ext>
            </a:extLst>
          </p:cNvPr>
          <p:cNvSpPr/>
          <p:nvPr/>
        </p:nvSpPr>
        <p:spPr>
          <a:xfrm>
            <a:off x="9229793" y="1708656"/>
            <a:ext cx="334010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 err="1">
                <a:latin typeface="Helvetica" pitchFamily="2" charset="0"/>
                <a:hlinkClick r:id="rId8"/>
              </a:rPr>
              <a:t>app.greenpl.ru</a:t>
            </a:r>
            <a:endParaRPr lang="ru-RU" sz="2400" dirty="0">
              <a:latin typeface="Helvetica" pitchFamily="2" charset="0"/>
            </a:endParaRPr>
          </a:p>
          <a:p>
            <a:pPr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r193123@mvrht.net</a:t>
            </a:r>
          </a:p>
          <a:p>
            <a:pPr>
              <a:spcAft>
                <a:spcPts val="600"/>
              </a:spcAft>
            </a:pPr>
            <a:r>
              <a:rPr lang="ru-RU" sz="2400" dirty="0">
                <a:latin typeface="Helvetica" pitchFamily="2" charset="0"/>
              </a:rPr>
              <a:t>123456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B095E6-0BA5-EA45-A25B-E773A1BA3192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Платформа интернет-вещей</a:t>
            </a:r>
            <a:endParaRPr lang="en" sz="2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9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99720" y="3027609"/>
            <a:ext cx="5272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Цель: </a:t>
            </a:r>
            <a:r>
              <a:rPr lang="ru-RU" sz="2400" dirty="0">
                <a:latin typeface="Helvetica" charset="0"/>
                <a:ea typeface="Helvetica" charset="0"/>
                <a:cs typeface="Helvetica" charset="0"/>
              </a:rPr>
              <a:t>снизить количество бездомных животных в городе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09068" y="4121317"/>
            <a:ext cx="52630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Продукт: </a:t>
            </a:r>
            <a:r>
              <a:rPr lang="ru-RU" sz="2400" dirty="0">
                <a:latin typeface="Helvetica" charset="0"/>
                <a:ea typeface="Helvetica" charset="0"/>
                <a:cs typeface="Helvetica" charset="0"/>
              </a:rPr>
              <a:t>бизнес-модель, прототип структуры, подтверждение администрации Краснослободска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90372" y="1711338"/>
            <a:ext cx="10990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Рук. проекта: </a:t>
            </a:r>
            <a:r>
              <a:rPr lang="ru-RU" sz="2400" dirty="0">
                <a:latin typeface="Helvetica" charset="0"/>
                <a:ea typeface="Helvetica" charset="0"/>
                <a:cs typeface="Helvetica" charset="0"/>
              </a:rPr>
              <a:t>София Устимова, 12 лет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9AC01B-1545-E54D-8767-7C4324B66B09}"/>
              </a:ext>
            </a:extLst>
          </p:cNvPr>
          <p:cNvSpPr/>
          <p:nvPr/>
        </p:nvSpPr>
        <p:spPr>
          <a:xfrm>
            <a:off x="6499720" y="2343600"/>
            <a:ext cx="10990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Команда: </a:t>
            </a:r>
            <a:r>
              <a:rPr lang="ru-RU" sz="2400" dirty="0">
                <a:latin typeface="Helvetica" charset="0"/>
              </a:rPr>
              <a:t>3 человека, 12-13 лет</a:t>
            </a:r>
            <a:endParaRPr lang="ru-RU" sz="24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D19FB3-4B8F-BD4C-849D-B612D6293F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39229"/>
            <a:ext cx="6293933" cy="48187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D2D480-FD4E-C843-9DD4-9B4CE7DAA336}"/>
              </a:ext>
            </a:extLst>
          </p:cNvPr>
          <p:cNvSpPr txBox="1"/>
          <p:nvPr/>
        </p:nvSpPr>
        <p:spPr>
          <a:xfrm>
            <a:off x="1" y="98216"/>
            <a:ext cx="12191999" cy="8701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800" b="1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sz="2800" dirty="0">
                <a:sym typeface="Helvetica Light"/>
              </a:rPr>
              <a:t>Проект: «Приют для бездомны животных»</a:t>
            </a:r>
            <a:br>
              <a:rPr lang="ru-RU" sz="2800" dirty="0">
                <a:sym typeface="Helvetica Light"/>
              </a:rPr>
            </a:br>
            <a:r>
              <a:rPr lang="ru-RU" sz="2800" dirty="0">
                <a:sym typeface="Helvetica Light"/>
              </a:rPr>
              <a:t>(</a:t>
            </a:r>
            <a:r>
              <a:rPr lang="ru-RU" sz="2800" b="0" dirty="0">
                <a:sym typeface="Helvetica Light"/>
              </a:rPr>
              <a:t>г. Краснослободск, Мордовия)</a:t>
            </a:r>
          </a:p>
        </p:txBody>
      </p:sp>
      <p:cxnSp>
        <p:nvCxnSpPr>
          <p:cNvPr id="9" name="Shape 109">
            <a:extLst>
              <a:ext uri="{FF2B5EF4-FFF2-40B4-BE49-F238E27FC236}">
                <a16:creationId xmlns:a16="http://schemas.microsoft.com/office/drawing/2014/main" id="{6E692719-D07A-104B-99CF-9146830BD78F}"/>
              </a:ext>
            </a:extLst>
          </p:cNvPr>
          <p:cNvCxnSpPr>
            <a:cxnSpLocks/>
          </p:cNvCxnSpPr>
          <p:nvPr/>
        </p:nvCxnSpPr>
        <p:spPr>
          <a:xfrm>
            <a:off x="-1" y="1017313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1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95" t="27370" r="23198"/>
          <a:stretch/>
        </p:blipFill>
        <p:spPr>
          <a:xfrm>
            <a:off x="5574155" y="1435994"/>
            <a:ext cx="7145867" cy="4211392"/>
          </a:xfrm>
          <a:prstGeom prst="rect">
            <a:avLst/>
          </a:prstGeom>
        </p:spPr>
      </p:pic>
      <p:sp>
        <p:nvSpPr>
          <p:cNvPr id="5" name="Google Shape;123;p18"/>
          <p:cNvSpPr/>
          <p:nvPr/>
        </p:nvSpPr>
        <p:spPr>
          <a:xfrm>
            <a:off x="0" y="5911423"/>
            <a:ext cx="12192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+mj-lt"/>
                <a:ea typeface="Helvetica Neue"/>
                <a:cs typeface="Helvetica Neue"/>
                <a:sym typeface="Helvetica Neue"/>
              </a:rPr>
              <a:t>Запрос «Современный класс»</a:t>
            </a:r>
            <a:endParaRPr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8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2</a:t>
            </a:fld>
            <a:endParaRPr lang="ru-RU"/>
          </a:p>
        </p:txBody>
      </p:sp>
      <p:pic>
        <p:nvPicPr>
          <p:cNvPr id="9" name="Picture 2" descr="https://onf.ru/sites/default/files/images_infogr/opros-shkolniko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8" r="21349" b="5725"/>
          <a:stretch/>
        </p:blipFill>
        <p:spPr bwMode="auto">
          <a:xfrm>
            <a:off x="0" y="1498103"/>
            <a:ext cx="5574155" cy="408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93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800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</a:rPr>
              <a:t>72% </a:t>
            </a:r>
            <a:r>
              <a:rPr lang="ru-RU" sz="4800" b="1" dirty="0" smtClean="0">
                <a:solidFill>
                  <a:srgbClr val="C00000"/>
                </a:solidFill>
                <a:latin typeface="Helvetica Neue"/>
                <a:ea typeface="Helvetica Neue"/>
                <a:cs typeface="Helvetica Neue"/>
              </a:rPr>
              <a:t>детей </a:t>
            </a:r>
            <a:r>
              <a:rPr lang="ru-RU" sz="4800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</a:rPr>
              <a:t>не любят учиться в школе</a:t>
            </a:r>
          </a:p>
        </p:txBody>
      </p:sp>
      <p:cxnSp>
        <p:nvCxnSpPr>
          <p:cNvPr id="11" name="Google Shape;302;p55"/>
          <p:cNvCxnSpPr/>
          <p:nvPr/>
        </p:nvCxnSpPr>
        <p:spPr>
          <a:xfrm>
            <a:off x="457850" y="58960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6140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08E3F1-398F-0343-B26F-95DA068A27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5309">
            <a:off x="1925012" y="-51167"/>
            <a:ext cx="9846356" cy="5696009"/>
          </a:xfrm>
          <a:custGeom>
            <a:avLst/>
            <a:gdLst>
              <a:gd name="connsiteX0" fmla="*/ 0 w 10854069"/>
              <a:gd name="connsiteY0" fmla="*/ 0 h 6278960"/>
              <a:gd name="connsiteX1" fmla="*/ 10221241 w 10854069"/>
              <a:gd name="connsiteY1" fmla="*/ 0 h 6278960"/>
              <a:gd name="connsiteX2" fmla="*/ 10854069 w 10854069"/>
              <a:gd name="connsiteY2" fmla="*/ 6278960 h 6278960"/>
              <a:gd name="connsiteX3" fmla="*/ 0 w 10854069"/>
              <a:gd name="connsiteY3" fmla="*/ 6278960 h 627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4069" h="6278960">
                <a:moveTo>
                  <a:pt x="0" y="0"/>
                </a:moveTo>
                <a:lnTo>
                  <a:pt x="10221241" y="0"/>
                </a:lnTo>
                <a:lnTo>
                  <a:pt x="10854069" y="6278960"/>
                </a:lnTo>
                <a:lnTo>
                  <a:pt x="0" y="627896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97" name="Shape 861">
            <a:extLst>
              <a:ext uri="{FF2B5EF4-FFF2-40B4-BE49-F238E27FC236}">
                <a16:creationId xmlns:a16="http://schemas.microsoft.com/office/drawing/2014/main" id="{49D2212F-F0EE-6347-812E-EFD59E731947}"/>
              </a:ext>
            </a:extLst>
          </p:cNvPr>
          <p:cNvSpPr/>
          <p:nvPr/>
        </p:nvSpPr>
        <p:spPr>
          <a:xfrm>
            <a:off x="6778107" y="1336573"/>
            <a:ext cx="5280708" cy="52780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63500" sx="102000" sy="102000" algn="ctr" rotWithShape="0">
              <a:srgbClr val="69308A">
                <a:alpha val="40000"/>
              </a:srgbClr>
            </a:outerShdw>
          </a:effectLst>
        </p:spPr>
        <p:txBody>
          <a:bodyPr lIns="32403" tIns="32403" rIns="32403" bIns="32403" anchor="ctr"/>
          <a:lstStyle/>
          <a:p>
            <a:pPr algn="ctr" defTabSz="372633" hangingPunct="0"/>
            <a:endParaRPr sz="1658" b="1" kern="0" dirty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pic>
        <p:nvPicPr>
          <p:cNvPr id="68" name="Изображение 260">
            <a:extLst>
              <a:ext uri="{FF2B5EF4-FFF2-40B4-BE49-F238E27FC236}">
                <a16:creationId xmlns:a16="http://schemas.microsoft.com/office/drawing/2014/main" id="{0673CA1D-4CF5-8647-802F-19E30AAFAF63}"/>
              </a:ext>
            </a:extLst>
          </p:cNvPr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635689">
            <a:off x="130770" y="2342437"/>
            <a:ext cx="2178896" cy="1624506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D0F02183-9479-D945-9A4F-D730A10BBC1B}"/>
              </a:ext>
            </a:extLst>
          </p:cNvPr>
          <p:cNvSpPr/>
          <p:nvPr/>
        </p:nvSpPr>
        <p:spPr>
          <a:xfrm rot="16200000">
            <a:off x="4511698" y="1451653"/>
            <a:ext cx="1188041" cy="47192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100" rtlCol="0" anchor="ctr">
            <a:spAutoFit/>
          </a:bodyPr>
          <a:lstStyle/>
          <a:p>
            <a:pPr algn="ctr" defTabSz="584204" hangingPunct="0"/>
            <a:endParaRPr lang="ru-RU" sz="2400">
              <a:solidFill>
                <a:srgbClr val="FFFFFF"/>
              </a:solidFill>
              <a:latin typeface="Calibri Light" panose="020F0302020204030204"/>
              <a:sym typeface="Helvetica Light"/>
            </a:endParaRPr>
          </a:p>
        </p:txBody>
      </p:sp>
      <p:pic>
        <p:nvPicPr>
          <p:cNvPr id="72" name="image61.png">
            <a:extLst>
              <a:ext uri="{FF2B5EF4-FFF2-40B4-BE49-F238E27FC236}">
                <a16:creationId xmlns:a16="http://schemas.microsoft.com/office/drawing/2014/main" id="{68D5EF32-70CA-EB4F-AF24-1C01413A09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9551">
            <a:off x="3655613" y="1512969"/>
            <a:ext cx="2628528" cy="1644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62.png">
            <a:extLst>
              <a:ext uri="{FF2B5EF4-FFF2-40B4-BE49-F238E27FC236}">
                <a16:creationId xmlns:a16="http://schemas.microsoft.com/office/drawing/2014/main" id="{952F44DE-7357-B840-A979-FC3BA2EA89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60765">
            <a:off x="1710911" y="1682479"/>
            <a:ext cx="2462595" cy="2196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image64.png">
            <a:extLst>
              <a:ext uri="{FF2B5EF4-FFF2-40B4-BE49-F238E27FC236}">
                <a16:creationId xmlns:a16="http://schemas.microsoft.com/office/drawing/2014/main" id="{D1CFC560-93E8-0846-AA23-EB3C9DD1DC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709" y="2076198"/>
            <a:ext cx="566856" cy="566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Изображение 267">
            <a:extLst>
              <a:ext uri="{FF2B5EF4-FFF2-40B4-BE49-F238E27FC236}">
                <a16:creationId xmlns:a16="http://schemas.microsoft.com/office/drawing/2014/main" id="{D81701F1-6F29-4742-9365-93C480F559BD}"/>
              </a:ext>
            </a:extLst>
          </p:cNvPr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20477186">
            <a:off x="2577609" y="2887151"/>
            <a:ext cx="2292331" cy="1699481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86" name="image64.png">
            <a:extLst>
              <a:ext uri="{FF2B5EF4-FFF2-40B4-BE49-F238E27FC236}">
                <a16:creationId xmlns:a16="http://schemas.microsoft.com/office/drawing/2014/main" id="{0B16082B-5A11-4E4C-BE2E-2D649352DA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906" y="1790456"/>
            <a:ext cx="566856" cy="566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image64.png">
            <a:extLst>
              <a:ext uri="{FF2B5EF4-FFF2-40B4-BE49-F238E27FC236}">
                <a16:creationId xmlns:a16="http://schemas.microsoft.com/office/drawing/2014/main" id="{328877D9-7801-7440-9838-C9CE2EC3995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3301" y="2730829"/>
            <a:ext cx="566856" cy="566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image64.png">
            <a:extLst>
              <a:ext uri="{FF2B5EF4-FFF2-40B4-BE49-F238E27FC236}">
                <a16:creationId xmlns:a16="http://schemas.microsoft.com/office/drawing/2014/main" id="{1139F5BF-9810-7E4C-97A9-61AECAEF5EE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522" y="1327643"/>
            <a:ext cx="566856" cy="566856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4F08D233-50E2-1E48-B607-B048B15F6A5B}"/>
              </a:ext>
            </a:extLst>
          </p:cNvPr>
          <p:cNvSpPr/>
          <p:nvPr/>
        </p:nvSpPr>
        <p:spPr>
          <a:xfrm>
            <a:off x="7292720" y="5022533"/>
            <a:ext cx="2599458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9232" indent="-259232" defTabSz="829544">
              <a:spcBef>
                <a:spcPts val="544"/>
              </a:spcBef>
              <a:buClr>
                <a:srgbClr val="69308A"/>
              </a:buClr>
              <a:buFont typeface="Arial" panose="020B0604020202020204" pitchFamily="34" charset="0"/>
              <a:buChar char="•"/>
            </a:pPr>
            <a:endParaRPr lang="ru-RU" sz="2177" dirty="0">
              <a:solidFill>
                <a:prstClr val="black"/>
              </a:solidFill>
              <a:latin typeface="Helvetica" pitchFamily="2" charset="0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0475B44E-8D79-7C44-8A1B-C80B4A16225A}"/>
              </a:ext>
            </a:extLst>
          </p:cNvPr>
          <p:cNvSpPr/>
          <p:nvPr/>
        </p:nvSpPr>
        <p:spPr>
          <a:xfrm>
            <a:off x="6908021" y="1352714"/>
            <a:ext cx="5207855" cy="4598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9232" indent="-259232" defTabSz="829544">
              <a:spcBef>
                <a:spcPts val="1089"/>
              </a:spcBef>
              <a:spcAft>
                <a:spcPts val="544"/>
              </a:spcAft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177" b="1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13</a:t>
            </a:r>
            <a:r>
              <a:rPr lang="en-US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 </a:t>
            </a: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фестивалей (2016-2018г.г.)</a:t>
            </a:r>
          </a:p>
          <a:p>
            <a:pPr marL="259232" indent="-259232" defTabSz="829544">
              <a:spcBef>
                <a:spcPts val="1089"/>
              </a:spcBef>
              <a:spcAft>
                <a:spcPts val="544"/>
              </a:spcAft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177" b="1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География</a:t>
            </a: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:</a:t>
            </a:r>
            <a:b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</a:b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Москва, </a:t>
            </a:r>
            <a:b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</a:b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Московская область, </a:t>
            </a:r>
            <a:b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</a:b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ХМАО-Югра, </a:t>
            </a:r>
            <a:b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</a:b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Республика Мордовия, </a:t>
            </a:r>
            <a:r>
              <a:rPr lang="ru-RU" sz="2177" dirty="0" err="1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Калинградская</a:t>
            </a:r>
            <a:r>
              <a:rPr lang="ru-RU" sz="2177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 область, Ленинградская область</a:t>
            </a:r>
          </a:p>
          <a:p>
            <a:pPr marL="259232" indent="-259232" defTabSz="829544">
              <a:spcBef>
                <a:spcPts val="1089"/>
              </a:spcBef>
              <a:spcAft>
                <a:spcPts val="544"/>
              </a:spcAft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177" b="1" dirty="0">
                <a:solidFill>
                  <a:prstClr val="black"/>
                </a:solidFill>
                <a:latin typeface="Helvetica" pitchFamily="2" charset="0"/>
              </a:rPr>
              <a:t>&gt; 1 500 детей</a:t>
            </a:r>
          </a:p>
          <a:p>
            <a:pPr marL="259232" indent="-259232" defTabSz="829544">
              <a:spcBef>
                <a:spcPts val="1089"/>
              </a:spcBef>
              <a:spcAft>
                <a:spcPts val="544"/>
              </a:spcAft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177" b="1" dirty="0">
                <a:solidFill>
                  <a:prstClr val="black"/>
                </a:solidFill>
                <a:latin typeface="Helvetica" pitchFamily="2" charset="0"/>
              </a:rPr>
              <a:t>&gt; </a:t>
            </a:r>
            <a:r>
              <a:rPr lang="ru-RU" sz="2177" b="1" dirty="0" smtClean="0">
                <a:solidFill>
                  <a:prstClr val="black"/>
                </a:solidFill>
                <a:latin typeface="Helvetica" pitchFamily="2" charset="0"/>
              </a:rPr>
              <a:t>500 </a:t>
            </a:r>
            <a:r>
              <a:rPr lang="ru-RU" sz="2177" b="1" dirty="0">
                <a:solidFill>
                  <a:prstClr val="black"/>
                </a:solidFill>
                <a:latin typeface="Helvetica" pitchFamily="2" charset="0"/>
              </a:rPr>
              <a:t>проектов</a:t>
            </a:r>
          </a:p>
          <a:p>
            <a:pPr marL="259232" indent="-259232" defTabSz="829544">
              <a:spcBef>
                <a:spcPts val="1089"/>
              </a:spcBef>
              <a:spcAft>
                <a:spcPts val="544"/>
              </a:spcAft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177" b="1" dirty="0">
                <a:solidFill>
                  <a:prstClr val="black"/>
                </a:solidFill>
                <a:latin typeface="Helvetica" pitchFamily="2" charset="0"/>
              </a:rPr>
              <a:t>&gt; </a:t>
            </a:r>
            <a:r>
              <a:rPr lang="ru-RU" sz="2177" b="1" dirty="0" smtClean="0">
                <a:solidFill>
                  <a:prstClr val="black"/>
                </a:solidFill>
                <a:latin typeface="Helvetica" pitchFamily="2" charset="0"/>
              </a:rPr>
              <a:t>200 </a:t>
            </a:r>
            <a:r>
              <a:rPr lang="ru-RU" sz="2177" b="1" dirty="0">
                <a:solidFill>
                  <a:prstClr val="black"/>
                </a:solidFill>
                <a:latin typeface="Helvetica" pitchFamily="2" charset="0"/>
              </a:rPr>
              <a:t>экспертов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1E92D37-762A-4843-A549-94B99225BC41}"/>
              </a:ext>
            </a:extLst>
          </p:cNvPr>
          <p:cNvSpPr/>
          <p:nvPr/>
        </p:nvSpPr>
        <p:spPr>
          <a:xfrm>
            <a:off x="228194" y="5176586"/>
            <a:ext cx="6357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9232" indent="-259232" defTabSz="829544"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Заочный этап</a:t>
            </a:r>
          </a:p>
          <a:p>
            <a:pPr marL="259232" indent="-259232" defTabSz="829544"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Очный этап: выставка и защита </a:t>
            </a:r>
          </a:p>
          <a:p>
            <a:pPr marL="259232" indent="-259232" defTabSz="829544">
              <a:buClr>
                <a:srgbClr val="69308A"/>
              </a:buCl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Финал: </a:t>
            </a:r>
            <a:r>
              <a:rPr lang="ru-RU" sz="2800" dirty="0" smtClean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«</a:t>
            </a:r>
            <a:r>
              <a:rPr lang="en-US" sz="2800" dirty="0" smtClean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TED</a:t>
            </a:r>
            <a:r>
              <a:rPr lang="ru-RU" sz="2800" dirty="0" smtClean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»-</a:t>
            </a:r>
            <a:r>
              <a:rPr lang="ru-RU" sz="2800" dirty="0">
                <a:solidFill>
                  <a:prstClr val="black"/>
                </a:solidFill>
                <a:latin typeface="Helvetica" pitchFamily="2" charset="0"/>
                <a:ea typeface="Calibri" panose="020F0502020204030204" pitchFamily="34" charset="0"/>
              </a:rPr>
              <a:t>презентация </a:t>
            </a:r>
            <a:endParaRPr lang="en-US" sz="2800" dirty="0">
              <a:solidFill>
                <a:prstClr val="black"/>
              </a:solidFill>
              <a:latin typeface="Helvetica Light" panose="020B0403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BA2C51-DE5C-FF44-86E9-EDD247DF688D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Фестивали </a:t>
            </a:r>
            <a:r>
              <a:rPr lang="ru-RU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проектов </a:t>
            </a:r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«КосмОдис»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9" name="Shape 109">
            <a:extLst>
              <a:ext uri="{FF2B5EF4-FFF2-40B4-BE49-F238E27FC236}">
                <a16:creationId xmlns:a16="http://schemas.microsoft.com/office/drawing/2014/main" id="{1BD45659-97AE-7E41-9ED8-5E692F23582F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E2577D-3095-E94A-B743-9041D5C844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3171"/>
            <a:ext cx="7782627" cy="581474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9538342-DCF5-4540-985D-DFA9E5A5188B}"/>
              </a:ext>
            </a:extLst>
          </p:cNvPr>
          <p:cNvCxnSpPr>
            <a:cxnSpLocks/>
          </p:cNvCxnSpPr>
          <p:nvPr/>
        </p:nvCxnSpPr>
        <p:spPr>
          <a:xfrm>
            <a:off x="1" y="1043171"/>
            <a:ext cx="12192000" cy="0"/>
          </a:xfrm>
          <a:prstGeom prst="line">
            <a:avLst/>
          </a:prstGeom>
          <a:ln w="25400">
            <a:solidFill>
              <a:srgbClr val="6930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E765687-6613-6E44-A1BD-D90E449C29BD}"/>
              </a:ext>
            </a:extLst>
          </p:cNvPr>
          <p:cNvCxnSpPr>
            <a:cxnSpLocks/>
          </p:cNvCxnSpPr>
          <p:nvPr/>
        </p:nvCxnSpPr>
        <p:spPr>
          <a:xfrm flipV="1">
            <a:off x="7782627" y="1043169"/>
            <a:ext cx="1" cy="5814741"/>
          </a:xfrm>
          <a:prstGeom prst="line">
            <a:avLst/>
          </a:prstGeom>
          <a:ln w="41275">
            <a:solidFill>
              <a:srgbClr val="6930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364CCEF-5671-BA4B-A4AF-EFAF07DF12EA}"/>
              </a:ext>
            </a:extLst>
          </p:cNvPr>
          <p:cNvCxnSpPr>
            <a:cxnSpLocks/>
          </p:cNvCxnSpPr>
          <p:nvPr/>
        </p:nvCxnSpPr>
        <p:spPr>
          <a:xfrm flipH="1">
            <a:off x="7782628" y="4194504"/>
            <a:ext cx="4409373" cy="0"/>
          </a:xfrm>
          <a:prstGeom prst="line">
            <a:avLst/>
          </a:prstGeom>
          <a:ln w="41275">
            <a:solidFill>
              <a:srgbClr val="6930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A5934E1-EBED-A548-AAC4-8991642D711F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Фестивали проектов «КосмОдис»</a:t>
            </a:r>
            <a:endParaRPr lang="ru-RU" sz="40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21</a:t>
            </a:fld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119F55-61A6-E043-9E15-32C8FEF8E2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2" b="20553"/>
          <a:stretch/>
        </p:blipFill>
        <p:spPr>
          <a:xfrm flipH="1">
            <a:off x="7791311" y="3809999"/>
            <a:ext cx="4403584" cy="304800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0BD6A1D-D34C-4C4E-AD70-90E6B112E4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48"/>
          <a:stretch/>
        </p:blipFill>
        <p:spPr>
          <a:xfrm>
            <a:off x="7791311" y="1043169"/>
            <a:ext cx="4441598" cy="341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382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3" descr="C:\Documents and Settings\Ekaterina\Рабочий стол\Фестиваль проектов осень 2017г\сайт\преза, слайд\DSC000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061" y="4566443"/>
            <a:ext cx="3631555" cy="229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4" descr="C:\Documents and Settings\Ekaterina\Рабочий стол\Фестиваль проектов осень 2017г\сайт\преза, слайд\DSC000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3751" y="1930671"/>
            <a:ext cx="3787537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5" descr="C:\Documents and Settings\Ekaterina\Рабочий стол\Фестиваль проектов осень 2017г\сайт\преза, слайд\DSC00090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566442"/>
            <a:ext cx="3668215" cy="229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6" descr="C:\Documents and Settings\Ekaterina\Рабочий стол\Фестиваль проектов осень 2017г\сайт\преза, слайд\DSC000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877" y="4566443"/>
            <a:ext cx="2910131" cy="23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7" descr="C:\Documents and Settings\Ekaterina\Рабочий стол\Фестиваль проектов осень 2017г\сайт\преза, слайд\DSC00090 1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06609" y="4566443"/>
            <a:ext cx="2385391" cy="233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8" descr="C:\Documents and Settings\Ekaterina\Рабочий стол\Фестиваль проектов осень 2017г\сайт\преза, слайд\2017-12-14 14.26.1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48334"/>
            <a:ext cx="2717181" cy="24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9" descr="C:\Documents and Settings\Ekaterina\Рабочий стол\Фестиваль проектов осень 2017г\сайт\преза, слайд\2017-12-14 14.31.31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82348" y="1400692"/>
            <a:ext cx="5451807" cy="309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1AB68E1-E3F0-E44A-B122-58B7D125779C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Фестивали </a:t>
            </a:r>
            <a:r>
              <a:rPr lang="ru-RU" sz="4800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(</a:t>
            </a:r>
            <a:r>
              <a:rPr lang="ru-RU" sz="4800" dirty="0" err="1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внутришкольный</a:t>
            </a:r>
            <a:r>
              <a:rPr lang="ru-RU" sz="4800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 формат)</a:t>
            </a:r>
            <a:endParaRPr lang="ru-RU" sz="4800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1" name="Shape 109">
            <a:extLst>
              <a:ext uri="{FF2B5EF4-FFF2-40B4-BE49-F238E27FC236}">
                <a16:creationId xmlns:a16="http://schemas.microsoft.com/office/drawing/2014/main" id="{0F7A1F22-6A82-FF4C-9984-379AF5BE8B59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51662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6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634" y="1180100"/>
            <a:ext cx="7689700" cy="542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7900" y="1366367"/>
            <a:ext cx="3531200" cy="2534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701" y="1398367"/>
            <a:ext cx="3531191" cy="2470864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1"/>
          <p:cNvSpPr txBox="1"/>
          <p:nvPr/>
        </p:nvSpPr>
        <p:spPr>
          <a:xfrm>
            <a:off x="533700" y="2232500"/>
            <a:ext cx="3531200" cy="8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" sz="2133" b="1">
                <a:solidFill>
                  <a:srgbClr val="FFFFFF"/>
                </a:solidFill>
              </a:rPr>
              <a:t>Рекомендации, шаблоны документов</a:t>
            </a:r>
            <a:endParaRPr sz="2133" b="1">
              <a:solidFill>
                <a:srgbClr val="FFFFFF"/>
              </a:solidFill>
            </a:endParaRPr>
          </a:p>
        </p:txBody>
      </p:sp>
      <p:pic>
        <p:nvPicPr>
          <p:cNvPr id="468" name="Google Shape;468;p6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7900" y="4332000"/>
            <a:ext cx="3456299" cy="227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61"/>
          <p:cNvSpPr txBox="1"/>
          <p:nvPr/>
        </p:nvSpPr>
        <p:spPr>
          <a:xfrm>
            <a:off x="8237900" y="5062000"/>
            <a:ext cx="3531200" cy="8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" sz="2133" b="1">
                <a:solidFill>
                  <a:srgbClr val="FFFFFF"/>
                </a:solidFill>
              </a:rPr>
              <a:t>Фестивали </a:t>
            </a:r>
            <a:br>
              <a:rPr lang="ru" sz="2133" b="1">
                <a:solidFill>
                  <a:srgbClr val="FFFFFF"/>
                </a:solidFill>
              </a:rPr>
            </a:br>
            <a:r>
              <a:rPr lang="ru" sz="2133" b="1">
                <a:solidFill>
                  <a:srgbClr val="FFFFFF"/>
                </a:solidFill>
              </a:rPr>
              <a:t>проектов</a:t>
            </a:r>
            <a:endParaRPr sz="2133" b="1">
              <a:solidFill>
                <a:srgbClr val="FFFFFF"/>
              </a:solidFill>
            </a:endParaRPr>
          </a:p>
        </p:txBody>
      </p:sp>
      <p:sp>
        <p:nvSpPr>
          <p:cNvPr id="470" name="Google Shape;470;p61"/>
          <p:cNvSpPr txBox="1"/>
          <p:nvPr/>
        </p:nvSpPr>
        <p:spPr>
          <a:xfrm>
            <a:off x="8237900" y="2271467"/>
            <a:ext cx="3531200" cy="8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" sz="2133" b="1">
                <a:solidFill>
                  <a:srgbClr val="FFFFFF"/>
                </a:solidFill>
              </a:rPr>
              <a:t>Технологии интернета-вещей</a:t>
            </a:r>
            <a:endParaRPr sz="2133" b="1">
              <a:solidFill>
                <a:srgbClr val="FFFFFF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742170-2CEA-DE42-A7D5-4EC22F5D4FDB}"/>
              </a:ext>
            </a:extLst>
          </p:cNvPr>
          <p:cNvSpPr/>
          <p:nvPr/>
        </p:nvSpPr>
        <p:spPr>
          <a:xfrm>
            <a:off x="3031959" y="4332000"/>
            <a:ext cx="1032933" cy="865643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Helvetica" pitchFamily="2" charset="0"/>
              </a:rPr>
              <a:t>&gt; 40</a:t>
            </a:r>
            <a:endParaRPr lang="ru-RU" sz="2400" b="1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0B1D340-7F7E-E44D-9FEF-DC4B2854E716}"/>
              </a:ext>
            </a:extLst>
          </p:cNvPr>
          <p:cNvSpPr/>
          <p:nvPr/>
        </p:nvSpPr>
        <p:spPr>
          <a:xfrm>
            <a:off x="3031958" y="1422680"/>
            <a:ext cx="1032933" cy="865643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Helvetica" pitchFamily="2" charset="0"/>
              </a:rPr>
              <a:t>&gt; 20</a:t>
            </a:r>
            <a:endParaRPr lang="ru-RU" sz="2400" b="1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529E7F-2BEA-0247-8508-6AB30FAA0BB5}"/>
              </a:ext>
            </a:extLst>
          </p:cNvPr>
          <p:cNvSpPr/>
          <p:nvPr/>
        </p:nvSpPr>
        <p:spPr>
          <a:xfrm>
            <a:off x="6777260" y="4332000"/>
            <a:ext cx="1032933" cy="865643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Helvetica" pitchFamily="2" charset="0"/>
              </a:rPr>
              <a:t>&gt; 500</a:t>
            </a:r>
            <a:endParaRPr lang="ru-RU" sz="2400" b="1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CF87355-E0EE-0F48-9AF3-5FFD87B618ED}"/>
              </a:ext>
            </a:extLst>
          </p:cNvPr>
          <p:cNvSpPr/>
          <p:nvPr/>
        </p:nvSpPr>
        <p:spPr>
          <a:xfrm>
            <a:off x="10522562" y="4373512"/>
            <a:ext cx="1081061" cy="82413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Helvetica" pitchFamily="2" charset="0"/>
              </a:rPr>
              <a:t>&gt; </a:t>
            </a:r>
            <a:r>
              <a:rPr lang="ru-RU" sz="2400" b="1" dirty="0">
                <a:solidFill>
                  <a:schemeClr val="tx1"/>
                </a:solidFill>
                <a:latin typeface="Helvetica" pitchFamily="2" charset="0"/>
              </a:rPr>
              <a:t>15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1EF94B-EAFE-9A4A-B9A5-557A6708CF68}"/>
              </a:ext>
            </a:extLst>
          </p:cNvPr>
          <p:cNvSpPr/>
          <p:nvPr/>
        </p:nvSpPr>
        <p:spPr>
          <a:xfrm>
            <a:off x="6777260" y="1405824"/>
            <a:ext cx="1032933" cy="865643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Helvetica" pitchFamily="2" charset="0"/>
              </a:rPr>
              <a:t>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929BA15-FAF3-244E-942E-EFD7B4A2FE95}"/>
              </a:ext>
            </a:extLst>
          </p:cNvPr>
          <p:cNvSpPr/>
          <p:nvPr/>
        </p:nvSpPr>
        <p:spPr>
          <a:xfrm>
            <a:off x="10661266" y="1386096"/>
            <a:ext cx="1032933" cy="865643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Helvetica" pitchFamily="2" charset="0"/>
              </a:rPr>
              <a:t>. . 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911F45-8DBA-6E4A-A6C7-A4BFE9D21500}"/>
              </a:ext>
            </a:extLst>
          </p:cNvPr>
          <p:cNvSpPr txBox="1"/>
          <p:nvPr/>
        </p:nvSpPr>
        <p:spPr>
          <a:xfrm>
            <a:off x="0" y="210007"/>
            <a:ext cx="12191999" cy="76084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800" b="1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 dirty="0" smtClean="0">
                <a:sym typeface="Helvetica Light"/>
              </a:rPr>
              <a:t>CosmOdis.ru</a:t>
            </a:r>
            <a:endParaRPr lang="ru-RU" dirty="0">
              <a:sym typeface="Helvetica Light"/>
            </a:endParaRPr>
          </a:p>
        </p:txBody>
      </p:sp>
      <p:cxnSp>
        <p:nvCxnSpPr>
          <p:cNvPr id="19" name="Shape 109">
            <a:extLst>
              <a:ext uri="{FF2B5EF4-FFF2-40B4-BE49-F238E27FC236}">
                <a16:creationId xmlns:a16="http://schemas.microsoft.com/office/drawing/2014/main" id="{DAC17F63-D9C5-694C-980D-93303951C0DA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76163" y="1472710"/>
            <a:ext cx="10952025" cy="4864026"/>
            <a:chOff x="218727" y="1562395"/>
            <a:chExt cx="11049592" cy="4831412"/>
          </a:xfrm>
        </p:grpSpPr>
        <p:pic>
          <p:nvPicPr>
            <p:cNvPr id="18" name="image22.png">
              <a:extLst>
                <a:ext uri="{FF2B5EF4-FFF2-40B4-BE49-F238E27FC236}">
                  <a16:creationId xmlns:a16="http://schemas.microsoft.com/office/drawing/2014/main" id="{4C65815C-49AB-B44F-BE6D-0EBAB0332DB3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8612" y="4161443"/>
              <a:ext cx="1124433" cy="16062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</p:pic>
        <p:pic>
          <p:nvPicPr>
            <p:cNvPr id="20" name="Изображение 16">
              <a:extLst>
                <a:ext uri="{FF2B5EF4-FFF2-40B4-BE49-F238E27FC236}">
                  <a16:creationId xmlns:a16="http://schemas.microsoft.com/office/drawing/2014/main" id="{A7F78A42-6508-9944-A574-711551DE8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9377" y="1840938"/>
              <a:ext cx="2829491" cy="2272436"/>
            </a:xfrm>
            <a:prstGeom prst="rect">
              <a:avLst/>
            </a:prstGeom>
          </p:spPr>
        </p:pic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C5EC9A92-5B9B-9548-A360-151203A23F37}"/>
                </a:ext>
              </a:extLst>
            </p:cNvPr>
            <p:cNvGrpSpPr/>
            <p:nvPr/>
          </p:nvGrpSpPr>
          <p:grpSpPr>
            <a:xfrm>
              <a:off x="742383" y="2306159"/>
              <a:ext cx="1472924" cy="1325697"/>
              <a:chOff x="2236423" y="2656409"/>
              <a:chExt cx="1769533" cy="1662218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CFE1DFE9-FE6E-5C47-803B-49999A0B5FBE}"/>
                  </a:ext>
                </a:extLst>
              </p:cNvPr>
              <p:cNvSpPr/>
              <p:nvPr/>
            </p:nvSpPr>
            <p:spPr>
              <a:xfrm>
                <a:off x="2236423" y="2656409"/>
                <a:ext cx="1769533" cy="1662218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0751" hangingPunct="0"/>
                <a:endParaRPr lang="ru-RU" sz="2800" kern="0">
                  <a:solidFill>
                    <a:prstClr val="white"/>
                  </a:solidFill>
                  <a:latin typeface="Calibri"/>
                  <a:sym typeface="Helvetica Light"/>
                </a:endParaRPr>
              </a:p>
            </p:txBody>
          </p:sp>
          <p:cxnSp>
            <p:nvCxnSpPr>
              <p:cNvPr id="23" name="Прямая соединительная линия 22">
                <a:extLst>
                  <a:ext uri="{FF2B5EF4-FFF2-40B4-BE49-F238E27FC236}">
                    <a16:creationId xmlns:a16="http://schemas.microsoft.com/office/drawing/2014/main" id="{B00349D8-1DC4-AB4F-A7F1-DE7386885A25}"/>
                  </a:ext>
                </a:extLst>
              </p:cNvPr>
              <p:cNvCxnSpPr/>
              <p:nvPr/>
            </p:nvCxnSpPr>
            <p:spPr>
              <a:xfrm>
                <a:off x="2236423" y="295656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>
                <a:extLst>
                  <a:ext uri="{FF2B5EF4-FFF2-40B4-BE49-F238E27FC236}">
                    <a16:creationId xmlns:a16="http://schemas.microsoft.com/office/drawing/2014/main" id="{0FD053EE-1A36-084D-BCC4-6C0CCD71773A}"/>
                  </a:ext>
                </a:extLst>
              </p:cNvPr>
              <p:cNvCxnSpPr/>
              <p:nvPr/>
            </p:nvCxnSpPr>
            <p:spPr>
              <a:xfrm>
                <a:off x="2242774" y="320040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>
                <a:extLst>
                  <a:ext uri="{FF2B5EF4-FFF2-40B4-BE49-F238E27FC236}">
                    <a16:creationId xmlns:a16="http://schemas.microsoft.com/office/drawing/2014/main" id="{C7DD2F1E-C350-4C49-8B1C-65BE05A22ECC}"/>
                  </a:ext>
                </a:extLst>
              </p:cNvPr>
              <p:cNvCxnSpPr/>
              <p:nvPr/>
            </p:nvCxnSpPr>
            <p:spPr>
              <a:xfrm>
                <a:off x="2236423" y="369570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>
                <a:extLst>
                  <a:ext uri="{FF2B5EF4-FFF2-40B4-BE49-F238E27FC236}">
                    <a16:creationId xmlns:a16="http://schemas.microsoft.com/office/drawing/2014/main" id="{766AFC53-4CD0-DF42-8891-43F2D0F8DE80}"/>
                  </a:ext>
                </a:extLst>
              </p:cNvPr>
              <p:cNvCxnSpPr/>
              <p:nvPr/>
            </p:nvCxnSpPr>
            <p:spPr>
              <a:xfrm>
                <a:off x="2242774" y="4055481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9D496B08-C422-0F42-99DA-6450980736AD}"/>
                </a:ext>
              </a:extLst>
            </p:cNvPr>
            <p:cNvCxnSpPr/>
            <p:nvPr/>
          </p:nvCxnSpPr>
          <p:spPr>
            <a:xfrm>
              <a:off x="516680" y="3798524"/>
              <a:ext cx="1856932" cy="0"/>
            </a:xfrm>
            <a:prstGeom prst="line">
              <a:avLst/>
            </a:prstGeom>
            <a:ln w="31750">
              <a:solidFill>
                <a:schemeClr val="bg1">
                  <a:lumMod val="75000"/>
                </a:schemeClr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Куб 32">
              <a:extLst>
                <a:ext uri="{FF2B5EF4-FFF2-40B4-BE49-F238E27FC236}">
                  <a16:creationId xmlns:a16="http://schemas.microsoft.com/office/drawing/2014/main" id="{3A18E520-8826-E745-9041-E6925ED7A83B}"/>
                </a:ext>
              </a:extLst>
            </p:cNvPr>
            <p:cNvSpPr/>
            <p:nvPr/>
          </p:nvSpPr>
          <p:spPr>
            <a:xfrm>
              <a:off x="9057843" y="2470525"/>
              <a:ext cx="2210476" cy="1830679"/>
            </a:xfrm>
            <a:prstGeom prst="cube">
              <a:avLst>
                <a:gd name="adj" fmla="val 11165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0751" hangingPunct="0"/>
              <a:r>
                <a:rPr lang="ru-RU" sz="2000" kern="0" dirty="0">
                  <a:solidFill>
                    <a:prstClr val="black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Демонстрация</a:t>
              </a:r>
              <a:br>
                <a:rPr lang="ru-RU" sz="2000" kern="0" dirty="0">
                  <a:solidFill>
                    <a:prstClr val="black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</a:br>
              <a:r>
                <a:rPr lang="ru-RU" sz="2000" kern="0" dirty="0">
                  <a:solidFill>
                    <a:prstClr val="black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и</a:t>
              </a:r>
            </a:p>
            <a:p>
              <a:pPr algn="ctr" defTabSz="410751" hangingPunct="0"/>
              <a:r>
                <a:rPr lang="ru-RU" sz="2000" kern="0" dirty="0">
                  <a:solidFill>
                    <a:prstClr val="black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 ретроспектива</a:t>
              </a:r>
              <a:endParaRPr lang="ru-RU" sz="2000" kern="0" dirty="0">
                <a:solidFill>
                  <a:prstClr val="black"/>
                </a:solidFill>
                <a:latin typeface="Calibri"/>
                <a:sym typeface="Helvetica Light"/>
              </a:endParaRPr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3FA44BB8-677C-3A4B-A7AE-74FDDDECCD66}"/>
                </a:ext>
              </a:extLst>
            </p:cNvPr>
            <p:cNvGrpSpPr/>
            <p:nvPr/>
          </p:nvGrpSpPr>
          <p:grpSpPr>
            <a:xfrm>
              <a:off x="4473079" y="2378501"/>
              <a:ext cx="1332343" cy="1366674"/>
              <a:chOff x="5115586" y="2649877"/>
              <a:chExt cx="1769533" cy="1668750"/>
            </a:xfrm>
          </p:grpSpPr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8E5056F8-4742-8B48-80AA-8BB1EF7CEE6F}"/>
                  </a:ext>
                </a:extLst>
              </p:cNvPr>
              <p:cNvSpPr/>
              <p:nvPr/>
            </p:nvSpPr>
            <p:spPr>
              <a:xfrm>
                <a:off x="5115586" y="2656409"/>
                <a:ext cx="1769533" cy="1662218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0751" hangingPunct="0"/>
                <a:endParaRPr lang="ru-RU" sz="2800" kern="0">
                  <a:solidFill>
                    <a:prstClr val="white"/>
                  </a:solidFill>
                  <a:latin typeface="Calibri"/>
                  <a:sym typeface="Helvetica Light"/>
                </a:endParaRPr>
              </a:p>
            </p:txBody>
          </p:sp>
          <p:cxnSp>
            <p:nvCxnSpPr>
              <p:cNvPr id="36" name="Прямая соединительная линия 35">
                <a:extLst>
                  <a:ext uri="{FF2B5EF4-FFF2-40B4-BE49-F238E27FC236}">
                    <a16:creationId xmlns:a16="http://schemas.microsoft.com/office/drawing/2014/main" id="{C98710FE-2101-1940-A4CF-C99CD5EBB87E}"/>
                  </a:ext>
                </a:extLst>
              </p:cNvPr>
              <p:cNvCxnSpPr/>
              <p:nvPr/>
            </p:nvCxnSpPr>
            <p:spPr>
              <a:xfrm>
                <a:off x="5115586" y="295656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>
                <a:extLst>
                  <a:ext uri="{FF2B5EF4-FFF2-40B4-BE49-F238E27FC236}">
                    <a16:creationId xmlns:a16="http://schemas.microsoft.com/office/drawing/2014/main" id="{95C57042-C506-AA44-A708-F2C791994C7F}"/>
                  </a:ext>
                </a:extLst>
              </p:cNvPr>
              <p:cNvCxnSpPr/>
              <p:nvPr/>
            </p:nvCxnSpPr>
            <p:spPr>
              <a:xfrm>
                <a:off x="5121937" y="320040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>
                <a:extLst>
                  <a:ext uri="{FF2B5EF4-FFF2-40B4-BE49-F238E27FC236}">
                    <a16:creationId xmlns:a16="http://schemas.microsoft.com/office/drawing/2014/main" id="{3EF816B3-1747-4B42-9F8D-C6220B10AA38}"/>
                  </a:ext>
                </a:extLst>
              </p:cNvPr>
              <p:cNvCxnSpPr/>
              <p:nvPr/>
            </p:nvCxnSpPr>
            <p:spPr>
              <a:xfrm>
                <a:off x="5115586" y="369570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>
                <a:extLst>
                  <a:ext uri="{FF2B5EF4-FFF2-40B4-BE49-F238E27FC236}">
                    <a16:creationId xmlns:a16="http://schemas.microsoft.com/office/drawing/2014/main" id="{9F78813C-BD31-6F46-9823-7A2D6AA76AE2}"/>
                  </a:ext>
                </a:extLst>
              </p:cNvPr>
              <p:cNvCxnSpPr/>
              <p:nvPr/>
            </p:nvCxnSpPr>
            <p:spPr>
              <a:xfrm>
                <a:off x="5121937" y="4055481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:a16="http://schemas.microsoft.com/office/drawing/2014/main" id="{84A7E921-3440-B946-B63C-E7409E297775}"/>
                  </a:ext>
                </a:extLst>
              </p:cNvPr>
              <p:cNvCxnSpPr/>
              <p:nvPr/>
            </p:nvCxnSpPr>
            <p:spPr>
              <a:xfrm>
                <a:off x="5346060" y="2656409"/>
                <a:ext cx="0" cy="299183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>
                <a:extLst>
                  <a:ext uri="{FF2B5EF4-FFF2-40B4-BE49-F238E27FC236}">
                    <a16:creationId xmlns:a16="http://schemas.microsoft.com/office/drawing/2014/main" id="{BD366DDE-CCD3-384A-9D8C-579531470DDC}"/>
                  </a:ext>
                </a:extLst>
              </p:cNvPr>
              <p:cNvCxnSpPr/>
              <p:nvPr/>
            </p:nvCxnSpPr>
            <p:spPr>
              <a:xfrm>
                <a:off x="5831563" y="2649877"/>
                <a:ext cx="0" cy="299183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>
                <a:extLst>
                  <a:ext uri="{FF2B5EF4-FFF2-40B4-BE49-F238E27FC236}">
                    <a16:creationId xmlns:a16="http://schemas.microsoft.com/office/drawing/2014/main" id="{259FB172-14CF-D641-86D2-95555B6C64C0}"/>
                  </a:ext>
                </a:extLst>
              </p:cNvPr>
              <p:cNvCxnSpPr/>
              <p:nvPr/>
            </p:nvCxnSpPr>
            <p:spPr>
              <a:xfrm>
                <a:off x="6108060" y="2656409"/>
                <a:ext cx="0" cy="299183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92E37210-976D-C244-A37D-7B5EF9081AF9}"/>
                  </a:ext>
                </a:extLst>
              </p:cNvPr>
              <p:cNvCxnSpPr/>
              <p:nvPr/>
            </p:nvCxnSpPr>
            <p:spPr>
              <a:xfrm>
                <a:off x="6671940" y="2656409"/>
                <a:ext cx="0" cy="299183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C9560FA0-6888-1D49-A2A9-F2F347361AA1}"/>
                  </a:ext>
                </a:extLst>
              </p:cNvPr>
              <p:cNvCxnSpPr/>
              <p:nvPr/>
            </p:nvCxnSpPr>
            <p:spPr>
              <a:xfrm>
                <a:off x="6367140" y="2955592"/>
                <a:ext cx="0" cy="244808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DF3BDFD2-A85E-504E-AEDF-E9C64599F1FD}"/>
                  </a:ext>
                </a:extLst>
              </p:cNvPr>
              <p:cNvCxnSpPr/>
              <p:nvPr/>
            </p:nvCxnSpPr>
            <p:spPr>
              <a:xfrm>
                <a:off x="6610980" y="2949060"/>
                <a:ext cx="0" cy="244808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915FB14A-F686-C149-8FDB-3E7DE1600394}"/>
                  </a:ext>
                </a:extLst>
              </p:cNvPr>
              <p:cNvCxnSpPr/>
              <p:nvPr/>
            </p:nvCxnSpPr>
            <p:spPr>
              <a:xfrm>
                <a:off x="5971228" y="2949060"/>
                <a:ext cx="0" cy="244808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4AEB71EF-31C5-1A46-A5F5-1CE2FD39E629}"/>
                  </a:ext>
                </a:extLst>
              </p:cNvPr>
              <p:cNvCxnSpPr/>
              <p:nvPr/>
            </p:nvCxnSpPr>
            <p:spPr>
              <a:xfrm>
                <a:off x="5535799" y="2949060"/>
                <a:ext cx="0" cy="244808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>
                <a:extLst>
                  <a:ext uri="{FF2B5EF4-FFF2-40B4-BE49-F238E27FC236}">
                    <a16:creationId xmlns:a16="http://schemas.microsoft.com/office/drawing/2014/main" id="{11DD2EBB-A8D7-D448-BE9C-D41A10B76591}"/>
                  </a:ext>
                </a:extLst>
              </p:cNvPr>
              <p:cNvCxnSpPr/>
              <p:nvPr/>
            </p:nvCxnSpPr>
            <p:spPr>
              <a:xfrm>
                <a:off x="5707794" y="3193868"/>
                <a:ext cx="0" cy="501832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>
                <a:extLst>
                  <a:ext uri="{FF2B5EF4-FFF2-40B4-BE49-F238E27FC236}">
                    <a16:creationId xmlns:a16="http://schemas.microsoft.com/office/drawing/2014/main" id="{8DC7D6E5-CCCA-AC47-A39A-FA015875C436}"/>
                  </a:ext>
                </a:extLst>
              </p:cNvPr>
              <p:cNvCxnSpPr/>
              <p:nvPr/>
            </p:nvCxnSpPr>
            <p:spPr>
              <a:xfrm>
                <a:off x="5354094" y="3193868"/>
                <a:ext cx="0" cy="501832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0C4A39D3-865D-694E-9281-3B6E53B33C85}"/>
                  </a:ext>
                </a:extLst>
              </p:cNvPr>
              <p:cNvCxnSpPr/>
              <p:nvPr/>
            </p:nvCxnSpPr>
            <p:spPr>
              <a:xfrm>
                <a:off x="6185762" y="3193868"/>
                <a:ext cx="0" cy="501832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7FAE3929-0C5E-D143-A8FB-0E305A29DE0E}"/>
                  </a:ext>
                </a:extLst>
              </p:cNvPr>
              <p:cNvCxnSpPr/>
              <p:nvPr/>
            </p:nvCxnSpPr>
            <p:spPr>
              <a:xfrm>
                <a:off x="6521231" y="3193868"/>
                <a:ext cx="0" cy="501832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>
                <a:extLst>
                  <a:ext uri="{FF2B5EF4-FFF2-40B4-BE49-F238E27FC236}">
                    <a16:creationId xmlns:a16="http://schemas.microsoft.com/office/drawing/2014/main" id="{48A0B871-4B06-EB43-8512-623DD13A3079}"/>
                  </a:ext>
                </a:extLst>
              </p:cNvPr>
              <p:cNvCxnSpPr/>
              <p:nvPr/>
            </p:nvCxnSpPr>
            <p:spPr>
              <a:xfrm>
                <a:off x="6671940" y="3695700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>
                <a:extLst>
                  <a:ext uri="{FF2B5EF4-FFF2-40B4-BE49-F238E27FC236}">
                    <a16:creationId xmlns:a16="http://schemas.microsoft.com/office/drawing/2014/main" id="{44479C03-12B3-BB47-AEF9-869426C26CD1}"/>
                  </a:ext>
                </a:extLst>
              </p:cNvPr>
              <p:cNvCxnSpPr/>
              <p:nvPr/>
            </p:nvCxnSpPr>
            <p:spPr>
              <a:xfrm>
                <a:off x="6385731" y="3695700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>
                <a:extLst>
                  <a:ext uri="{FF2B5EF4-FFF2-40B4-BE49-F238E27FC236}">
                    <a16:creationId xmlns:a16="http://schemas.microsoft.com/office/drawing/2014/main" id="{565109B0-FA37-DB45-BC5D-57B72F1317EF}"/>
                  </a:ext>
                </a:extLst>
              </p:cNvPr>
              <p:cNvCxnSpPr/>
              <p:nvPr/>
            </p:nvCxnSpPr>
            <p:spPr>
              <a:xfrm>
                <a:off x="6013586" y="3680736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>
                <a:extLst>
                  <a:ext uri="{FF2B5EF4-FFF2-40B4-BE49-F238E27FC236}">
                    <a16:creationId xmlns:a16="http://schemas.microsoft.com/office/drawing/2014/main" id="{EFDF01B3-DC29-6042-A3FF-6F23B8F61A51}"/>
                  </a:ext>
                </a:extLst>
              </p:cNvPr>
              <p:cNvCxnSpPr/>
              <p:nvPr/>
            </p:nvCxnSpPr>
            <p:spPr>
              <a:xfrm>
                <a:off x="5831563" y="3695700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>
                <a:extLst>
                  <a:ext uri="{FF2B5EF4-FFF2-40B4-BE49-F238E27FC236}">
                    <a16:creationId xmlns:a16="http://schemas.microsoft.com/office/drawing/2014/main" id="{6F1C35A8-0DFD-F149-9DFE-88A600108369}"/>
                  </a:ext>
                </a:extLst>
              </p:cNvPr>
              <p:cNvCxnSpPr/>
              <p:nvPr/>
            </p:nvCxnSpPr>
            <p:spPr>
              <a:xfrm>
                <a:off x="5535799" y="3710940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1E6B3032-41B5-2143-9C4D-2B8426E0D315}"/>
                  </a:ext>
                </a:extLst>
              </p:cNvPr>
              <p:cNvCxnSpPr/>
              <p:nvPr/>
            </p:nvCxnSpPr>
            <p:spPr>
              <a:xfrm>
                <a:off x="5250594" y="3695976"/>
                <a:ext cx="0" cy="359781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43C0D77C-6281-3646-B550-10635492E8B4}"/>
                  </a:ext>
                </a:extLst>
              </p:cNvPr>
              <p:cNvCxnSpPr/>
              <p:nvPr/>
            </p:nvCxnSpPr>
            <p:spPr>
              <a:xfrm>
                <a:off x="5388254" y="4070721"/>
                <a:ext cx="0" cy="247906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:a16="http://schemas.microsoft.com/office/drawing/2014/main" id="{BF3355AC-8278-D44C-BAE4-3FF6C6530BB2}"/>
                  </a:ext>
                </a:extLst>
              </p:cNvPr>
              <p:cNvCxnSpPr/>
              <p:nvPr/>
            </p:nvCxnSpPr>
            <p:spPr>
              <a:xfrm>
                <a:off x="6187765" y="4040517"/>
                <a:ext cx="0" cy="247906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60A23ED0-0C1A-C54E-ABFD-F9FD85F24357}"/>
                </a:ext>
              </a:extLst>
            </p:cNvPr>
            <p:cNvGrpSpPr/>
            <p:nvPr/>
          </p:nvGrpSpPr>
          <p:grpSpPr>
            <a:xfrm>
              <a:off x="732758" y="3953318"/>
              <a:ext cx="1477263" cy="1904544"/>
              <a:chOff x="2236423" y="5329729"/>
              <a:chExt cx="1756832" cy="2635488"/>
            </a:xfrm>
          </p:grpSpPr>
          <p:sp>
            <p:nvSpPr>
              <p:cNvPr id="61" name="Прямоугольник 60">
                <a:extLst>
                  <a:ext uri="{FF2B5EF4-FFF2-40B4-BE49-F238E27FC236}">
                    <a16:creationId xmlns:a16="http://schemas.microsoft.com/office/drawing/2014/main" id="{9BBD0F94-DF8A-0643-B10F-FF3871B2C079}"/>
                  </a:ext>
                </a:extLst>
              </p:cNvPr>
              <p:cNvSpPr/>
              <p:nvPr/>
            </p:nvSpPr>
            <p:spPr>
              <a:xfrm>
                <a:off x="2236423" y="5329729"/>
                <a:ext cx="1756832" cy="263548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0751" hangingPunct="0"/>
                <a:endParaRPr lang="ru-RU" sz="2800" kern="0">
                  <a:solidFill>
                    <a:prstClr val="white"/>
                  </a:solidFill>
                  <a:latin typeface="Calibri"/>
                  <a:sym typeface="Helvetica Light"/>
                </a:endParaRPr>
              </a:p>
            </p:txBody>
          </p:sp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:a16="http://schemas.microsoft.com/office/drawing/2014/main" id="{E9D826A8-E298-2141-B95F-9923CA0085E9}"/>
                  </a:ext>
                </a:extLst>
              </p:cNvPr>
              <p:cNvCxnSpPr/>
              <p:nvPr/>
            </p:nvCxnSpPr>
            <p:spPr>
              <a:xfrm>
                <a:off x="2236423" y="557530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>
                <a:extLst>
                  <a:ext uri="{FF2B5EF4-FFF2-40B4-BE49-F238E27FC236}">
                    <a16:creationId xmlns:a16="http://schemas.microsoft.com/office/drawing/2014/main" id="{A563DDBA-3A84-7C4B-B541-505ADA695353}"/>
                  </a:ext>
                </a:extLst>
              </p:cNvPr>
              <p:cNvCxnSpPr/>
              <p:nvPr/>
            </p:nvCxnSpPr>
            <p:spPr>
              <a:xfrm>
                <a:off x="2236423" y="6617840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4FA2BD2D-723D-E84A-B758-870BCAA4A3CA}"/>
                  </a:ext>
                </a:extLst>
              </p:cNvPr>
              <p:cNvCxnSpPr/>
              <p:nvPr/>
            </p:nvCxnSpPr>
            <p:spPr>
              <a:xfrm>
                <a:off x="2236423" y="6050616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B8FC7210-3946-8E49-ABE6-6DD0501873F9}"/>
                  </a:ext>
                </a:extLst>
              </p:cNvPr>
              <p:cNvCxnSpPr/>
              <p:nvPr/>
            </p:nvCxnSpPr>
            <p:spPr>
              <a:xfrm>
                <a:off x="2236423" y="7320616"/>
                <a:ext cx="1756832" cy="0"/>
              </a:xfrm>
              <a:prstGeom prst="line">
                <a:avLst/>
              </a:prstGeom>
              <a:ln w="31750">
                <a:solidFill>
                  <a:schemeClr val="accent6"/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6" name="image22.png">
              <a:extLst>
                <a:ext uri="{FF2B5EF4-FFF2-40B4-BE49-F238E27FC236}">
                  <a16:creationId xmlns:a16="http://schemas.microsoft.com/office/drawing/2014/main" id="{E55FF93B-E02F-ED4B-9FA7-0524F3FE213F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60544" y="4318226"/>
              <a:ext cx="1700681" cy="10723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</p:pic>
        <p:pic>
          <p:nvPicPr>
            <p:cNvPr id="67" name="image22.png">
              <a:extLst>
                <a:ext uri="{FF2B5EF4-FFF2-40B4-BE49-F238E27FC236}">
                  <a16:creationId xmlns:a16="http://schemas.microsoft.com/office/drawing/2014/main" id="{BED3CB69-32AD-A344-A719-D5661C137751}"/>
                </a:ext>
              </a:extLst>
            </p:cNvPr>
            <p:cNvPicPr>
              <a:picLocks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69728" y="4398223"/>
              <a:ext cx="856895" cy="113484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B1E4124-2F28-2143-A243-3BFC8D4EF07A}"/>
                </a:ext>
              </a:extLst>
            </p:cNvPr>
            <p:cNvSpPr txBox="1"/>
            <p:nvPr/>
          </p:nvSpPr>
          <p:spPr>
            <a:xfrm>
              <a:off x="2375044" y="5588446"/>
              <a:ext cx="3079307" cy="8053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rot="0" spcFirstLastPara="1" vertOverflow="overflow" horzOverflow="overflow" vert="horz" wrap="none" lIns="35718" tIns="35718" rIns="35718" bIns="35718" numCol="1" spcCol="38100" rtlCol="0" anchor="ctr">
              <a:spAutoFit/>
            </a:bodyPr>
            <a:lstStyle/>
            <a:p>
              <a:pPr algn="ctr" defTabSz="642915">
                <a:defRPr/>
              </a:pPr>
              <a:r>
                <a:rPr lang="ru-RU" sz="2400" kern="0" dirty="0">
                  <a:solidFill>
                    <a:prstClr val="black"/>
                  </a:solidFill>
                  <a:latin typeface="Helvetica Light"/>
                  <a:ea typeface="Helvetica Light"/>
                  <a:cs typeface="Helvetica Light"/>
                  <a:sym typeface="Helvetica Light"/>
                </a:rPr>
                <a:t>Владелец продукта</a:t>
              </a:r>
              <a:r>
                <a:rPr lang="en-US" sz="2400" kern="0" dirty="0">
                  <a:solidFill>
                    <a:prstClr val="black"/>
                  </a:solidFill>
                  <a:latin typeface="Helvetica Light"/>
                  <a:ea typeface="Helvetica Light"/>
                  <a:cs typeface="Helvetica Light"/>
                  <a:sym typeface="Helvetica Light"/>
                </a:rPr>
                <a:t>: </a:t>
              </a:r>
              <a:r>
                <a:rPr lang="ru-RU" sz="2400" kern="0" dirty="0">
                  <a:solidFill>
                    <a:prstClr val="black"/>
                  </a:solidFill>
                  <a:latin typeface="Helvetica Light"/>
                  <a:ea typeface="Helvetica Light"/>
                  <a:cs typeface="Helvetica Light"/>
                  <a:sym typeface="Helvetica Light"/>
                </a:rPr>
                <a:t/>
              </a:r>
              <a:br>
                <a:rPr lang="ru-RU" sz="2400" kern="0" dirty="0">
                  <a:solidFill>
                    <a:prstClr val="black"/>
                  </a:solidFill>
                  <a:latin typeface="Helvetica Light"/>
                  <a:ea typeface="Helvetica Light"/>
                  <a:cs typeface="Helvetica Light"/>
                  <a:sym typeface="Helvetica Light"/>
                </a:rPr>
              </a:br>
              <a:r>
                <a:rPr lang="ru-RU" sz="2400" b="1" kern="0" dirty="0">
                  <a:solidFill>
                    <a:prstClr val="black"/>
                  </a:solidFill>
                  <a:latin typeface="Helvetica Light"/>
                  <a:ea typeface="Helvetica Light"/>
                  <a:cs typeface="Helvetica Light"/>
                  <a:sym typeface="Helvetica Light"/>
                </a:rPr>
                <a:t>учитель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66702F0-3FC8-1442-838D-9C0FB37E1043}"/>
                </a:ext>
              </a:extLst>
            </p:cNvPr>
            <p:cNvSpPr txBox="1"/>
            <p:nvPr/>
          </p:nvSpPr>
          <p:spPr>
            <a:xfrm>
              <a:off x="5897005" y="5588446"/>
              <a:ext cx="2047480" cy="8053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rot="0" spcFirstLastPara="1" vertOverflow="overflow" horzOverflow="overflow" vert="horz" wrap="none" lIns="35718" tIns="35718" rIns="35718" bIns="35718" numCol="1" spcCol="38100" rtlCol="0" anchor="ctr">
              <a:spAutoFit/>
            </a:bodyPr>
            <a:lstStyle/>
            <a:p>
              <a:pPr algn="ctr" defTabSz="642915">
                <a:defRPr/>
              </a:pPr>
              <a:r>
                <a:rPr lang="ru-RU" sz="2400" kern="0" dirty="0">
                  <a:solidFill>
                    <a:prstClr val="black"/>
                  </a:solidFill>
                  <a:latin typeface="Helvetica" pitchFamily="2" charset="0"/>
                  <a:ea typeface="Helvetica Light"/>
                  <a:cs typeface="Helvetica Light"/>
                  <a:sym typeface="Helvetica Light"/>
                </a:rPr>
                <a:t>Команда:</a:t>
              </a:r>
            </a:p>
            <a:p>
              <a:pPr algn="ctr" defTabSz="642915"/>
              <a:r>
                <a:rPr lang="ru-RU" sz="2400" b="1" kern="0" dirty="0">
                  <a:solidFill>
                    <a:prstClr val="black"/>
                  </a:solidFill>
                  <a:latin typeface="Helvetica" pitchFamily="2" charset="0"/>
                  <a:ea typeface="Helvetica Light"/>
                  <a:cs typeface="Helvetica Light"/>
                  <a:sym typeface="Helvetica Light"/>
                </a:rPr>
                <a:t>3-5 учеников</a:t>
              </a:r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C217EDD7-42B9-5648-8160-4A16119FC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1731" y="2833630"/>
              <a:ext cx="1377785" cy="352457"/>
            </a:xfrm>
            <a:prstGeom prst="rect">
              <a:avLst/>
            </a:prstGeom>
          </p:spPr>
        </p:pic>
        <p:pic>
          <p:nvPicPr>
            <p:cNvPr id="76" name="шапка.png">
              <a:extLst>
                <a:ext uri="{FF2B5EF4-FFF2-40B4-BE49-F238E27FC236}">
                  <a16:creationId xmlns:a16="http://schemas.microsoft.com/office/drawing/2014/main" id="{1C281AAE-3F17-0345-91A7-A3FB4F7BD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596333" y="4253078"/>
              <a:ext cx="821978" cy="45786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55E1CC0-1574-6749-84F8-9642BA6C1F31}"/>
                </a:ext>
              </a:extLst>
            </p:cNvPr>
            <p:cNvSpPr txBox="1"/>
            <p:nvPr/>
          </p:nvSpPr>
          <p:spPr>
            <a:xfrm>
              <a:off x="6241351" y="2682436"/>
              <a:ext cx="1791706" cy="336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10751" hangingPunct="0"/>
              <a:r>
                <a:rPr lang="ru-RU" sz="1600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Спринт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AE83875-2D86-0C4D-9AA2-401E3C4E7975}"/>
                </a:ext>
              </a:extLst>
            </p:cNvPr>
            <p:cNvSpPr txBox="1"/>
            <p:nvPr/>
          </p:nvSpPr>
          <p:spPr>
            <a:xfrm>
              <a:off x="4400538" y="1562395"/>
              <a:ext cx="1459113" cy="7031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10751" hangingPunct="0"/>
              <a: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Задачи </a:t>
              </a:r>
              <a:b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</a:br>
              <a: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на спринт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1FFBA6A-98B1-B641-9DB5-295B1A12F9A3}"/>
                </a:ext>
              </a:extLst>
            </p:cNvPr>
            <p:cNvSpPr txBox="1"/>
            <p:nvPr/>
          </p:nvSpPr>
          <p:spPr>
            <a:xfrm>
              <a:off x="218727" y="1581084"/>
              <a:ext cx="2620323" cy="7031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10751" hangingPunct="0"/>
              <a: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Маршрутный лист </a:t>
              </a:r>
              <a:b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</a:br>
              <a:r>
                <a:rPr lang="ru-RU" sz="2000" b="1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темы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1213E00-73F2-8442-AD24-F2BFB3C6516C}"/>
                </a:ext>
              </a:extLst>
            </p:cNvPr>
            <p:cNvSpPr txBox="1"/>
            <p:nvPr/>
          </p:nvSpPr>
          <p:spPr>
            <a:xfrm>
              <a:off x="2959685" y="2466576"/>
              <a:ext cx="857484" cy="3668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10751" hangingPunct="0"/>
              <a:r>
                <a:rPr lang="ru-RU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1 урок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8C96A49-4117-244A-8958-2E9AF1EDED9F}"/>
                </a:ext>
              </a:extLst>
            </p:cNvPr>
            <p:cNvSpPr txBox="1"/>
            <p:nvPr/>
          </p:nvSpPr>
          <p:spPr>
            <a:xfrm>
              <a:off x="7449966" y="1835179"/>
              <a:ext cx="1502833" cy="397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10751" hangingPunct="0"/>
              <a:r>
                <a:rPr lang="ru-RU" sz="2000" kern="0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  <a:sym typeface="Helvetica Light"/>
                </a:rPr>
                <a:t>«Летучка»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32361CE-0A1A-6A4C-A765-FDB9C15C95B7}"/>
                </a:ext>
              </a:extLst>
            </p:cNvPr>
            <p:cNvSpPr txBox="1"/>
            <p:nvPr/>
          </p:nvSpPr>
          <p:spPr>
            <a:xfrm>
              <a:off x="8853038" y="5588447"/>
              <a:ext cx="2194652" cy="8053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rot="0" spcFirstLastPara="1" vertOverflow="overflow" horzOverflow="overflow" vert="horz" wrap="none" lIns="35718" tIns="35718" rIns="35718" bIns="35718" numCol="1" spcCol="38100" rtlCol="0" anchor="ctr">
              <a:spAutoFit/>
            </a:bodyPr>
            <a:lstStyle/>
            <a:p>
              <a:pPr algn="ctr" defTabSz="642915">
                <a:defRPr/>
              </a:pPr>
              <a:r>
                <a:rPr lang="ru-RU" sz="2400" kern="0" dirty="0" err="1">
                  <a:solidFill>
                    <a:prstClr val="black"/>
                  </a:solidFill>
                  <a:latin typeface="Helvetica" pitchFamily="2" charset="0"/>
                  <a:ea typeface="Helvetica Light"/>
                  <a:cs typeface="Helvetica Light"/>
                  <a:sym typeface="Helvetica Light"/>
                </a:rPr>
                <a:t>Скрам</a:t>
              </a:r>
              <a:r>
                <a:rPr lang="ru-RU" sz="2400" kern="0" dirty="0">
                  <a:solidFill>
                    <a:prstClr val="black"/>
                  </a:solidFill>
                  <a:latin typeface="Helvetica" pitchFamily="2" charset="0"/>
                  <a:ea typeface="Helvetica Light"/>
                  <a:cs typeface="Helvetica Light"/>
                  <a:sym typeface="Helvetica Light"/>
                </a:rPr>
                <a:t> мастер:</a:t>
              </a:r>
            </a:p>
            <a:p>
              <a:pPr algn="ctr" defTabSz="642915"/>
              <a:r>
                <a:rPr lang="ru-RU" sz="2400" b="1" kern="0" dirty="0">
                  <a:solidFill>
                    <a:prstClr val="black"/>
                  </a:solidFill>
                  <a:latin typeface="Helvetica" pitchFamily="2" charset="0"/>
                  <a:ea typeface="Helvetica Light"/>
                  <a:cs typeface="Helvetica Light"/>
                  <a:sym typeface="Helvetica Light"/>
                </a:rPr>
                <a:t>ученик</a:t>
              </a:r>
            </a:p>
          </p:txBody>
        </p:sp>
      </p:grp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B4DFA78F-1BBE-194B-B3F9-A4F2B3B05954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Проектные уроки (</a:t>
            </a:r>
            <a:r>
              <a:rPr lang="en-US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Agile/Scrum)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75" name="Shape 109">
            <a:extLst>
              <a:ext uri="{FF2B5EF4-FFF2-40B4-BE49-F238E27FC236}">
                <a16:creationId xmlns:a16="http://schemas.microsoft.com/office/drawing/2014/main" id="{F3DB62AC-C959-F641-AF30-386101004057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5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6DE090C-8333-7F47-BCDD-B9DAA42765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448" y="2328685"/>
            <a:ext cx="2216792" cy="2906787"/>
          </a:xfrm>
          <a:prstGeom prst="rect">
            <a:avLst/>
          </a:prstGeom>
          <a:ln w="22225">
            <a:solidFill>
              <a:srgbClr val="7030A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851251-CAE3-1B4E-963D-32D9D96BC0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576995">
            <a:off x="486662" y="2021219"/>
            <a:ext cx="2566223" cy="3707385"/>
          </a:xfrm>
          <a:prstGeom prst="rect">
            <a:avLst/>
          </a:prstGeom>
          <a:ln w="22225">
            <a:solidFill>
              <a:srgbClr val="7030A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853369-8DA9-1746-B256-2CC75887E9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3628" y="3948837"/>
            <a:ext cx="3116433" cy="2810901"/>
          </a:xfrm>
          <a:prstGeom prst="rect">
            <a:avLst/>
          </a:prstGeom>
          <a:ln w="22225">
            <a:solidFill>
              <a:srgbClr val="7030A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2C5066-5E9C-6745-9F3C-BB83FB1709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85284">
            <a:off x="385578" y="3758051"/>
            <a:ext cx="2817464" cy="2577818"/>
          </a:xfrm>
          <a:prstGeom prst="rect">
            <a:avLst/>
          </a:prstGeom>
          <a:ln w="22225">
            <a:solidFill>
              <a:srgbClr val="7030A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63A03F-9A9F-804F-A4D6-B71737D6A9A0}"/>
              </a:ext>
            </a:extLst>
          </p:cNvPr>
          <p:cNvSpPr txBox="1"/>
          <p:nvPr/>
        </p:nvSpPr>
        <p:spPr>
          <a:xfrm rot="19970818">
            <a:off x="5005811" y="1734668"/>
            <a:ext cx="111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A4F87-FFFF-6B43-B0C5-5783F23F66DA}"/>
              </a:ext>
            </a:extLst>
          </p:cNvPr>
          <p:cNvSpPr txBox="1"/>
          <p:nvPr/>
        </p:nvSpPr>
        <p:spPr>
          <a:xfrm rot="21420560">
            <a:off x="131646" y="1124516"/>
            <a:ext cx="1637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Русский язык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5C5B08-55DD-8940-BDAF-B8F9425AC5D5}"/>
              </a:ext>
            </a:extLst>
          </p:cNvPr>
          <p:cNvSpPr txBox="1"/>
          <p:nvPr/>
        </p:nvSpPr>
        <p:spPr>
          <a:xfrm rot="20412833">
            <a:off x="684821" y="1559590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Химия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6A0227-679B-E04B-A1EB-B65A0CC81053}"/>
              </a:ext>
            </a:extLst>
          </p:cNvPr>
          <p:cNvSpPr txBox="1"/>
          <p:nvPr/>
        </p:nvSpPr>
        <p:spPr>
          <a:xfrm rot="20357930">
            <a:off x="4991128" y="3057941"/>
            <a:ext cx="1125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История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7C4E16-21C9-354A-A5FC-58DCB60C86F4}"/>
              </a:ext>
            </a:extLst>
          </p:cNvPr>
          <p:cNvSpPr txBox="1"/>
          <p:nvPr/>
        </p:nvSpPr>
        <p:spPr>
          <a:xfrm rot="626307">
            <a:off x="1910627" y="1284286"/>
            <a:ext cx="2215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Иностранный язык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0DF4EE-6ACB-AE4D-A6EA-AFC4222D4D48}"/>
              </a:ext>
            </a:extLst>
          </p:cNvPr>
          <p:cNvSpPr txBox="1"/>
          <p:nvPr/>
        </p:nvSpPr>
        <p:spPr>
          <a:xfrm rot="263100">
            <a:off x="4314721" y="1222709"/>
            <a:ext cx="13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География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F75F0D-4A96-984A-AFA1-4A9FE696284C}"/>
              </a:ext>
            </a:extLst>
          </p:cNvPr>
          <p:cNvSpPr txBox="1"/>
          <p:nvPr/>
        </p:nvSpPr>
        <p:spPr>
          <a:xfrm rot="263100">
            <a:off x="3630138" y="1808237"/>
            <a:ext cx="135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Геометрия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AC59B9-A289-AC48-89B4-821C8597116E}"/>
              </a:ext>
            </a:extLst>
          </p:cNvPr>
          <p:cNvSpPr txBox="1"/>
          <p:nvPr/>
        </p:nvSpPr>
        <p:spPr>
          <a:xfrm rot="1321196">
            <a:off x="5109956" y="2463711"/>
            <a:ext cx="104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</a:t>
            </a:r>
            <a:r>
              <a:rPr lang="ru-RU" dirty="0"/>
              <a:t>Физика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01C8B9-3C18-C24E-A364-C6C493CD96AC}"/>
              </a:ext>
            </a:extLst>
          </p:cNvPr>
          <p:cNvSpPr txBox="1"/>
          <p:nvPr/>
        </p:nvSpPr>
        <p:spPr>
          <a:xfrm>
            <a:off x="6672363" y="1309182"/>
            <a:ext cx="4925644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solidFill>
                  <a:srgbClr val="7030A0"/>
                </a:solidFill>
                <a:latin typeface="Helvetica" pitchFamily="2" charset="0"/>
              </a:rPr>
              <a:t>Маршрутный лист: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Тема</a:t>
            </a:r>
            <a:endParaRPr lang="en-US" sz="2800" dirty="0">
              <a:latin typeface="Helvetica" pitchFamily="2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Цель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Разделы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Требования к результатам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Задания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Источники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Форма  и дата контроля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dirty="0">
                <a:latin typeface="Helvetica" pitchFamily="2" charset="0"/>
              </a:rPr>
              <a:t>Рекомендации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8019FF1-921F-BC44-BED4-6E3E09F57AE4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SCRUM-</a:t>
            </a:r>
            <a:r>
              <a:rPr lang="ru-RU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уроки</a:t>
            </a:r>
          </a:p>
        </p:txBody>
      </p:sp>
      <p:cxnSp>
        <p:nvCxnSpPr>
          <p:cNvPr id="22" name="Shape 109">
            <a:extLst>
              <a:ext uri="{FF2B5EF4-FFF2-40B4-BE49-F238E27FC236}">
                <a16:creationId xmlns:a16="http://schemas.microsoft.com/office/drawing/2014/main" id="{7A27E84A-A17C-344F-A4FC-694FDF724CF5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2965313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1A1CAE-7F2F-2047-9C29-118F27B531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6029" y="1072642"/>
            <a:ext cx="6650182" cy="576580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E7C36E5-6689-3D42-9D84-2D1F4C1A2C7B}"/>
              </a:ext>
            </a:extLst>
          </p:cNvPr>
          <p:cNvCxnSpPr>
            <a:cxnSpLocks/>
          </p:cNvCxnSpPr>
          <p:nvPr/>
        </p:nvCxnSpPr>
        <p:spPr>
          <a:xfrm flipV="1">
            <a:off x="5536029" y="1072642"/>
            <a:ext cx="0" cy="5818016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02A2A2-3DEA-6C43-9B2A-98D162A3B2D6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Проектные </a:t>
            </a:r>
            <a:r>
              <a:rPr lang="ru-RU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уроки (</a:t>
            </a:r>
            <a:r>
              <a:rPr lang="en-US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Agile/Scrum</a:t>
            </a:r>
            <a:r>
              <a:rPr lang="en-US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)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0" name="Shape 109">
            <a:extLst>
              <a:ext uri="{FF2B5EF4-FFF2-40B4-BE49-F238E27FC236}">
                <a16:creationId xmlns:a16="http://schemas.microsoft.com/office/drawing/2014/main" id="{456118E7-246C-C94B-9910-E921B053A0F9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8393FA-D100-3240-A24F-027FBA0B47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72642"/>
            <a:ext cx="5516836" cy="550634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hape 109">
            <a:extLst>
              <a:ext uri="{FF2B5EF4-FFF2-40B4-BE49-F238E27FC236}">
                <a16:creationId xmlns:a16="http://schemas.microsoft.com/office/drawing/2014/main" id="{00903B05-FED5-BE45-99FA-5425830A972E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BE04E0-AF9D-7E46-B14D-41D5B0A456D4}"/>
              </a:ext>
            </a:extLst>
          </p:cNvPr>
          <p:cNvSpPr/>
          <p:nvPr/>
        </p:nvSpPr>
        <p:spPr>
          <a:xfrm>
            <a:off x="0" y="0"/>
            <a:ext cx="12192000" cy="10940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Scrum-</a:t>
            </a:r>
            <a:r>
              <a:rPr lang="ru-RU" sz="48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уроки: работа детей</a:t>
            </a:r>
          </a:p>
        </p:txBody>
      </p:sp>
      <p:cxnSp>
        <p:nvCxnSpPr>
          <p:cNvPr id="10" name="Shape 109">
            <a:extLst>
              <a:ext uri="{FF2B5EF4-FFF2-40B4-BE49-F238E27FC236}">
                <a16:creationId xmlns:a16="http://schemas.microsoft.com/office/drawing/2014/main" id="{A8C5070E-C528-E041-B0C2-2DA3268E6D97}"/>
              </a:ext>
            </a:extLst>
          </p:cNvPr>
          <p:cNvCxnSpPr>
            <a:cxnSpLocks/>
          </p:cNvCxnSpPr>
          <p:nvPr/>
        </p:nvCxnSpPr>
        <p:spPr>
          <a:xfrm>
            <a:off x="152400" y="11331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E437A5-DB72-1A41-AC61-F169F9CDC0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7818" y="0"/>
            <a:ext cx="12399818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8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74F9B318-6A40-8E4C-9858-59C4A8CE873D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P2P</a:t>
            </a:r>
            <a:r>
              <a:rPr lang="ru-RU" sz="40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: </a:t>
            </a:r>
            <a:r>
              <a:rPr lang="ru-RU" sz="40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«Дети </a:t>
            </a:r>
            <a:r>
              <a:rPr lang="ru-RU" sz="40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– </a:t>
            </a:r>
            <a:r>
              <a:rPr lang="ru-RU" sz="40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детям»</a:t>
            </a:r>
            <a:endParaRPr lang="ru-RU" sz="40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67" name="Shape 109">
            <a:extLst>
              <a:ext uri="{FF2B5EF4-FFF2-40B4-BE49-F238E27FC236}">
                <a16:creationId xmlns:a16="http://schemas.microsoft.com/office/drawing/2014/main" id="{27DF01D2-C19A-7B4B-86F2-533FC671EA9C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E4E212-66D4-4F47-B5D9-CBC36B0642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0301" y="996077"/>
            <a:ext cx="8421699" cy="59014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79E3FB-ACBC-0545-97FB-85CCB9FBD8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95846"/>
            <a:ext cx="3918335" cy="587750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28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0696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167582" y="1740986"/>
            <a:ext cx="4965426" cy="36933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Председатель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(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ученик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)  + Наставник  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32948" y="1740986"/>
            <a:ext cx="1491510" cy="3693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Секретарь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8818" y="2492898"/>
            <a:ext cx="27055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математики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д.ф.-м.н. Губко В.М.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96823" y="2492898"/>
            <a:ext cx="287042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биологии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к.б.н. Тропин В.В.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96824" y="5159547"/>
            <a:ext cx="287042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лингвистики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Прилоус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С.В.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496824" y="4270664"/>
            <a:ext cx="287042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телевидения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Бычкова Е.А.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496824" y="3381781"/>
            <a:ext cx="287042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психологии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Старостина Ю.А.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7408" y="5228796"/>
            <a:ext cx="27055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астрономии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к.т.н. Царьков И.С.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8818" y="4132164"/>
            <a:ext cx="2705598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 робототехники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Бобырев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А. А.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58817" y="3312531"/>
            <a:ext cx="2705599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IT-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технологий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Чеботарев П.Н.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7408" y="6048429"/>
            <a:ext cx="27055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географии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Литвиненко В.В.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96824" y="6048429"/>
            <a:ext cx="287042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инж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проекти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рования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 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Цуцких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А.Ю.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734480" y="2492898"/>
            <a:ext cx="289149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физики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к.т.н. Лавров В.Н.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34480" y="3306345"/>
            <a:ext cx="289149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ракетомоделирования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Цуцких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А.Ю.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34480" y="4344797"/>
            <a:ext cx="289149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экологии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Удовик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Ю.К.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87032" y="5221372"/>
            <a:ext cx="2938943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химии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Власенко Н.В.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699451" y="6011718"/>
            <a:ext cx="2926525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Секция истории и краеведения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Зингис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К.А.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7408" y="1193129"/>
            <a:ext cx="10599838" cy="369332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Совет ПИЦ «Поиск» (руководители секций)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8E8F020-5E9D-9449-8D79-540B9C14CFB6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P2P: </a:t>
            </a:r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Центр </a:t>
            </a:r>
            <a:r>
              <a:rPr lang="ru-RU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научного творчества и </a:t>
            </a:r>
            <a:r>
              <a:rPr lang="en-US" sz="48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R&amp;D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23" name="Shape 109">
            <a:extLst>
              <a:ext uri="{FF2B5EF4-FFF2-40B4-BE49-F238E27FC236}">
                <a16:creationId xmlns:a16="http://schemas.microsoft.com/office/drawing/2014/main" id="{41225067-6F7D-0D4D-B36C-67D1EB3C2B1E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9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37;p29"/>
          <p:cNvSpPr/>
          <p:nvPr/>
        </p:nvSpPr>
        <p:spPr>
          <a:xfrm>
            <a:off x="122475" y="51525"/>
            <a:ext cx="1154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Дети / взрослые</a:t>
            </a:r>
            <a:endParaRPr sz="4800" b="1" dirty="0">
              <a:solidFill>
                <a:srgbClr val="0070C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8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445" y="1248900"/>
            <a:ext cx="2692400" cy="5418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50" y="1202466"/>
            <a:ext cx="2522355" cy="54651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496" y="1248900"/>
            <a:ext cx="3048000" cy="54186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227" y="1202466"/>
            <a:ext cx="2845602" cy="546510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3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353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иппи ран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7477" y="1674000"/>
            <a:ext cx="3516331" cy="182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91001" y="1674000"/>
            <a:ext cx="6516217" cy="10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120546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241093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361639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482186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602732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723279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843825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964372" algn="ctr" defTabSz="30806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endParaRPr lang="ru-RU" kern="0" dirty="0">
              <a:solidFill>
                <a:srgbClr val="7030A0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66959" y="4361649"/>
            <a:ext cx="11230074" cy="1710445"/>
          </a:xfrm>
        </p:spPr>
        <p:txBody>
          <a:bodyPr anchor="t">
            <a:noAutofit/>
          </a:bodyPr>
          <a:lstStyle/>
          <a:p>
            <a:r>
              <a:rPr lang="ru-RU" sz="2800" kern="1200" dirty="0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Распределенные вычисления для школьников дома и в школе</a:t>
            </a:r>
            <a:endParaRPr lang="en-US" sz="2800" kern="1200" dirty="0">
              <a:solidFill>
                <a:prstClr val="black"/>
              </a:solidFill>
              <a:latin typeface="Helvetica" panose="020B0604020202020204" pitchFamily="34" charset="0"/>
              <a:ea typeface="Helvetica Light" charset="0"/>
              <a:cs typeface="Helvetica" panose="020B0604020202020204" pitchFamily="34" charset="0"/>
            </a:endParaRPr>
          </a:p>
          <a:p>
            <a:r>
              <a:rPr lang="ru-RU" sz="2800" kern="1200" dirty="0" err="1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Грид</a:t>
            </a:r>
            <a:r>
              <a:rPr lang="ru-RU" sz="2800" kern="1200" dirty="0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-системы на персональных компьютерах и смартфонах</a:t>
            </a:r>
            <a:endParaRPr lang="en-US" sz="2800" kern="1200" dirty="0">
              <a:solidFill>
                <a:prstClr val="black"/>
              </a:solidFill>
              <a:latin typeface="Helvetica" panose="020B0604020202020204" pitchFamily="34" charset="0"/>
              <a:ea typeface="Helvetica Light" charset="0"/>
              <a:cs typeface="Helvetica" panose="020B0604020202020204" pitchFamily="34" charset="0"/>
            </a:endParaRPr>
          </a:p>
          <a:p>
            <a:r>
              <a:rPr lang="ru-RU" sz="2800" kern="1200" dirty="0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Реальные исследовательские задачи и </a:t>
            </a:r>
            <a:r>
              <a:rPr lang="en-US" sz="2800" kern="1200" dirty="0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BOINC</a:t>
            </a:r>
            <a:r>
              <a:rPr lang="ru-RU" sz="2800" kern="1200" dirty="0">
                <a:solidFill>
                  <a:prstClr val="black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-среда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332" y="1731016"/>
            <a:ext cx="4053410" cy="18042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6964392-15D5-AB40-873F-57F0597B809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" sz="48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P2P:</a:t>
            </a:r>
            <a:r>
              <a:rPr lang="en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 Grid@School </a:t>
            </a:r>
            <a:r>
              <a:rPr lang="en" sz="4800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&amp;</a:t>
            </a:r>
            <a:r>
              <a:rPr lang="en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 Home</a:t>
            </a:r>
            <a:endParaRPr lang="en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1" name="Shape 109">
            <a:extLst>
              <a:ext uri="{FF2B5EF4-FFF2-40B4-BE49-F238E27FC236}">
                <a16:creationId xmlns:a16="http://schemas.microsoft.com/office/drawing/2014/main" id="{EFAB186B-6238-244D-907B-307DFD5E502C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3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49E866B6-D4EA-4D4E-8869-8280C170EF9C}"/>
              </a:ext>
            </a:extLst>
          </p:cNvPr>
          <p:cNvSpPr/>
          <p:nvPr/>
        </p:nvSpPr>
        <p:spPr>
          <a:xfrm>
            <a:off x="399015" y="4202835"/>
            <a:ext cx="11261728" cy="295676"/>
          </a:xfrm>
          <a:prstGeom prst="roundRect">
            <a:avLst>
              <a:gd name="adj" fmla="val 13264"/>
            </a:avLst>
          </a:prstGeom>
          <a:solidFill>
            <a:srgbClr val="E6E5E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FEE6724-2595-C348-9E0A-A34A409EB89A}"/>
              </a:ext>
            </a:extLst>
          </p:cNvPr>
          <p:cNvSpPr/>
          <p:nvPr/>
        </p:nvSpPr>
        <p:spPr>
          <a:xfrm>
            <a:off x="399015" y="3372050"/>
            <a:ext cx="11261728" cy="295676"/>
          </a:xfrm>
          <a:prstGeom prst="roundRect">
            <a:avLst>
              <a:gd name="adj" fmla="val 13264"/>
            </a:avLst>
          </a:prstGeom>
          <a:solidFill>
            <a:srgbClr val="E6E5E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4F89399-AE84-404A-A1FC-AB9225A02EB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Экосистема </a:t>
            </a:r>
            <a:r>
              <a:rPr lang="ru-RU" sz="4400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профильного</a:t>
            </a:r>
            <a:r>
              <a:rPr lang="ru-RU" sz="44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ru-RU" sz="44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образования</a:t>
            </a:r>
            <a:endParaRPr lang="en" sz="44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5F0E27B-9D73-EE46-A646-DC22A5A1A4CB}"/>
              </a:ext>
            </a:extLst>
          </p:cNvPr>
          <p:cNvSpPr/>
          <p:nvPr/>
        </p:nvSpPr>
        <p:spPr>
          <a:xfrm rot="5400000">
            <a:off x="7748730" y="2872072"/>
            <a:ext cx="2171674" cy="2063731"/>
          </a:xfrm>
          <a:prstGeom prst="roundRect">
            <a:avLst>
              <a:gd name="adj" fmla="val 1326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EF2D56CD-78B3-3B4B-A959-D2496BCC6A45}"/>
              </a:ext>
            </a:extLst>
          </p:cNvPr>
          <p:cNvSpPr/>
          <p:nvPr/>
        </p:nvSpPr>
        <p:spPr>
          <a:xfrm rot="5400000">
            <a:off x="4766044" y="2859863"/>
            <a:ext cx="2171674" cy="2063731"/>
          </a:xfrm>
          <a:prstGeom prst="roundRect">
            <a:avLst>
              <a:gd name="adj" fmla="val 1326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8A04A9A4-D3CD-F348-875D-3735E5128254}"/>
              </a:ext>
            </a:extLst>
          </p:cNvPr>
          <p:cNvSpPr/>
          <p:nvPr/>
        </p:nvSpPr>
        <p:spPr>
          <a:xfrm rot="5400000">
            <a:off x="1929615" y="2870698"/>
            <a:ext cx="2171674" cy="2063731"/>
          </a:xfrm>
          <a:prstGeom prst="roundRect">
            <a:avLst>
              <a:gd name="adj" fmla="val 1326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004593D4-0614-9045-A7A1-0F30D0AA62CD}"/>
              </a:ext>
            </a:extLst>
          </p:cNvPr>
          <p:cNvSpPr/>
          <p:nvPr/>
        </p:nvSpPr>
        <p:spPr>
          <a:xfrm>
            <a:off x="2014463" y="5676359"/>
            <a:ext cx="7861605" cy="895350"/>
          </a:xfrm>
          <a:prstGeom prst="roundRect">
            <a:avLst>
              <a:gd name="adj" fmla="val 6818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1153D1BE-0B7F-E843-8ECE-0FF4D329025F}"/>
              </a:ext>
            </a:extLst>
          </p:cNvPr>
          <p:cNvSpPr/>
          <p:nvPr/>
        </p:nvSpPr>
        <p:spPr>
          <a:xfrm>
            <a:off x="2003818" y="5139738"/>
            <a:ext cx="7872249" cy="408960"/>
          </a:xfrm>
          <a:prstGeom prst="roundRect">
            <a:avLst>
              <a:gd name="adj" fmla="val 13264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ctr" defTabSz="584200" hangingPunct="0"/>
            <a:r>
              <a:rPr lang="ru-RU" b="1" dirty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Центр научного творчества и </a:t>
            </a:r>
            <a:r>
              <a:rPr lang="en-US" b="1" dirty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R&amp;D</a:t>
            </a:r>
            <a:endParaRPr lang="ru-RU" b="1" dirty="0">
              <a:solidFill>
                <a:srgbClr val="000000"/>
              </a:solidFill>
              <a:latin typeface="Helvetica" pitchFamily="2" charset="0"/>
              <a:sym typeface="Helvetica Light"/>
            </a:endParaRPr>
          </a:p>
        </p:txBody>
      </p:sp>
      <p:sp>
        <p:nvSpPr>
          <p:cNvPr id="14" name="Треугольник 5">
            <a:extLst>
              <a:ext uri="{FF2B5EF4-FFF2-40B4-BE49-F238E27FC236}">
                <a16:creationId xmlns:a16="http://schemas.microsoft.com/office/drawing/2014/main" id="{4D372AFE-B89E-7E4A-81F7-9C7E6B648BAA}"/>
              </a:ext>
            </a:extLst>
          </p:cNvPr>
          <p:cNvSpPr/>
          <p:nvPr/>
        </p:nvSpPr>
        <p:spPr>
          <a:xfrm>
            <a:off x="2177049" y="1612393"/>
            <a:ext cx="7699019" cy="1043184"/>
          </a:xfrm>
          <a:prstGeom prst="triangl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AE789F-559B-C342-BA35-A98EAFF24285}"/>
              </a:ext>
            </a:extLst>
          </p:cNvPr>
          <p:cNvSpPr txBox="1"/>
          <p:nvPr/>
        </p:nvSpPr>
        <p:spPr>
          <a:xfrm>
            <a:off x="4124251" y="5836775"/>
            <a:ext cx="364202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Техносфера</a:t>
            </a: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 школы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4ACF4C-90F1-BD4B-B5B6-D53682EB4FB2}"/>
              </a:ext>
            </a:extLst>
          </p:cNvPr>
          <p:cNvSpPr txBox="1"/>
          <p:nvPr/>
        </p:nvSpPr>
        <p:spPr>
          <a:xfrm>
            <a:off x="3794071" y="2189157"/>
            <a:ext cx="4383444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Фестивали проектов </a:t>
            </a:r>
            <a:r>
              <a:rPr lang="ru-RU" sz="2000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«КосмОдис»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E3073F-8781-7349-A5B4-5CDF403BAACA}"/>
              </a:ext>
            </a:extLst>
          </p:cNvPr>
          <p:cNvSpPr txBox="1"/>
          <p:nvPr/>
        </p:nvSpPr>
        <p:spPr>
          <a:xfrm>
            <a:off x="4914402" y="3748668"/>
            <a:ext cx="187495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584200" hangingPunct="0"/>
            <a:r>
              <a:rPr lang="ru-RU" b="1" dirty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И</a:t>
            </a:r>
            <a:r>
              <a:rPr lang="ru-RU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нвариант</a:t>
            </a:r>
            <a:endParaRPr lang="ru-RU" b="1" dirty="0">
              <a:solidFill>
                <a:srgbClr val="000000"/>
              </a:solidFill>
              <a:latin typeface="Helvetica" pitchFamily="2" charset="0"/>
              <a:sym typeface="Helvetica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F387DF-ED7F-F441-8007-B2D8B170BAE2}"/>
              </a:ext>
            </a:extLst>
          </p:cNvPr>
          <p:cNvSpPr txBox="1"/>
          <p:nvPr/>
        </p:nvSpPr>
        <p:spPr>
          <a:xfrm>
            <a:off x="2109450" y="3652657"/>
            <a:ext cx="1794122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Пропедевтика</a:t>
            </a:r>
            <a:endParaRPr kumimoji="0" lang="ru-RU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19" name="Треугольник 21">
            <a:extLst>
              <a:ext uri="{FF2B5EF4-FFF2-40B4-BE49-F238E27FC236}">
                <a16:creationId xmlns:a16="http://schemas.microsoft.com/office/drawing/2014/main" id="{818CDD20-6418-F349-A77B-10335A336CBA}"/>
              </a:ext>
            </a:extLst>
          </p:cNvPr>
          <p:cNvSpPr/>
          <p:nvPr/>
        </p:nvSpPr>
        <p:spPr>
          <a:xfrm rot="12607521">
            <a:off x="11121257" y="3272883"/>
            <a:ext cx="726569" cy="638788"/>
          </a:xfrm>
          <a:prstGeom prst="triangle">
            <a:avLst/>
          </a:prstGeom>
          <a:solidFill>
            <a:srgbClr val="E6E5E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Треугольник 22">
            <a:extLst>
              <a:ext uri="{FF2B5EF4-FFF2-40B4-BE49-F238E27FC236}">
                <a16:creationId xmlns:a16="http://schemas.microsoft.com/office/drawing/2014/main" id="{534451F8-B4DA-C84B-9E7E-DC094A3B55ED}"/>
              </a:ext>
            </a:extLst>
          </p:cNvPr>
          <p:cNvSpPr/>
          <p:nvPr/>
        </p:nvSpPr>
        <p:spPr>
          <a:xfrm rot="12607521">
            <a:off x="11104631" y="4132025"/>
            <a:ext cx="726569" cy="638788"/>
          </a:xfrm>
          <a:prstGeom prst="triangle">
            <a:avLst/>
          </a:prstGeom>
          <a:solidFill>
            <a:srgbClr val="E6E5E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2F1321-6A0D-C348-9179-87EFF77F931C}"/>
              </a:ext>
            </a:extLst>
          </p:cNvPr>
          <p:cNvSpPr txBox="1"/>
          <p:nvPr/>
        </p:nvSpPr>
        <p:spPr>
          <a:xfrm rot="5400000">
            <a:off x="9845424" y="3664541"/>
            <a:ext cx="179412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Проекты, исследования</a:t>
            </a:r>
            <a:endParaRPr kumimoji="0" lang="ru-RU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787D38-25D0-5B46-8371-4728328D5180}"/>
              </a:ext>
            </a:extLst>
          </p:cNvPr>
          <p:cNvSpPr txBox="1"/>
          <p:nvPr/>
        </p:nvSpPr>
        <p:spPr>
          <a:xfrm>
            <a:off x="5367776" y="2952146"/>
            <a:ext cx="968214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9 – 10 класс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6D548F-A370-5743-9DCC-EB78BBB24437}"/>
              </a:ext>
            </a:extLst>
          </p:cNvPr>
          <p:cNvSpPr txBox="1"/>
          <p:nvPr/>
        </p:nvSpPr>
        <p:spPr>
          <a:xfrm>
            <a:off x="2547722" y="2968216"/>
            <a:ext cx="883255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5 – 8 класс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B2BC77-B6F5-BB43-A7E4-C9EBE0FBDB63}"/>
              </a:ext>
            </a:extLst>
          </p:cNvPr>
          <p:cNvSpPr txBox="1"/>
          <p:nvPr/>
        </p:nvSpPr>
        <p:spPr>
          <a:xfrm>
            <a:off x="5157387" y="1812103"/>
            <a:ext cx="1575752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Оценка компетенций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1F0BB0-DBB8-D249-8B85-9693E307DF63}"/>
              </a:ext>
            </a:extLst>
          </p:cNvPr>
          <p:cNvSpPr txBox="1"/>
          <p:nvPr/>
        </p:nvSpPr>
        <p:spPr>
          <a:xfrm>
            <a:off x="636438" y="1638466"/>
            <a:ext cx="99386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Наука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44282B-DB4F-6841-A87F-2EE5BA2CB5DB}"/>
              </a:ext>
            </a:extLst>
          </p:cNvPr>
          <p:cNvSpPr txBox="1"/>
          <p:nvPr/>
        </p:nvSpPr>
        <p:spPr>
          <a:xfrm>
            <a:off x="10264551" y="1576141"/>
            <a:ext cx="119019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Бизнес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E43CD6-8600-A84D-A463-6E271581280F}"/>
              </a:ext>
            </a:extLst>
          </p:cNvPr>
          <p:cNvSpPr txBox="1"/>
          <p:nvPr/>
        </p:nvSpPr>
        <p:spPr>
          <a:xfrm>
            <a:off x="7853741" y="3627549"/>
            <a:ext cx="203751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584200" hangingPunct="0"/>
            <a:r>
              <a:rPr lang="ru-RU" b="1" dirty="0" err="1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Вариатив</a:t>
            </a:r>
            <a:endParaRPr lang="ru-RU" b="1" dirty="0" smtClean="0">
              <a:solidFill>
                <a:srgbClr val="000000"/>
              </a:solidFill>
              <a:latin typeface="Helvetica" pitchFamily="2" charset="0"/>
              <a:sym typeface="Helvetica Light"/>
            </a:endParaRPr>
          </a:p>
          <a:p>
            <a:pPr algn="ctr" defTabSz="584200" hangingPunct="0"/>
            <a:r>
              <a:rPr lang="ru-RU" b="1" dirty="0" err="1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Элективы</a:t>
            </a:r>
            <a:endParaRPr lang="ru-RU" b="1" dirty="0">
              <a:solidFill>
                <a:srgbClr val="000000"/>
              </a:solidFill>
              <a:latin typeface="Helvetica" pitchFamily="2" charset="0"/>
              <a:sym typeface="Helvetica 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2CBC50-435D-5F4D-97C6-7933C4BA41C4}"/>
              </a:ext>
            </a:extLst>
          </p:cNvPr>
          <p:cNvSpPr txBox="1"/>
          <p:nvPr/>
        </p:nvSpPr>
        <p:spPr>
          <a:xfrm>
            <a:off x="8332804" y="2931939"/>
            <a:ext cx="1053173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000000"/>
                </a:solidFill>
                <a:sym typeface="Helvetica Light"/>
              </a:rPr>
              <a:t>10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– 11 класс</a:t>
            </a:r>
          </a:p>
        </p:txBody>
      </p:sp>
      <p:sp>
        <p:nvSpPr>
          <p:cNvPr id="29" name="Фигура, имеющая форму буквы L 28">
            <a:extLst>
              <a:ext uri="{FF2B5EF4-FFF2-40B4-BE49-F238E27FC236}">
                <a16:creationId xmlns:a16="http://schemas.microsoft.com/office/drawing/2014/main" id="{A9C481CE-11ED-1344-B333-27633B010A1E}"/>
              </a:ext>
            </a:extLst>
          </p:cNvPr>
          <p:cNvSpPr/>
          <p:nvPr/>
        </p:nvSpPr>
        <p:spPr>
          <a:xfrm rot="5400000">
            <a:off x="293265" y="1161503"/>
            <a:ext cx="1352669" cy="1523379"/>
          </a:xfrm>
          <a:prstGeom prst="corner">
            <a:avLst>
              <a:gd name="adj1" fmla="val 9618"/>
              <a:gd name="adj2" fmla="val 10069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0" name="Фигура, имеющая форму буквы L 29">
            <a:extLst>
              <a:ext uri="{FF2B5EF4-FFF2-40B4-BE49-F238E27FC236}">
                <a16:creationId xmlns:a16="http://schemas.microsoft.com/office/drawing/2014/main" id="{4C6DE5C9-8DB4-F642-BAF4-86B74D6F9A48}"/>
              </a:ext>
            </a:extLst>
          </p:cNvPr>
          <p:cNvSpPr/>
          <p:nvPr/>
        </p:nvSpPr>
        <p:spPr>
          <a:xfrm rot="10800000">
            <a:off x="10316008" y="1246858"/>
            <a:ext cx="1346977" cy="1352668"/>
          </a:xfrm>
          <a:prstGeom prst="corner">
            <a:avLst>
              <a:gd name="adj1" fmla="val 12436"/>
              <a:gd name="adj2" fmla="val 10983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1" name="Shape 109">
            <a:extLst>
              <a:ext uri="{FF2B5EF4-FFF2-40B4-BE49-F238E27FC236}">
                <a16:creationId xmlns:a16="http://schemas.microsoft.com/office/drawing/2014/main" id="{DE38C957-C359-2F46-9D80-35D969624915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71F0BB0-DBB8-D249-8B85-9693E307DF63}"/>
              </a:ext>
            </a:extLst>
          </p:cNvPr>
          <p:cNvSpPr txBox="1"/>
          <p:nvPr/>
        </p:nvSpPr>
        <p:spPr>
          <a:xfrm>
            <a:off x="740634" y="5610648"/>
            <a:ext cx="78547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СПО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33" name="Фигура, имеющая форму буквы L 32">
            <a:extLst>
              <a:ext uri="{FF2B5EF4-FFF2-40B4-BE49-F238E27FC236}">
                <a16:creationId xmlns:a16="http://schemas.microsoft.com/office/drawing/2014/main" id="{A9C481CE-11ED-1344-B333-27633B010A1E}"/>
              </a:ext>
            </a:extLst>
          </p:cNvPr>
          <p:cNvSpPr/>
          <p:nvPr/>
        </p:nvSpPr>
        <p:spPr>
          <a:xfrm>
            <a:off x="293265" y="5133685"/>
            <a:ext cx="1352669" cy="1523379"/>
          </a:xfrm>
          <a:prstGeom prst="corner">
            <a:avLst>
              <a:gd name="adj1" fmla="val 9618"/>
              <a:gd name="adj2" fmla="val 10069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44282B-DB4F-6841-A87F-2EE5BA2CB5DB}"/>
              </a:ext>
            </a:extLst>
          </p:cNvPr>
          <p:cNvSpPr txBox="1"/>
          <p:nvPr/>
        </p:nvSpPr>
        <p:spPr>
          <a:xfrm>
            <a:off x="10379808" y="5676359"/>
            <a:ext cx="95968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Helvetica" pitchFamily="2" charset="0"/>
                <a:sym typeface="Helvetica Light"/>
              </a:rPr>
              <a:t>ВУЗы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itchFamily="2" charset="0"/>
              <a:sym typeface="Helvetica Light"/>
            </a:endParaRPr>
          </a:p>
        </p:txBody>
      </p:sp>
      <p:sp>
        <p:nvSpPr>
          <p:cNvPr id="35" name="Фигура, имеющая форму буквы L 34">
            <a:extLst>
              <a:ext uri="{FF2B5EF4-FFF2-40B4-BE49-F238E27FC236}">
                <a16:creationId xmlns:a16="http://schemas.microsoft.com/office/drawing/2014/main" id="{4C6DE5C9-8DB4-F642-BAF4-86B74D6F9A48}"/>
              </a:ext>
            </a:extLst>
          </p:cNvPr>
          <p:cNvSpPr/>
          <p:nvPr/>
        </p:nvSpPr>
        <p:spPr>
          <a:xfrm rot="16200000">
            <a:off x="10316008" y="5347076"/>
            <a:ext cx="1346977" cy="1352668"/>
          </a:xfrm>
          <a:prstGeom prst="corner">
            <a:avLst>
              <a:gd name="adj1" fmla="val 12436"/>
              <a:gd name="adj2" fmla="val 10983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" name="Прямая со стрелкой 2"/>
          <p:cNvCxnSpPr>
            <a:stCxn id="12" idx="3"/>
            <a:endCxn id="34" idx="1"/>
          </p:cNvCxnSpPr>
          <p:nvPr/>
        </p:nvCxnSpPr>
        <p:spPr>
          <a:xfrm flipV="1">
            <a:off x="9876068" y="5912321"/>
            <a:ext cx="503740" cy="211713"/>
          </a:xfrm>
          <a:prstGeom prst="straightConnector1">
            <a:avLst/>
          </a:prstGeom>
          <a:ln w="381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12" idx="1"/>
            <a:endCxn id="32" idx="3"/>
          </p:cNvCxnSpPr>
          <p:nvPr/>
        </p:nvCxnSpPr>
        <p:spPr>
          <a:xfrm flipH="1" flipV="1">
            <a:off x="1526106" y="5846610"/>
            <a:ext cx="488357" cy="277424"/>
          </a:xfrm>
          <a:prstGeom prst="straightConnector1">
            <a:avLst/>
          </a:prstGeom>
          <a:ln w="381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6" idx="2"/>
          </p:cNvCxnSpPr>
          <p:nvPr/>
        </p:nvCxnSpPr>
        <p:spPr>
          <a:xfrm flipH="1">
            <a:off x="9525911" y="2048065"/>
            <a:ext cx="1333740" cy="1402871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5" idx="2"/>
          </p:cNvCxnSpPr>
          <p:nvPr/>
        </p:nvCxnSpPr>
        <p:spPr>
          <a:xfrm>
            <a:off x="1133370" y="2110390"/>
            <a:ext cx="196950" cy="1403768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34" idx="0"/>
          </p:cNvCxnSpPr>
          <p:nvPr/>
        </p:nvCxnSpPr>
        <p:spPr>
          <a:xfrm>
            <a:off x="9474334" y="4563406"/>
            <a:ext cx="1385317" cy="1112953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32" idx="0"/>
          </p:cNvCxnSpPr>
          <p:nvPr/>
        </p:nvCxnSpPr>
        <p:spPr>
          <a:xfrm flipV="1">
            <a:off x="1133370" y="4288980"/>
            <a:ext cx="196950" cy="1321668"/>
          </a:xfrm>
          <a:prstGeom prst="straightConnector1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47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4F89399-AE84-404A-A1FC-AB9225A02EB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Вариативный </a:t>
            </a:r>
            <a:r>
              <a:rPr lang="ru-RU" sz="4400" b="1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профиль </a:t>
            </a:r>
            <a:r>
              <a:rPr lang="ru-RU" sz="4400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(инженерный)</a:t>
            </a:r>
            <a:endParaRPr lang="en" sz="4400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/>
          </p:nvPr>
        </p:nvGraphicFramePr>
        <p:xfrm>
          <a:off x="0" y="1073522"/>
          <a:ext cx="12192000" cy="5762707"/>
        </p:xfrm>
        <a:graphic>
          <a:graphicData uri="http://schemas.openxmlformats.org/drawingml/2006/table">
            <a:tbl>
              <a:tblPr firstRow="1" bandRow="1"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3734">
                <a:tc row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Инвариант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Естественно-научный базис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7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Математика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Физика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Информатика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7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Технологический базис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7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ТРИЗ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САПР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Управление проектами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7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Информационно-коммуникационный базис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7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Языки программирования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Сетевые технологии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Интернет технологии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204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 err="1">
                          <a:latin typeface="Helvetica" charset="0"/>
                          <a:ea typeface="Helvetica" charset="0"/>
                          <a:cs typeface="Helvetica" charset="0"/>
                        </a:rPr>
                        <a:t>Вариатив</a:t>
                      </a:r>
                      <a:endParaRPr lang="ru-RU" sz="1400" b="1" dirty="0"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3D-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моделирование 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прототипирование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VR/AR/MR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Робототехника,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мехатроника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22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Веб-дизайн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Технологии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видемонтажа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Биомедицина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 и </a:t>
                      </a:r>
                    </a:p>
                    <a:p>
                      <a:pPr algn="ctr"/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генная инженерия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22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Микробиология и биотехнология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Космическая география и экология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Основы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нанотехнологий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22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Проектирование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 спутниковых систем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Возобновляемые источники энергии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Интернет вещей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2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Проектная деятельность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Выполнение двух проектов в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 10 и 11 классе длительностью по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 полгода, обязательное участие в конкурсе.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2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>
                          <a:latin typeface="Helvetica" charset="0"/>
                          <a:ea typeface="Helvetica" charset="0"/>
                          <a:cs typeface="Helvetica" charset="0"/>
                        </a:rPr>
                        <a:t>Бизнес-партнеры</a:t>
                      </a:r>
                      <a:endParaRPr lang="ru-RU" sz="1400" b="1" dirty="0"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Yandex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, Mail,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Softline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,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Касперский, Научные развлечения, Гидропресс, НПО Луч, Подольский ЗИО,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Сколково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, Роскосмос, ОРКК,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Скэнэкс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, Спутникс, Интел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70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Академические партнеры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МИФИ, МГУ, ВШЭ, МПУ, МФТИ, МЭИ, МИРЭА, МИСИС, МВТУ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4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0930"/>
            <a:ext cx="12192000" cy="859418"/>
          </a:xfrm>
          <a:prstGeom prst="rect">
            <a:avLst/>
          </a:prstGeom>
        </p:spPr>
        <p:txBody>
          <a:bodyPr spcFirstLastPara="1" vert="horz" wrap="square" lIns="0" tIns="247602" rIns="0" bIns="0" rtlCol="0" anchor="ctr" anchorCtr="0">
            <a:spAutoFit/>
          </a:bodyPr>
          <a:lstStyle/>
          <a:p>
            <a:pPr marR="93858" algn="ctr"/>
            <a:r>
              <a:rPr b="1" dirty="0" err="1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Учитель</a:t>
            </a:r>
            <a:r>
              <a:rPr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- </a:t>
            </a:r>
            <a:r>
              <a:rPr b="1" dirty="0" err="1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мастер</a:t>
            </a:r>
            <a:r>
              <a:rPr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b="1" dirty="0" err="1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разнообразия</a:t>
            </a:r>
            <a:endParaRPr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1314" y="1807457"/>
            <a:ext cx="3394097" cy="2253268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3200" b="1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200" b="1" spc="-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b="1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3200" b="1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200" b="1" spc="-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</a:t>
            </a:r>
            <a:r>
              <a:rPr lang="ru-RU" sz="3200" b="1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lang="ru-RU" sz="3200" b="1" spc="-9" dirty="0" smtClean="0">
                <a:latin typeface="Arial" panose="020B0604020202020204" pitchFamily="34" charset="0"/>
                <a:cs typeface="Arial" panose="020B0604020202020204" pitchFamily="34" charset="0"/>
              </a:rPr>
              <a:t>навигатор</a:t>
            </a:r>
          </a:p>
          <a:p>
            <a:pPr marL="468716" indent="-457200">
              <a:lnSpc>
                <a:spcPct val="150000"/>
              </a:lnSpc>
              <a:spcBef>
                <a:spcPts val="91"/>
              </a:spcBef>
              <a:buFont typeface="Arial" panose="020B0604020202020204" pitchFamily="34" charset="0"/>
              <a:buChar char="•"/>
            </a:pPr>
            <a:r>
              <a:rPr sz="3200" b="1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коммуникатор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000" y="5005675"/>
            <a:ext cx="5035725" cy="1650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410751" hangingPunct="0"/>
            <a:r>
              <a:rPr lang="ru-RU" sz="2250" kern="0" dirty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Высшее искусство учителя – </a:t>
            </a:r>
            <a:br>
              <a:rPr lang="ru-RU" sz="2250" kern="0" dirty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</a:br>
            <a:r>
              <a:rPr lang="ru-RU" sz="2250" kern="0" dirty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пробуждать радость познания и творческого </a:t>
            </a:r>
            <a:r>
              <a:rPr lang="ru-RU" sz="2250" kern="0" dirty="0" smtClean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самовыражения</a:t>
            </a:r>
            <a:r>
              <a:rPr lang="ru-RU" sz="2250" kern="0" dirty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…</a:t>
            </a:r>
          </a:p>
          <a:p>
            <a:pPr algn="r" defTabSz="410751" hangingPunct="0"/>
            <a:endParaRPr lang="ru-RU" sz="1687" kern="0" dirty="0">
              <a:solidFill>
                <a:srgbClr val="000000"/>
              </a:solidFill>
              <a:sym typeface="Helvetica Light"/>
            </a:endParaRPr>
          </a:p>
          <a:p>
            <a:pPr algn="r" defTabSz="410751" hangingPunct="0"/>
            <a:r>
              <a:rPr lang="ru-RU" sz="1687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Light"/>
              </a:rPr>
              <a:t>Альберт Эйнштейн</a:t>
            </a:r>
          </a:p>
        </p:txBody>
      </p:sp>
      <p:cxnSp>
        <p:nvCxnSpPr>
          <p:cNvPr id="13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33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8024" y="1134950"/>
            <a:ext cx="5593975" cy="57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AE25EF-DFA2-0246-9C93-5D75598652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07683"/>
            <a:ext cx="5551714" cy="27530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B74822-2D9C-B844-9EF7-F329A6E78B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43171"/>
            <a:ext cx="7891287" cy="3064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B89BED-A7B4-D446-9C19-92815FD51584}"/>
              </a:ext>
            </a:extLst>
          </p:cNvPr>
          <p:cNvSpPr txBox="1"/>
          <p:nvPr/>
        </p:nvSpPr>
        <p:spPr>
          <a:xfrm flipH="1">
            <a:off x="5715738" y="4337709"/>
            <a:ext cx="2011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Helvetica" pitchFamily="2" charset="0"/>
              </a:rPr>
              <a:t>16</a:t>
            </a:r>
            <a:r>
              <a:rPr lang="ru-RU" sz="2800" b="1" dirty="0">
                <a:solidFill>
                  <a:srgbClr val="0070C0"/>
                </a:solidFill>
                <a:latin typeface="Helvetica" pitchFamily="2" charset="0"/>
              </a:rPr>
              <a:t> программ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Helvetica" pitchFamily="2" charset="0"/>
              </a:rPr>
              <a:t>(8-280ч.)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D10C07-8429-9640-B7B4-FC5C73E9FDB8}"/>
              </a:ext>
            </a:extLst>
          </p:cNvPr>
          <p:cNvCxnSpPr>
            <a:cxnSpLocks/>
          </p:cNvCxnSpPr>
          <p:nvPr/>
        </p:nvCxnSpPr>
        <p:spPr>
          <a:xfrm>
            <a:off x="1" y="1043171"/>
            <a:ext cx="12192000" cy="0"/>
          </a:xfrm>
          <a:prstGeom prst="line">
            <a:avLst/>
          </a:prstGeom>
          <a:ln w="25400">
            <a:solidFill>
              <a:srgbClr val="6930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937F892-5878-1B4A-B090-1F80BC57C4A7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Семинары и тренинги</a:t>
            </a:r>
            <a:endParaRPr lang="ru-RU" sz="4400"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3DA9282-5D15-204D-BEEA-F637EBA40D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1287" y="1053329"/>
            <a:ext cx="4294924" cy="5826977"/>
          </a:xfrm>
          <a:prstGeom prst="rect">
            <a:avLst/>
          </a:prstGeom>
          <a:ln w="88900">
            <a:noFill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40FDD1-F81A-7041-B05B-6C62F104BD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070" y="5889129"/>
            <a:ext cx="1384538" cy="86988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 txBox="1"/>
          <p:nvPr/>
        </p:nvSpPr>
        <p:spPr>
          <a:xfrm>
            <a:off x="0" y="156986"/>
            <a:ext cx="6759388" cy="178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1067"/>
              </a:spcBef>
            </a:pPr>
            <a:r>
              <a:rPr lang="ru-RU" sz="4400" b="1" dirty="0" err="1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Neue"/>
              </a:rPr>
              <a:t>Интенсивы</a:t>
            </a:r>
            <a:r>
              <a:rPr lang="ru-RU" sz="44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Neue"/>
              </a:rPr>
              <a:t> для будущих учителей</a:t>
            </a:r>
            <a:endParaRPr lang="ru-RU" sz="4400"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  <a:sym typeface="Helvetica Neue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BAC858-0278-7648-A955-D63CECAE83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8" y="3332541"/>
            <a:ext cx="5296469" cy="35309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132D08-5B66-0443-BD14-2B42F8AFC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91519"/>
            <a:ext cx="6858000" cy="4572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627394-0765-9F4E-9FBA-3522EA7742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998" y="31277"/>
            <a:ext cx="5317021" cy="330126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06" y="173324"/>
            <a:ext cx="7518400" cy="1506538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Образовательная программа</a:t>
            </a:r>
            <a: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«Проектная и цифровая  трансформация </a:t>
            </a:r>
            <a: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школы»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85787" y="6333208"/>
            <a:ext cx="9144000" cy="464971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Программа подготовки</a:t>
            </a:r>
            <a:r>
              <a:rPr lang="en-US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команд развития </a:t>
            </a:r>
            <a:r>
              <a:rPr lang="ru-RU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школ</a:t>
            </a:r>
            <a:endParaRPr lang="ru-RU" sz="2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25" name="Рисунок 3" descr="http://www.ranepa.ru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0442" y="356606"/>
            <a:ext cx="3308115" cy="101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1524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	</a:t>
            </a: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30305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518" y="2246089"/>
            <a:ext cx="8418866" cy="3627572"/>
          </a:xfrm>
          <a:prstGeom prst="rect">
            <a:avLst/>
          </a:prstGeom>
        </p:spPr>
      </p:pic>
      <p:cxnSp>
        <p:nvCxnSpPr>
          <p:cNvPr id="19" name="Shape 109">
            <a:extLst>
              <a:ext uri="{FF2B5EF4-FFF2-40B4-BE49-F238E27FC236}">
                <a16:creationId xmlns:a16="http://schemas.microsoft.com/office/drawing/2014/main" id="{EFAB186B-6238-244D-907B-307DFD5E502C}"/>
              </a:ext>
            </a:extLst>
          </p:cNvPr>
          <p:cNvCxnSpPr>
            <a:cxnSpLocks/>
          </p:cNvCxnSpPr>
          <p:nvPr/>
        </p:nvCxnSpPr>
        <p:spPr>
          <a:xfrm>
            <a:off x="0" y="1786541"/>
            <a:ext cx="8122024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9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918" y="54055"/>
            <a:ext cx="8869082" cy="116847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60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Образовательная программа</a:t>
            </a:r>
            <a: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ru-RU" sz="36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«Шаг развития школы»</a:t>
            </a:r>
            <a:endParaRPr lang="en-US" sz="3600"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9" name="Rectangle 34">
            <a:extLst>
              <a:ext uri="{FF2B5EF4-FFF2-40B4-BE49-F238E27FC236}">
                <a16:creationId xmlns:a16="http://schemas.microsoft.com/office/drawing/2014/main" id="{38D8561B-5132-4EB3-8043-0005C8A0608E}"/>
              </a:ext>
            </a:extLst>
          </p:cNvPr>
          <p:cNvSpPr/>
          <p:nvPr/>
        </p:nvSpPr>
        <p:spPr>
          <a:xfrm>
            <a:off x="6991066" y="5828844"/>
            <a:ext cx="5693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cap="small" dirty="0">
                <a:solidFill>
                  <a:srgbClr val="1E4385"/>
                </a:solidFill>
                <a:cs typeface="Arial" panose="020B0604020202020204" pitchFamily="34" charset="0"/>
              </a:rPr>
              <a:t>Аудитория</a:t>
            </a:r>
            <a:r>
              <a:rPr lang="ru-RU" sz="1400" b="1" dirty="0">
                <a:solidFill>
                  <a:srgbClr val="1E43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cap="small" dirty="0" smtClean="0">
                <a:solidFill>
                  <a:srgbClr val="1E4385"/>
                </a:solidFill>
                <a:cs typeface="Arial" panose="020B0604020202020204" pitchFamily="34" charset="0"/>
              </a:rPr>
              <a:t>программы:</a:t>
            </a:r>
            <a:endParaRPr lang="en-US" sz="1400" b="1" cap="small" dirty="0">
              <a:solidFill>
                <a:srgbClr val="1E4385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162D5E"/>
                </a:solidFill>
                <a:cs typeface="Arial" panose="020B0604020202020204" pitchFamily="34" charset="0"/>
              </a:rPr>
              <a:t>руководители </a:t>
            </a:r>
            <a:r>
              <a:rPr lang="ru-RU" sz="1400" dirty="0">
                <a:solidFill>
                  <a:srgbClr val="162D5E"/>
                </a:solidFill>
                <a:cs typeface="Arial" panose="020B0604020202020204" pitchFamily="34" charset="0"/>
              </a:rPr>
              <a:t>и ключевые сотрудники </a:t>
            </a:r>
            <a:r>
              <a:rPr lang="ru-RU" sz="1400" b="1" dirty="0" smtClean="0">
                <a:solidFill>
                  <a:srgbClr val="162D5E"/>
                </a:solidFill>
                <a:cs typeface="Arial" panose="020B0604020202020204" pitchFamily="34" charset="0"/>
              </a:rPr>
              <a:t>школ</a:t>
            </a:r>
            <a:endParaRPr lang="ru-RU" sz="1400" b="1" dirty="0">
              <a:solidFill>
                <a:srgbClr val="162D5E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162D5E"/>
                </a:solidFill>
              </a:rPr>
              <a:t>собственники </a:t>
            </a:r>
            <a:r>
              <a:rPr lang="ru-RU" sz="1400" b="1" dirty="0">
                <a:solidFill>
                  <a:srgbClr val="162D5E"/>
                </a:solidFill>
              </a:rPr>
              <a:t>образовательных проектов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dirty="0" smtClean="0">
                <a:solidFill>
                  <a:srgbClr val="162D5E"/>
                </a:solidFill>
                <a:latin typeface="Georgia"/>
              </a:rPr>
              <a:t>руководители </a:t>
            </a:r>
            <a:r>
              <a:rPr lang="ru-RU" sz="1400" b="1" dirty="0" smtClean="0">
                <a:solidFill>
                  <a:srgbClr val="162D5E"/>
                </a:solidFill>
                <a:latin typeface="Georgia"/>
              </a:rPr>
              <a:t>органов управления образования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62D5E"/>
              </a:solidFill>
              <a:effectLst/>
              <a:uLnTx/>
              <a:uFillTx/>
              <a:latin typeface="Georgia"/>
            </a:endParaRP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74D6D0AA-E39D-418F-87EB-AD39272EF0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82" y="1684750"/>
            <a:ext cx="8803740" cy="44216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497FA31-8044-4978-8856-73647CAAFE33}"/>
              </a:ext>
            </a:extLst>
          </p:cNvPr>
          <p:cNvSpPr txBox="1"/>
          <p:nvPr/>
        </p:nvSpPr>
        <p:spPr>
          <a:xfrm>
            <a:off x="2289175" y="6287959"/>
            <a:ext cx="388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27500" marR="0" lvl="0" indent="-412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cap="small" dirty="0">
                <a:solidFill>
                  <a:srgbClr val="1E4385"/>
                </a:solidFill>
                <a:cs typeface="Arial" panose="020B0604020202020204" pitchFamily="34" charset="0"/>
              </a:rPr>
              <a:t>Продолжительность </a:t>
            </a:r>
            <a:r>
              <a:rPr lang="ru-RU" sz="1400" b="1" cap="small" dirty="0" smtClean="0">
                <a:solidFill>
                  <a:srgbClr val="1E4385"/>
                </a:solidFill>
                <a:cs typeface="Arial" panose="020B0604020202020204" pitchFamily="34" charset="0"/>
              </a:rPr>
              <a:t>программы: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162D5E"/>
              </a:solidFill>
              <a:effectLst/>
              <a:uLnTx/>
              <a:uFillTx/>
              <a:latin typeface="Georgia"/>
            </a:endParaRPr>
          </a:p>
          <a:p>
            <a:pPr marL="4127500" marR="0" lvl="0" indent="-412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2D5E"/>
                </a:solidFill>
                <a:effectLst/>
                <a:uLnTx/>
                <a:uFillTx/>
                <a:latin typeface="Georgia"/>
              </a:rPr>
              <a:t>5 месяцев, 4 модуля по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62D5E"/>
                </a:solidFill>
                <a:effectLst/>
                <a:uLnTx/>
                <a:uFillTx/>
                <a:latin typeface="Georgia"/>
              </a:rPr>
              <a:t>4 полных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62D5E"/>
                </a:solidFill>
                <a:effectLst/>
                <a:uLnTx/>
                <a:uFillTx/>
                <a:latin typeface="Georgia"/>
              </a:rPr>
              <a:t>дня</a:t>
            </a: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63205" y="54054"/>
            <a:ext cx="2718149" cy="18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Shape 109">
            <a:extLst>
              <a:ext uri="{FF2B5EF4-FFF2-40B4-BE49-F238E27FC236}">
                <a16:creationId xmlns:a16="http://schemas.microsoft.com/office/drawing/2014/main" id="{EFAB186B-6238-244D-907B-307DFD5E502C}"/>
              </a:ext>
            </a:extLst>
          </p:cNvPr>
          <p:cNvCxnSpPr>
            <a:cxnSpLocks/>
          </p:cNvCxnSpPr>
          <p:nvPr/>
        </p:nvCxnSpPr>
        <p:spPr>
          <a:xfrm>
            <a:off x="68893" y="1404047"/>
            <a:ext cx="9075107" cy="0"/>
          </a:xfrm>
          <a:prstGeom prst="straightConnector1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1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6415" y="3237294"/>
            <a:ext cx="3612334" cy="3561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0676" y="3239991"/>
            <a:ext cx="2673324" cy="356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5979" y="3237294"/>
            <a:ext cx="2675347" cy="356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1084" y="3239991"/>
            <a:ext cx="2673324" cy="356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hape 262"/>
          <p:cNvSpPr/>
          <p:nvPr/>
        </p:nvSpPr>
        <p:spPr>
          <a:xfrm>
            <a:off x="0" y="919077"/>
            <a:ext cx="4040094" cy="1426353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0" marR="0" lvl="0" indent="0" algn="ctr" defTabSz="41075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1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44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  <a:t>Проектный</a:t>
            </a:r>
            <a:r>
              <a:rPr lang="en-US" sz="44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  <a:t>–</a:t>
            </a:r>
            <a:br>
              <a:rPr lang="en-US" sz="4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</a:br>
            <a:r>
              <a:rPr lang="en-US" sz="4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  <a:t> </a:t>
            </a:r>
            <a:r>
              <a:rPr lang="ru-RU" sz="4400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"/>
              </a:rPr>
              <a:t>педсовет</a:t>
            </a:r>
            <a:endParaRPr sz="4400"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  <a:sym typeface="Helvetic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0822" y="254515"/>
            <a:ext cx="8183585" cy="287432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8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бъект 5"/>
          <p:cNvSpPr txBox="1">
            <a:spLocks/>
          </p:cNvSpPr>
          <p:nvPr/>
        </p:nvSpPr>
        <p:spPr>
          <a:xfrm>
            <a:off x="3219425" y="1608158"/>
            <a:ext cx="6613016" cy="4661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урока: 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Контентный фильтр,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блокировка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активация приложений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Распространение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учебного контента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устройствами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(защита личных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данных)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Портфолио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сетевые проекты, дистанционное обучение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Тестирования и опросы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Интерактивные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учебники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ресурсы (даже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Цифровые лаборатории, программирование,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аудирование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пр.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осле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обычный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смартфон.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7498" y="3831173"/>
            <a:ext cx="1802864" cy="151447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909" y="5362342"/>
            <a:ext cx="1715452" cy="9069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0461" y="2405484"/>
            <a:ext cx="1777668" cy="8273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0339" y="1276931"/>
            <a:ext cx="1699442" cy="99461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664" b="39392"/>
          <a:stretch/>
        </p:blipFill>
        <p:spPr>
          <a:xfrm>
            <a:off x="10164909" y="3488577"/>
            <a:ext cx="1715452" cy="3472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F89399-AE84-404A-A1FC-AB9225A02EB0}"/>
              </a:ext>
            </a:extLst>
          </p:cNvPr>
          <p:cNvSpPr/>
          <p:nvPr/>
        </p:nvSpPr>
        <p:spPr>
          <a:xfrm>
            <a:off x="-5789" y="-24981"/>
            <a:ext cx="12192000" cy="1005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dirty="0" smtClean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Запретить нельзя использовать?</a:t>
            </a:r>
            <a:endParaRPr lang="en" sz="4400" b="1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2" name="Shape 109">
            <a:extLst>
              <a:ext uri="{FF2B5EF4-FFF2-40B4-BE49-F238E27FC236}">
                <a16:creationId xmlns:a16="http://schemas.microsoft.com/office/drawing/2014/main" id="{E7A44D23-9AB7-2144-9C60-E21F026CA136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39</a:t>
            </a:fld>
            <a:endParaRPr lang="ru-RU"/>
          </a:p>
        </p:txBody>
      </p:sp>
      <p:pic>
        <p:nvPicPr>
          <p:cNvPr id="1032" name="Picture 8" descr="ÐÐ°ÑÑÐ¸Ð½ÐºÐ¸ Ð¿Ð¾ Ð·Ð°Ð¿ÑÐ¾ÑÑ ÑÐ¼Ð°ÑÑÑÐ¾Ð½ Ð² ÑÐºÐ¾Ð»Ð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8947"/>
          <a:stretch/>
        </p:blipFill>
        <p:spPr bwMode="auto">
          <a:xfrm>
            <a:off x="118533" y="2552720"/>
            <a:ext cx="2904067" cy="260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83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76" y="1201981"/>
            <a:ext cx="5362634" cy="5028714"/>
          </a:xfrm>
          <a:prstGeom prst="rect">
            <a:avLst/>
          </a:prstGeom>
        </p:spPr>
      </p:pic>
      <p:sp>
        <p:nvSpPr>
          <p:cNvPr id="237" name="Google Shape;237;p29"/>
          <p:cNvSpPr/>
          <p:nvPr/>
        </p:nvSpPr>
        <p:spPr>
          <a:xfrm>
            <a:off x="122475" y="51525"/>
            <a:ext cx="1154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Будущее за Почемучками!</a:t>
            </a:r>
            <a:endParaRPr sz="4800" b="1" dirty="0">
              <a:solidFill>
                <a:srgbClr val="0070C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10335" y="6373091"/>
            <a:ext cx="3973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-BoldMT"/>
              </a:rPr>
              <a:t>Почемучка </a:t>
            </a:r>
            <a:r>
              <a:rPr lang="en-US" b="1" dirty="0" smtClean="0">
                <a:latin typeface="Arial-BoldMT"/>
              </a:rPr>
              <a:t>(</a:t>
            </a:r>
            <a:r>
              <a:rPr lang="en-US" b="1" dirty="0" err="1" smtClean="0">
                <a:latin typeface="Arial-BoldMT"/>
              </a:rPr>
              <a:t>whyer</a:t>
            </a:r>
            <a:r>
              <a:rPr lang="en-US" b="1" dirty="0">
                <a:latin typeface="Arial-BoldMT"/>
              </a:rPr>
              <a:t>)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8D94E2-0EFE-CD40-8F6D-A38C4AE64CF5}"/>
              </a:ext>
            </a:extLst>
          </p:cNvPr>
          <p:cNvSpPr txBox="1"/>
          <p:nvPr/>
        </p:nvSpPr>
        <p:spPr>
          <a:xfrm>
            <a:off x="5893725" y="1577110"/>
            <a:ext cx="62948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115" indent="-433396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Полимотивация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115" indent="-433396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Жизнестойкость</a:t>
            </a:r>
          </a:p>
          <a:p>
            <a:pPr marL="469115" indent="-433396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Толерантность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неопределенности</a:t>
            </a:r>
          </a:p>
          <a:p>
            <a:pPr marL="469115" indent="-433396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Готовность к риску</a:t>
            </a:r>
          </a:p>
          <a:p>
            <a:pPr marL="469115" indent="-433396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Открытость себе и другим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076354" y="5558967"/>
            <a:ext cx="1863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spc="-5" dirty="0" smtClean="0">
                <a:cs typeface="Arial"/>
              </a:rPr>
              <a:t>(А.Г. Асмолов, 2018)</a:t>
            </a:r>
            <a:endParaRPr lang="ru-RU" sz="1400" dirty="0"/>
          </a:p>
        </p:txBody>
      </p:sp>
      <p:cxnSp>
        <p:nvCxnSpPr>
          <p:cNvPr id="9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4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9081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45"/>
          <a:stretch/>
        </p:blipFill>
        <p:spPr>
          <a:xfrm>
            <a:off x="838087" y="1003753"/>
            <a:ext cx="10299926" cy="58542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6549" y="1003753"/>
            <a:ext cx="2414789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ЗОНА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ВОВЛЕЧЕНИЯ: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знакомство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видами опасностей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их особенностями.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Интерактивная экспозиция,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свободный доступ к действующим экспонатам.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23570" y="4180770"/>
            <a:ext cx="273611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ЗОНА ПОГРУЖЕНИЯ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Интерактивное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об опасностях современного мира. </a:t>
            </a:r>
          </a:p>
        </p:txBody>
      </p:sp>
      <p:pic>
        <p:nvPicPr>
          <p:cNvPr id="26" name="Guvencem_Afet_Simulasyonlari_2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069" y="5099313"/>
            <a:ext cx="2490950" cy="1660634"/>
          </a:xfrm>
          <a:prstGeom prst="rect">
            <a:avLst/>
          </a:prstGeom>
          <a:ln w="12700">
            <a:miter lim="400000"/>
          </a:ln>
          <a:effectLst>
            <a:softEdge rad="127000"/>
          </a:effectLst>
        </p:spPr>
      </p:pic>
      <p:pic>
        <p:nvPicPr>
          <p:cNvPr id="27" name="Изображение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9344" y="1090098"/>
            <a:ext cx="1754401" cy="122285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" name="Figure3_lg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26" y="986669"/>
            <a:ext cx="2700418" cy="1859918"/>
          </a:xfrm>
          <a:prstGeom prst="rect">
            <a:avLst/>
          </a:prstGeom>
          <a:ln w="12700">
            <a:miter lim="400000"/>
          </a:ln>
          <a:effectLst>
            <a:softEdge rad="127000"/>
          </a:effectLst>
        </p:spPr>
      </p:pic>
      <p:sp>
        <p:nvSpPr>
          <p:cNvPr id="29" name="TextBox 28"/>
          <p:cNvSpPr txBox="1"/>
          <p:nvPr/>
        </p:nvSpPr>
        <p:spPr>
          <a:xfrm>
            <a:off x="768072" y="3189547"/>
            <a:ext cx="2119198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ВХОДНАЯ ЗОНА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Вход, представление, проведение тренингов, лекций, мастер-классов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06083" y="2952630"/>
            <a:ext cx="2071488" cy="1169551"/>
          </a:xfrm>
          <a:prstGeom prst="rect">
            <a:avLst/>
          </a:prstGeom>
          <a:solidFill>
            <a:schemeClr val="bg1">
              <a:alpha val="2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ЗОНА ПРОВЕРКИ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Проверка полученных знаний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навыков.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рекомендаций.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http://www.facepla.net/images/stories/electronic/Apple/iBooks2-textbooks_study_highlighting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27118" y="4180770"/>
            <a:ext cx="1780674" cy="126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403745" y="1090216"/>
            <a:ext cx="3309589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ЗОНА ОБУЧЕНИЯ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Профильная работа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 специалистами,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отработка навыков,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 совместная деятельность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0" y="257695"/>
            <a:ext cx="12192000" cy="645989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</a:rPr>
              <a:t>ОБЖ: полигон безопасности</a:t>
            </a:r>
          </a:p>
        </p:txBody>
      </p:sp>
      <p:cxnSp>
        <p:nvCxnSpPr>
          <p:cNvPr id="16" name="Shape 109">
            <a:extLst>
              <a:ext uri="{FF2B5EF4-FFF2-40B4-BE49-F238E27FC236}">
                <a16:creationId xmlns:a16="http://schemas.microsoft.com/office/drawing/2014/main" id="{E7A44D23-9AB7-2144-9C60-E21F026CA136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8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789" y="1354827"/>
            <a:ext cx="9777211" cy="5503173"/>
          </a:xfrm>
          <a:prstGeom prst="rect">
            <a:avLst/>
          </a:prstGeom>
        </p:spPr>
      </p:pic>
      <p:pic>
        <p:nvPicPr>
          <p:cNvPr id="6" name="Picture 2" descr="D:\Портфель\Фотографии\Школьные фото\2011 12 марта фото столов в кабинете физики\IMG_0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65124" y="1985920"/>
            <a:ext cx="5688037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3921617" y="1075386"/>
            <a:ext cx="218941" cy="5782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D2D480-FD4E-C843-9DD4-9B4CE7DAA336}"/>
              </a:ext>
            </a:extLst>
          </p:cNvPr>
          <p:cNvSpPr txBox="1"/>
          <p:nvPr/>
        </p:nvSpPr>
        <p:spPr>
          <a:xfrm>
            <a:off x="1" y="182405"/>
            <a:ext cx="12191999" cy="70173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800" b="1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ru-RU" sz="4400" dirty="0" smtClean="0">
                <a:solidFill>
                  <a:srgbClr val="7030A0"/>
                </a:solidFill>
                <a:sym typeface="Helvetica Light"/>
              </a:rPr>
              <a:t>Удобные </a:t>
            </a:r>
            <a:r>
              <a:rPr lang="ru-RU" sz="4400" dirty="0">
                <a:solidFill>
                  <a:srgbClr val="7030A0"/>
                </a:solidFill>
                <a:sym typeface="Helvetica Light"/>
              </a:rPr>
              <a:t>средовые решения</a:t>
            </a:r>
          </a:p>
        </p:txBody>
      </p:sp>
      <p:cxnSp>
        <p:nvCxnSpPr>
          <p:cNvPr id="9" name="Shape 109">
            <a:extLst>
              <a:ext uri="{FF2B5EF4-FFF2-40B4-BE49-F238E27FC236}">
                <a16:creationId xmlns:a16="http://schemas.microsoft.com/office/drawing/2014/main" id="{6E692719-D07A-104B-99CF-9146830BD78F}"/>
              </a:ext>
            </a:extLst>
          </p:cNvPr>
          <p:cNvCxnSpPr>
            <a:cxnSpLocks/>
          </p:cNvCxnSpPr>
          <p:nvPr/>
        </p:nvCxnSpPr>
        <p:spPr>
          <a:xfrm>
            <a:off x="-1" y="1017313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23E5-B8BA-2C4B-B878-6DFDA6C184E9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YandexDisk\Скриншоты\2018-11-22_13-05-47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9" t="22233" r="3295" b="29388"/>
          <a:stretch/>
        </p:blipFill>
        <p:spPr bwMode="auto">
          <a:xfrm>
            <a:off x="637822" y="1078944"/>
            <a:ext cx="10465057" cy="4016134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0BEFBF-64BF-7E49-8E63-333AC9824EF0}"/>
              </a:ext>
            </a:extLst>
          </p:cNvPr>
          <p:cNvSpPr/>
          <p:nvPr/>
        </p:nvSpPr>
        <p:spPr>
          <a:xfrm>
            <a:off x="2833303" y="51516"/>
            <a:ext cx="65254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Полезно посмотреть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" name="Shape 109">
            <a:extLst>
              <a:ext uri="{FF2B5EF4-FFF2-40B4-BE49-F238E27FC236}">
                <a16:creationId xmlns:a16="http://schemas.microsoft.com/office/drawing/2014/main" id="{B35DB439-CB1B-C345-B02D-3952CE539E89}"/>
              </a:ext>
            </a:extLst>
          </p:cNvPr>
          <p:cNvCxnSpPr>
            <a:cxnSpLocks/>
          </p:cNvCxnSpPr>
          <p:nvPr/>
        </p:nvCxnSpPr>
        <p:spPr>
          <a:xfrm>
            <a:off x="0" y="980728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Прямоугольник 4"/>
          <p:cNvSpPr/>
          <p:nvPr/>
        </p:nvSpPr>
        <p:spPr>
          <a:xfrm>
            <a:off x="1361370" y="5541623"/>
            <a:ext cx="9469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http://tvkultura.ru/brand/show/brand_id/62868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1223493" y="1200482"/>
            <a:ext cx="7290692" cy="46701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800"/>
              </a:spcBef>
              <a:buNone/>
            </a:pPr>
            <a:r>
              <a:rPr lang="ru-RU" sz="4000" b="1" dirty="0" err="1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</a:t>
            </a:r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got</a:t>
            </a:r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you</a:t>
            </a:r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here</a:t>
            </a:r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sz="4000" b="1" dirty="0" err="1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won’t</a:t>
            </a:r>
            <a:r>
              <a:rPr lang="ru-RU" sz="4000" b="1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get</a:t>
            </a:r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you</a:t>
            </a:r>
            <a:r>
              <a:rPr lang="ru-RU" sz="40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there</a:t>
            </a:r>
            <a:endParaRPr lang="ru-RU" sz="4000" b="1" dirty="0" smtClean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1800"/>
              </a:spcBef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То</a:t>
            </a:r>
            <a:r>
              <a:rPr lang="ru-RU" sz="40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что привело тебя сюда, не приведет тебя </a:t>
            </a:r>
            <a:r>
              <a:rPr lang="ru-RU" sz="4000" b="1" dirty="0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туда</a:t>
            </a:r>
          </a:p>
          <a:p>
            <a:pPr marL="0" indent="0" algn="r">
              <a:lnSpc>
                <a:spcPct val="100000"/>
              </a:lnSpc>
              <a:spcBef>
                <a:spcPts val="1800"/>
              </a:spcBef>
              <a:buNone/>
            </a:pPr>
            <a:r>
              <a:rPr lang="ru-RU" sz="2800" b="1" dirty="0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Маршалл </a:t>
            </a:r>
            <a:r>
              <a:rPr lang="ru-RU" sz="2800" b="1" dirty="0" err="1" smtClean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Голдсмит</a:t>
            </a:r>
            <a:endParaRPr lang="ru-RU" sz="2800" b="1" dirty="0">
              <a:solidFill>
                <a:schemeClr val="bg1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124" name="Picture 4" descr="https://www.olbuss.ru/upload/iblock/da2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013" y="2385949"/>
            <a:ext cx="3196107" cy="447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60E6-A09A-4B08-B80C-2A5EB59690F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5"/>
          <p:cNvSpPr txBox="1">
            <a:spLocks noGrp="1"/>
          </p:cNvSpPr>
          <p:nvPr>
            <p:ph type="ctrTitle"/>
          </p:nvPr>
        </p:nvSpPr>
        <p:spPr>
          <a:xfrm>
            <a:off x="605200" y="5058850"/>
            <a:ext cx="11250000" cy="157731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defTabSz="410751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en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edu</a:t>
            </a:r>
            <a:r>
              <a:rPr lang="ru-RU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 </a:t>
            </a:r>
            <a:r>
              <a:rPr lang="en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@</a:t>
            </a:r>
            <a:r>
              <a:rPr lang="ru-RU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 С</a:t>
            </a:r>
            <a:r>
              <a:rPr lang="en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osm</a:t>
            </a:r>
            <a:r>
              <a:rPr lang="ru-RU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О</a:t>
            </a:r>
            <a:r>
              <a:rPr lang="en" sz="7200" b="1" kern="0" dirty="0">
                <a:solidFill>
                  <a:srgbClr val="7030A0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dis.ru </a:t>
            </a:r>
            <a:endParaRPr lang="en-US" sz="7200" b="1" kern="0" dirty="0">
              <a:solidFill>
                <a:srgbClr val="7030A0"/>
              </a:solidFill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  <p:cxnSp>
        <p:nvCxnSpPr>
          <p:cNvPr id="9" name="Google Shape;302;p55"/>
          <p:cNvCxnSpPr/>
          <p:nvPr/>
        </p:nvCxnSpPr>
        <p:spPr>
          <a:xfrm>
            <a:off x="684068" y="5282195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3">
            <a:extLst>
              <a:ext uri="{FF2B5EF4-FFF2-40B4-BE49-F238E27FC236}">
                <a16:creationId xmlns:a16="http://schemas.microsoft.com/office/drawing/2014/main" id="{BB547759-ECC1-AE4A-9ADA-96EA3B96A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0" y="523165"/>
            <a:ext cx="1898142" cy="59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070BD1-56B6-9746-B372-50BF1CDA00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574" y="487924"/>
            <a:ext cx="976951" cy="613805"/>
          </a:xfrm>
          <a:prstGeom prst="rect">
            <a:avLst/>
          </a:prstGeom>
        </p:spPr>
      </p:pic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21364" y="362106"/>
            <a:ext cx="1423103" cy="9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298;p55"/>
          <p:cNvSpPr txBox="1">
            <a:spLocks/>
          </p:cNvSpPr>
          <p:nvPr/>
        </p:nvSpPr>
        <p:spPr>
          <a:xfrm>
            <a:off x="605200" y="2896942"/>
            <a:ext cx="11250000" cy="15773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10751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b="1" kern="0" dirty="0" smtClean="0">
                <a:latin typeface="Helvetica" charset="0"/>
                <a:ea typeface="Helvetica" charset="0"/>
                <a:cs typeface="Helvetica" charset="0"/>
                <a:sym typeface="Helvetica Light"/>
              </a:rPr>
              <a:t>Давайте вместе создавать Школу Возможностей!</a:t>
            </a:r>
            <a:endParaRPr lang="en-US" b="1" kern="0" dirty="0"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3904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17333" y="2956466"/>
            <a:ext cx="639336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Самостоянье</a:t>
            </a:r>
            <a:r>
              <a:rPr lang="ru-RU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человека –</a:t>
            </a:r>
          </a:p>
          <a:p>
            <a:r>
              <a:rPr lang="ru-RU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залог величия его</a:t>
            </a:r>
            <a:r>
              <a:rPr lang="ru-RU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</a:t>
            </a:r>
          </a:p>
          <a:p>
            <a:pPr algn="r"/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А.С. Пушкин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60E6-A09A-4B08-B80C-2A5EB59690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/>
          <p:nvPr/>
        </p:nvSpPr>
        <p:spPr>
          <a:xfrm>
            <a:off x="1488332" y="6156819"/>
            <a:ext cx="6338400" cy="765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«</a:t>
            </a:r>
            <a:r>
              <a:rPr lang="ru-RU" b="1" i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HardSkills</a:t>
            </a:r>
            <a:r>
              <a:rPr lang="ru-RU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 </a:t>
            </a:r>
            <a:r>
              <a:rPr lang="ru-RU" b="1" i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SoftSkills</a:t>
            </a:r>
            <a:r>
              <a:rPr lang="ru-RU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могут существовать </a:t>
            </a:r>
            <a:b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только в условиях </a:t>
            </a:r>
            <a:r>
              <a:rPr lang="ru-RU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мотивов</a:t>
            </a: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ru-RU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задач</a:t>
            </a: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и </a:t>
            </a:r>
            <a:r>
              <a:rPr lang="ru-RU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ценностей</a:t>
            </a:r>
            <a:r>
              <a:rPr lang="ru-RU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»</a:t>
            </a:r>
            <a:endParaRPr sz="16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684597" y="6446966"/>
            <a:ext cx="24316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А.Г. </a:t>
            </a:r>
            <a:r>
              <a:rPr lang="ru-RU" sz="20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Асмолов</a:t>
            </a:r>
            <a:r>
              <a:rPr lang="ru-RU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2018</a:t>
            </a:r>
            <a:endParaRPr lang="ru-RU" sz="28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124464" y="1180456"/>
            <a:ext cx="6067536" cy="5709218"/>
            <a:chOff x="5706685" y="717550"/>
            <a:chExt cx="6451599" cy="6070600"/>
          </a:xfrm>
          <a:effectLst/>
        </p:grpSpPr>
        <p:sp>
          <p:nvSpPr>
            <p:cNvPr id="19" name="object 6"/>
            <p:cNvSpPr/>
            <p:nvPr/>
          </p:nvSpPr>
          <p:spPr>
            <a:xfrm>
              <a:off x="5706685" y="717550"/>
              <a:ext cx="6451599" cy="6070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7"/>
            <p:cNvSpPr/>
            <p:nvPr/>
          </p:nvSpPr>
          <p:spPr>
            <a:xfrm>
              <a:off x="9149964" y="2456434"/>
              <a:ext cx="1244600" cy="67804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1" name="object 8"/>
            <p:cNvSpPr/>
            <p:nvPr/>
          </p:nvSpPr>
          <p:spPr>
            <a:xfrm>
              <a:off x="9108574" y="3572509"/>
              <a:ext cx="1676400" cy="9829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9"/>
            <p:cNvSpPr/>
            <p:nvPr/>
          </p:nvSpPr>
          <p:spPr>
            <a:xfrm>
              <a:off x="9441756" y="4823460"/>
              <a:ext cx="1372870" cy="8839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0"/>
            <p:cNvSpPr/>
            <p:nvPr/>
          </p:nvSpPr>
          <p:spPr>
            <a:xfrm>
              <a:off x="6726496" y="5005069"/>
              <a:ext cx="214629" cy="292100"/>
            </a:xfrm>
            <a:custGeom>
              <a:avLst/>
              <a:gdLst/>
              <a:ahLst/>
              <a:cxnLst/>
              <a:rect l="l" t="t" r="r" b="b"/>
              <a:pathLst>
                <a:path w="214629" h="292100">
                  <a:moveTo>
                    <a:pt x="111790" y="125729"/>
                  </a:moveTo>
                  <a:lnTo>
                    <a:pt x="54609" y="125729"/>
                  </a:lnTo>
                  <a:lnTo>
                    <a:pt x="156209" y="177800"/>
                  </a:lnTo>
                  <a:lnTo>
                    <a:pt x="127000" y="279399"/>
                  </a:lnTo>
                  <a:lnTo>
                    <a:pt x="152400" y="292099"/>
                  </a:lnTo>
                  <a:lnTo>
                    <a:pt x="193145" y="152400"/>
                  </a:lnTo>
                  <a:lnTo>
                    <a:pt x="163829" y="152400"/>
                  </a:lnTo>
                  <a:lnTo>
                    <a:pt x="111790" y="125729"/>
                  </a:lnTo>
                  <a:close/>
                </a:path>
                <a:path w="214629" h="292100">
                  <a:moveTo>
                    <a:pt x="62229" y="0"/>
                  </a:moveTo>
                  <a:lnTo>
                    <a:pt x="0" y="213359"/>
                  </a:lnTo>
                  <a:lnTo>
                    <a:pt x="25400" y="226059"/>
                  </a:lnTo>
                  <a:lnTo>
                    <a:pt x="54609" y="125729"/>
                  </a:lnTo>
                  <a:lnTo>
                    <a:pt x="111790" y="125729"/>
                  </a:lnTo>
                  <a:lnTo>
                    <a:pt x="62229" y="100329"/>
                  </a:lnTo>
                  <a:lnTo>
                    <a:pt x="87629" y="12700"/>
                  </a:lnTo>
                  <a:lnTo>
                    <a:pt x="62229" y="0"/>
                  </a:lnTo>
                  <a:close/>
                </a:path>
                <a:path w="214629" h="292100">
                  <a:moveTo>
                    <a:pt x="187959" y="64769"/>
                  </a:moveTo>
                  <a:lnTo>
                    <a:pt x="163829" y="152400"/>
                  </a:lnTo>
                  <a:lnTo>
                    <a:pt x="193145" y="152400"/>
                  </a:lnTo>
                  <a:lnTo>
                    <a:pt x="214629" y="78739"/>
                  </a:lnTo>
                  <a:lnTo>
                    <a:pt x="187959" y="647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1"/>
            <p:cNvSpPr/>
            <p:nvPr/>
          </p:nvSpPr>
          <p:spPr>
            <a:xfrm>
              <a:off x="6920037" y="5178583"/>
              <a:ext cx="413518" cy="32178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2"/>
            <p:cNvSpPr/>
            <p:nvPr/>
          </p:nvSpPr>
          <p:spPr>
            <a:xfrm>
              <a:off x="7388537" y="5415280"/>
              <a:ext cx="132502" cy="1818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3"/>
            <p:cNvSpPr/>
            <p:nvPr/>
          </p:nvSpPr>
          <p:spPr>
            <a:xfrm>
              <a:off x="7520246" y="5415280"/>
              <a:ext cx="156210" cy="274320"/>
            </a:xfrm>
            <a:custGeom>
              <a:avLst/>
              <a:gdLst/>
              <a:ahLst/>
              <a:cxnLst/>
              <a:rect l="l" t="t" r="r" b="b"/>
              <a:pathLst>
                <a:path w="156210" h="274320">
                  <a:moveTo>
                    <a:pt x="87290" y="154939"/>
                  </a:moveTo>
                  <a:lnTo>
                    <a:pt x="63500" y="154939"/>
                  </a:lnTo>
                  <a:lnTo>
                    <a:pt x="87629" y="259079"/>
                  </a:lnTo>
                  <a:lnTo>
                    <a:pt x="116839" y="274319"/>
                  </a:lnTo>
                  <a:lnTo>
                    <a:pt x="87290" y="154939"/>
                  </a:lnTo>
                  <a:close/>
                </a:path>
                <a:path w="156210" h="274320">
                  <a:moveTo>
                    <a:pt x="62229" y="0"/>
                  </a:moveTo>
                  <a:lnTo>
                    <a:pt x="0" y="213359"/>
                  </a:lnTo>
                  <a:lnTo>
                    <a:pt x="24129" y="226059"/>
                  </a:lnTo>
                  <a:lnTo>
                    <a:pt x="41909" y="165099"/>
                  </a:lnTo>
                  <a:lnTo>
                    <a:pt x="63500" y="154939"/>
                  </a:lnTo>
                  <a:lnTo>
                    <a:pt x="87290" y="154939"/>
                  </a:lnTo>
                  <a:lnTo>
                    <a:pt x="85089" y="146049"/>
                  </a:lnTo>
                  <a:lnTo>
                    <a:pt x="112919" y="134619"/>
                  </a:lnTo>
                  <a:lnTo>
                    <a:pt x="50800" y="134619"/>
                  </a:lnTo>
                  <a:lnTo>
                    <a:pt x="85089" y="12699"/>
                  </a:lnTo>
                  <a:lnTo>
                    <a:pt x="62229" y="0"/>
                  </a:lnTo>
                  <a:close/>
                </a:path>
                <a:path w="156210" h="274320">
                  <a:moveTo>
                    <a:pt x="124459" y="100329"/>
                  </a:moveTo>
                  <a:lnTo>
                    <a:pt x="50800" y="134619"/>
                  </a:lnTo>
                  <a:lnTo>
                    <a:pt x="112919" y="134619"/>
                  </a:lnTo>
                  <a:lnTo>
                    <a:pt x="156209" y="116839"/>
                  </a:lnTo>
                  <a:lnTo>
                    <a:pt x="124459" y="1003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4"/>
            <p:cNvSpPr/>
            <p:nvPr/>
          </p:nvSpPr>
          <p:spPr>
            <a:xfrm>
              <a:off x="7656135" y="5485130"/>
              <a:ext cx="314483" cy="34544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5"/>
            <p:cNvSpPr/>
            <p:nvPr/>
          </p:nvSpPr>
          <p:spPr>
            <a:xfrm>
              <a:off x="7304028" y="3860800"/>
              <a:ext cx="500697" cy="4064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6"/>
            <p:cNvSpPr/>
            <p:nvPr/>
          </p:nvSpPr>
          <p:spPr>
            <a:xfrm>
              <a:off x="7870671" y="4165600"/>
              <a:ext cx="132174" cy="17932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7"/>
            <p:cNvSpPr/>
            <p:nvPr/>
          </p:nvSpPr>
          <p:spPr>
            <a:xfrm>
              <a:off x="8007926" y="4157980"/>
              <a:ext cx="153670" cy="267970"/>
            </a:xfrm>
            <a:custGeom>
              <a:avLst/>
              <a:gdLst/>
              <a:ahLst/>
              <a:cxnLst/>
              <a:rect l="l" t="t" r="r" b="b"/>
              <a:pathLst>
                <a:path w="153670" h="267970">
                  <a:moveTo>
                    <a:pt x="86722" y="153669"/>
                  </a:moveTo>
                  <a:lnTo>
                    <a:pt x="62229" y="153669"/>
                  </a:lnTo>
                  <a:lnTo>
                    <a:pt x="90170" y="255269"/>
                  </a:lnTo>
                  <a:lnTo>
                    <a:pt x="119379" y="267969"/>
                  </a:lnTo>
                  <a:lnTo>
                    <a:pt x="86722" y="153669"/>
                  </a:lnTo>
                  <a:close/>
                </a:path>
                <a:path w="153670" h="267970">
                  <a:moveTo>
                    <a:pt x="53339" y="0"/>
                  </a:moveTo>
                  <a:lnTo>
                    <a:pt x="0" y="214629"/>
                  </a:lnTo>
                  <a:lnTo>
                    <a:pt x="25400" y="226059"/>
                  </a:lnTo>
                  <a:lnTo>
                    <a:pt x="40639" y="163829"/>
                  </a:lnTo>
                  <a:lnTo>
                    <a:pt x="62229" y="153669"/>
                  </a:lnTo>
                  <a:lnTo>
                    <a:pt x="86722" y="153669"/>
                  </a:lnTo>
                  <a:lnTo>
                    <a:pt x="83820" y="143509"/>
                  </a:lnTo>
                  <a:lnTo>
                    <a:pt x="105312" y="133349"/>
                  </a:lnTo>
                  <a:lnTo>
                    <a:pt x="48260" y="133349"/>
                  </a:lnTo>
                  <a:lnTo>
                    <a:pt x="78739" y="11429"/>
                  </a:lnTo>
                  <a:lnTo>
                    <a:pt x="53339" y="0"/>
                  </a:lnTo>
                  <a:close/>
                </a:path>
                <a:path w="153670" h="267970">
                  <a:moveTo>
                    <a:pt x="121920" y="96519"/>
                  </a:moveTo>
                  <a:lnTo>
                    <a:pt x="48260" y="133349"/>
                  </a:lnTo>
                  <a:lnTo>
                    <a:pt x="105312" y="133349"/>
                  </a:lnTo>
                  <a:lnTo>
                    <a:pt x="153670" y="110489"/>
                  </a:lnTo>
                  <a:lnTo>
                    <a:pt x="121920" y="96519"/>
                  </a:lnTo>
                  <a:close/>
                </a:path>
              </a:pathLst>
            </a:custGeom>
            <a:solidFill>
              <a:srgbClr val="000000"/>
            </a:solidFill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8"/>
            <p:cNvSpPr/>
            <p:nvPr/>
          </p:nvSpPr>
          <p:spPr>
            <a:xfrm>
              <a:off x="8147626" y="4220210"/>
              <a:ext cx="317996" cy="3302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9"/>
            <p:cNvSpPr/>
            <p:nvPr/>
          </p:nvSpPr>
          <p:spPr>
            <a:xfrm>
              <a:off x="8315266" y="2094507"/>
              <a:ext cx="816610" cy="118336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2"/>
            <p:cNvSpPr/>
            <p:nvPr/>
          </p:nvSpPr>
          <p:spPr>
            <a:xfrm>
              <a:off x="8580696" y="75819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23"/>
            <p:cNvSpPr/>
            <p:nvPr/>
          </p:nvSpPr>
          <p:spPr>
            <a:xfrm>
              <a:off x="10269795" y="181356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Овал 4"/>
          <p:cNvSpPr/>
          <p:nvPr/>
        </p:nvSpPr>
        <p:spPr>
          <a:xfrm>
            <a:off x="8192694" y="1284887"/>
            <a:ext cx="2753057" cy="8964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spc="-10" dirty="0">
                <a:latin typeface="Arial"/>
                <a:cs typeface="Arial"/>
              </a:rPr>
              <a:t>Готовность</a:t>
            </a:r>
            <a:r>
              <a:rPr lang="ru-RU" b="1" spc="-70" dirty="0">
                <a:latin typeface="Arial"/>
                <a:cs typeface="Arial"/>
              </a:rPr>
              <a:t> </a:t>
            </a:r>
            <a:r>
              <a:rPr lang="ru-RU" b="1" dirty="0">
                <a:latin typeface="Arial"/>
                <a:cs typeface="Arial"/>
              </a:rPr>
              <a:t>к  </a:t>
            </a:r>
            <a:r>
              <a:rPr lang="ru-RU" b="1" spc="-5" dirty="0">
                <a:latin typeface="Arial"/>
                <a:cs typeface="Arial"/>
              </a:rPr>
              <a:t>изменениям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878" y="1543969"/>
            <a:ext cx="67890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</a:pPr>
            <a:r>
              <a:rPr lang="ru-RU" sz="3200" i="1" dirty="0">
                <a:solidFill>
                  <a:srgbClr val="0070C0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Становление</a:t>
            </a:r>
            <a: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/>
            </a:r>
            <a:b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</a:br>
            <a: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человека </a:t>
            </a:r>
            <a:r>
              <a:rPr lang="ru-RU" sz="3200" dirty="0">
                <a:solidFill>
                  <a:srgbClr val="0070C0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культуры достоинства</a:t>
            </a:r>
            <a: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, </a:t>
            </a:r>
            <a:b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</a:br>
            <a:r>
              <a:rPr lang="ru-RU" sz="3200" i="1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готового</a:t>
            </a:r>
            <a:r>
              <a:rPr lang="ru-RU" sz="3200" dirty="0"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 к жизни в мире </a:t>
            </a:r>
            <a:r>
              <a:rPr lang="ru-RU" sz="3200" i="1" dirty="0">
                <a:solidFill>
                  <a:srgbClr val="0070C0"/>
                </a:solidFill>
                <a:latin typeface="Helvetica" panose="020B0604020202020204" pitchFamily="34" charset="0"/>
                <a:ea typeface="Helvetica Light" charset="0"/>
                <a:cs typeface="Helvetica" panose="020B0604020202020204" pitchFamily="34" charset="0"/>
              </a:rPr>
              <a:t>неопределенности, сложности, изменений и разнообразия</a:t>
            </a:r>
          </a:p>
        </p:txBody>
      </p:sp>
      <p:cxnSp>
        <p:nvCxnSpPr>
          <p:cNvPr id="33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TextBox 33"/>
          <p:cNvSpPr txBox="1"/>
          <p:nvPr/>
        </p:nvSpPr>
        <p:spPr>
          <a:xfrm>
            <a:off x="0" y="11280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Миссия</a:t>
            </a:r>
            <a:endParaRPr lang="ru-RU" sz="4800" b="1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6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62314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50115"/>
            <a:ext cx="12192000" cy="1001508"/>
          </a:xfrm>
          <a:prstGeom prst="rect">
            <a:avLst/>
          </a:prstGeom>
        </p:spPr>
        <p:txBody>
          <a:bodyPr spcFirstLastPara="1" vert="horz" wrap="square" lIns="0" tIns="247602" rIns="0" bIns="0" rtlCol="0" anchor="ctr" anchorCtr="0">
            <a:spAutoFit/>
          </a:bodyPr>
          <a:lstStyle/>
          <a:p>
            <a:pPr marR="93858" algn="ctr"/>
            <a:r>
              <a:rPr lang="ru-RU" sz="4800" b="1" spc="-5" dirty="0" smtClean="0">
                <a:solidFill>
                  <a:srgbClr val="0070C0"/>
                </a:solidFill>
              </a:rPr>
              <a:t>Выпускник</a:t>
            </a:r>
            <a:endParaRPr sz="4800" b="1" dirty="0">
              <a:solidFill>
                <a:srgbClr val="0070C0"/>
              </a:solidFill>
            </a:endParaRPr>
          </a:p>
        </p:txBody>
      </p:sp>
      <p:cxnSp>
        <p:nvCxnSpPr>
          <p:cNvPr id="13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Овал 2"/>
          <p:cNvSpPr/>
          <p:nvPr/>
        </p:nvSpPr>
        <p:spPr>
          <a:xfrm>
            <a:off x="837138" y="1511364"/>
            <a:ext cx="2467540" cy="206733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Хочу</a:t>
            </a:r>
          </a:p>
          <a:p>
            <a:r>
              <a:rPr lang="ru-RU" sz="1600" i="1" dirty="0" smtClean="0"/>
              <a:t>мотивация</a:t>
            </a:r>
            <a:endParaRPr lang="en-US" sz="2800" i="1" dirty="0"/>
          </a:p>
        </p:txBody>
      </p:sp>
      <p:sp>
        <p:nvSpPr>
          <p:cNvPr id="8" name="Овал 7"/>
          <p:cNvSpPr/>
          <p:nvPr/>
        </p:nvSpPr>
        <p:spPr>
          <a:xfrm>
            <a:off x="1601400" y="2974286"/>
            <a:ext cx="2989333" cy="203557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Нужно</a:t>
            </a:r>
          </a:p>
          <a:p>
            <a:pPr algn="ctr"/>
            <a:r>
              <a:rPr lang="ru-RU" sz="1600" i="1" dirty="0" smtClean="0">
                <a:solidFill>
                  <a:schemeClr val="tx1"/>
                </a:solidFill>
              </a:rPr>
              <a:t>полезность</a:t>
            </a:r>
          </a:p>
          <a:p>
            <a:pPr algn="ctr"/>
            <a:r>
              <a:rPr lang="ru-RU" sz="1600" i="1" dirty="0" smtClean="0">
                <a:solidFill>
                  <a:schemeClr val="tx1"/>
                </a:solidFill>
              </a:rPr>
              <a:t>Ответственность</a:t>
            </a:r>
          </a:p>
        </p:txBody>
      </p:sp>
      <p:sp>
        <p:nvSpPr>
          <p:cNvPr id="10" name="Овал 9"/>
          <p:cNvSpPr/>
          <p:nvPr/>
        </p:nvSpPr>
        <p:spPr>
          <a:xfrm>
            <a:off x="2816827" y="1511364"/>
            <a:ext cx="2538167" cy="206733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ru-RU" sz="2800" b="1" dirty="0" smtClean="0">
                <a:solidFill>
                  <a:srgbClr val="00B050"/>
                </a:solidFill>
              </a:rPr>
              <a:t>Могу</a:t>
            </a:r>
          </a:p>
          <a:p>
            <a:pPr algn="r"/>
            <a:r>
              <a:rPr lang="ru-RU" sz="1600" i="1" dirty="0" smtClean="0">
                <a:solidFill>
                  <a:schemeClr val="tx1"/>
                </a:solidFill>
              </a:rPr>
              <a:t>компетенции</a:t>
            </a:r>
          </a:p>
          <a:p>
            <a:pPr algn="r"/>
            <a:r>
              <a:rPr lang="ru-RU" sz="1600" i="1" dirty="0">
                <a:solidFill>
                  <a:schemeClr val="tx1"/>
                </a:solidFill>
              </a:rPr>
              <a:t>д</a:t>
            </a:r>
            <a:r>
              <a:rPr lang="ru-RU" sz="1600" i="1" dirty="0" smtClean="0">
                <a:solidFill>
                  <a:schemeClr val="tx1"/>
                </a:solidFill>
              </a:rPr>
              <a:t>ействия</a:t>
            </a:r>
          </a:p>
          <a:p>
            <a:pPr algn="r"/>
            <a:r>
              <a:rPr lang="ru-RU" sz="1600" i="1" dirty="0" smtClean="0">
                <a:solidFill>
                  <a:schemeClr val="tx1"/>
                </a:solidFill>
              </a:rPr>
              <a:t>рефлексия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01164" y="5115636"/>
            <a:ext cx="55700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400" spc="-9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spc="-5" dirty="0">
                <a:latin typeface="Arial" panose="020B0604020202020204" pitchFamily="34" charset="0"/>
                <a:cs typeface="Arial" panose="020B0604020202020204" pitchFamily="34" charset="0"/>
              </a:rPr>
              <a:t>овладения </a:t>
            </a:r>
            <a:r>
              <a:rPr lang="ru-RU" sz="2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универсальными </a:t>
            </a:r>
            <a:r>
              <a:rPr lang="ru-RU" sz="2400" spc="-5" dirty="0">
                <a:latin typeface="Arial" panose="020B0604020202020204" pitchFamily="34" charset="0"/>
                <a:cs typeface="Arial" panose="020B0604020202020204" pitchFamily="34" charset="0"/>
              </a:rPr>
              <a:t>действиями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spc="-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смысловому </a:t>
            </a:r>
            <a:r>
              <a:rPr lang="ru-RU" sz="2400" b="1" spc="-5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метапредметному</a:t>
            </a:r>
            <a:r>
              <a:rPr lang="ru-RU" sz="2400" b="1" spc="-45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spc="-5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пониманию</a:t>
            </a:r>
            <a:endParaRPr lang="ru-RU" sz="2400" b="1" spc="-5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реугольник 35">
            <a:extLst>
              <a:ext uri="{FF2B5EF4-FFF2-40B4-BE49-F238E27FC236}">
                <a16:creationId xmlns:a16="http://schemas.microsoft.com/office/drawing/2014/main" id="{F4CE5AE6-25C2-E84A-B0D7-D43F5B264CBC}"/>
              </a:ext>
            </a:extLst>
          </p:cNvPr>
          <p:cNvSpPr/>
          <p:nvPr/>
        </p:nvSpPr>
        <p:spPr>
          <a:xfrm rot="10800000">
            <a:off x="8581261" y="3256214"/>
            <a:ext cx="248380" cy="32080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140205AC-714B-8340-A5CF-1F1861150975}"/>
              </a:ext>
            </a:extLst>
          </p:cNvPr>
          <p:cNvSpPr/>
          <p:nvPr/>
        </p:nvSpPr>
        <p:spPr>
          <a:xfrm>
            <a:off x="8610105" y="2942977"/>
            <a:ext cx="190693" cy="1906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567D4010-72C6-394C-87BE-9DB6F9F894F7}"/>
              </a:ext>
            </a:extLst>
          </p:cNvPr>
          <p:cNvSpPr/>
          <p:nvPr/>
        </p:nvSpPr>
        <p:spPr>
          <a:xfrm>
            <a:off x="8247620" y="2095104"/>
            <a:ext cx="597638" cy="892045"/>
          </a:xfrm>
          <a:custGeom>
            <a:avLst/>
            <a:gdLst>
              <a:gd name="connsiteX0" fmla="*/ 150997 w 436747"/>
              <a:gd name="connsiteY0" fmla="*/ 569416 h 569416"/>
              <a:gd name="connsiteX1" fmla="*/ 27172 w 436747"/>
              <a:gd name="connsiteY1" fmla="*/ 436066 h 569416"/>
              <a:gd name="connsiteX2" fmla="*/ 8122 w 436747"/>
              <a:gd name="connsiteY2" fmla="*/ 216991 h 569416"/>
              <a:gd name="connsiteX3" fmla="*/ 131947 w 436747"/>
              <a:gd name="connsiteY3" fmla="*/ 36016 h 569416"/>
              <a:gd name="connsiteX4" fmla="*/ 322447 w 436747"/>
              <a:gd name="connsiteY4" fmla="*/ 7441 h 569416"/>
              <a:gd name="connsiteX5" fmla="*/ 417697 w 436747"/>
              <a:gd name="connsiteY5" fmla="*/ 131266 h 569416"/>
              <a:gd name="connsiteX6" fmla="*/ 436747 w 436747"/>
              <a:gd name="connsiteY6" fmla="*/ 236041 h 56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747" h="569416">
                <a:moveTo>
                  <a:pt x="150997" y="569416"/>
                </a:moveTo>
                <a:cubicBezTo>
                  <a:pt x="100990" y="532109"/>
                  <a:pt x="50984" y="494803"/>
                  <a:pt x="27172" y="436066"/>
                </a:cubicBezTo>
                <a:cubicBezTo>
                  <a:pt x="3360" y="377329"/>
                  <a:pt x="-9340" y="283666"/>
                  <a:pt x="8122" y="216991"/>
                </a:cubicBezTo>
                <a:cubicBezTo>
                  <a:pt x="25584" y="150316"/>
                  <a:pt x="79559" y="70941"/>
                  <a:pt x="131947" y="36016"/>
                </a:cubicBezTo>
                <a:cubicBezTo>
                  <a:pt x="184335" y="1091"/>
                  <a:pt x="274822" y="-8434"/>
                  <a:pt x="322447" y="7441"/>
                </a:cubicBezTo>
                <a:cubicBezTo>
                  <a:pt x="370072" y="23316"/>
                  <a:pt x="398647" y="93166"/>
                  <a:pt x="417697" y="131266"/>
                </a:cubicBezTo>
                <a:cubicBezTo>
                  <a:pt x="436747" y="169366"/>
                  <a:pt x="436747" y="202703"/>
                  <a:pt x="436747" y="23604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Google Shape;868;p130">
            <a:extLst>
              <a:ext uri="{FF2B5EF4-FFF2-40B4-BE49-F238E27FC236}">
                <a16:creationId xmlns:a16="http://schemas.microsoft.com/office/drawing/2014/main" id="{2483F619-8BE8-864A-BB6F-F7B58BEB0A42}"/>
              </a:ext>
            </a:extLst>
          </p:cNvPr>
          <p:cNvCxnSpPr>
            <a:cxnSpLocks/>
          </p:cNvCxnSpPr>
          <p:nvPr/>
        </p:nvCxnSpPr>
        <p:spPr>
          <a:xfrm>
            <a:off x="6374224" y="4103175"/>
            <a:ext cx="4936251" cy="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3816D26-E11D-FA48-B055-8CA86EAB829C}"/>
              </a:ext>
            </a:extLst>
          </p:cNvPr>
          <p:cNvSpPr txBox="1"/>
          <p:nvPr/>
        </p:nvSpPr>
        <p:spPr>
          <a:xfrm>
            <a:off x="7938120" y="4208174"/>
            <a:ext cx="198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Деятельность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E6A779-4742-0C47-9733-744273EB6421}"/>
              </a:ext>
            </a:extLst>
          </p:cNvPr>
          <p:cNvSpPr txBox="1"/>
          <p:nvPr/>
        </p:nvSpPr>
        <p:spPr>
          <a:xfrm>
            <a:off x="8964288" y="2196153"/>
            <a:ext cx="454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*</a:t>
            </a:r>
            <a:endParaRPr lang="ru-RU" sz="2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1F8AAA-9F5E-9B4F-A595-19EF48F29F39}"/>
              </a:ext>
            </a:extLst>
          </p:cNvPr>
          <p:cNvSpPr txBox="1"/>
          <p:nvPr/>
        </p:nvSpPr>
        <p:spPr>
          <a:xfrm>
            <a:off x="8158030" y="1415336"/>
            <a:ext cx="1457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Мышление</a:t>
            </a:r>
          </a:p>
        </p:txBody>
      </p: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DE1BBE9D-A968-C04F-B215-BFBFEA6C25B3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7601" y="2436226"/>
            <a:ext cx="1227675" cy="412301"/>
          </a:xfrm>
          <a:prstGeom prst="bentConnector3">
            <a:avLst>
              <a:gd name="adj1" fmla="val 705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>
            <a:extLst>
              <a:ext uri="{FF2B5EF4-FFF2-40B4-BE49-F238E27FC236}">
                <a16:creationId xmlns:a16="http://schemas.microsoft.com/office/drawing/2014/main" id="{DC036A90-7DA7-2E4B-862F-C66030D5E60A}"/>
              </a:ext>
            </a:extLst>
          </p:cNvPr>
          <p:cNvCxnSpPr>
            <a:cxnSpLocks/>
          </p:cNvCxnSpPr>
          <p:nvPr/>
        </p:nvCxnSpPr>
        <p:spPr>
          <a:xfrm rot="16200000" flipH="1">
            <a:off x="8885389" y="3575727"/>
            <a:ext cx="614716" cy="344505"/>
          </a:xfrm>
          <a:prstGeom prst="bentConnector3">
            <a:avLst>
              <a:gd name="adj1" fmla="val 3437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Треугольник 74">
            <a:extLst>
              <a:ext uri="{FF2B5EF4-FFF2-40B4-BE49-F238E27FC236}">
                <a16:creationId xmlns:a16="http://schemas.microsoft.com/office/drawing/2014/main" id="{19B52BDA-572A-7E44-B3C4-AAEDA741377D}"/>
              </a:ext>
            </a:extLst>
          </p:cNvPr>
          <p:cNvSpPr/>
          <p:nvPr/>
        </p:nvSpPr>
        <p:spPr>
          <a:xfrm rot="10800000">
            <a:off x="8869534" y="2541767"/>
            <a:ext cx="197373" cy="254926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0B5AB15-E116-484C-825B-8ED3013C52E4}"/>
              </a:ext>
            </a:extLst>
          </p:cNvPr>
          <p:cNvSpPr/>
          <p:nvPr/>
        </p:nvSpPr>
        <p:spPr>
          <a:xfrm>
            <a:off x="8886534" y="2292765"/>
            <a:ext cx="151532" cy="15153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реугольник 77">
            <a:extLst>
              <a:ext uri="{FF2B5EF4-FFF2-40B4-BE49-F238E27FC236}">
                <a16:creationId xmlns:a16="http://schemas.microsoft.com/office/drawing/2014/main" id="{A9615EB3-8C03-094C-8419-5856BBE01BE9}"/>
              </a:ext>
            </a:extLst>
          </p:cNvPr>
          <p:cNvSpPr/>
          <p:nvPr/>
        </p:nvSpPr>
        <p:spPr>
          <a:xfrm rot="10800000">
            <a:off x="10418953" y="3077346"/>
            <a:ext cx="248380" cy="320806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95D2A678-8961-5046-984E-416B8CCA1A55}"/>
              </a:ext>
            </a:extLst>
          </p:cNvPr>
          <p:cNvSpPr/>
          <p:nvPr/>
        </p:nvSpPr>
        <p:spPr>
          <a:xfrm>
            <a:off x="10447797" y="2764109"/>
            <a:ext cx="190693" cy="19069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24" name="Стрелка вниз 23">
            <a:extLst>
              <a:ext uri="{FF2B5EF4-FFF2-40B4-BE49-F238E27FC236}">
                <a16:creationId xmlns:a16="http://schemas.microsoft.com/office/drawing/2014/main" id="{BB5FD1F7-6237-A048-B2D7-96BA6C125A8B}"/>
              </a:ext>
            </a:extLst>
          </p:cNvPr>
          <p:cNvSpPr/>
          <p:nvPr/>
        </p:nvSpPr>
        <p:spPr>
          <a:xfrm rot="16200000">
            <a:off x="9484030" y="2725543"/>
            <a:ext cx="137119" cy="823034"/>
          </a:xfrm>
          <a:prstGeom prst="downArrow">
            <a:avLst>
              <a:gd name="adj1" fmla="val 43455"/>
              <a:gd name="adj2" fmla="val 98051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64B224-074C-F14A-A780-78F94CABA009}"/>
              </a:ext>
            </a:extLst>
          </p:cNvPr>
          <p:cNvSpPr txBox="1"/>
          <p:nvPr/>
        </p:nvSpPr>
        <p:spPr>
          <a:xfrm>
            <a:off x="8471808" y="3554887"/>
            <a:ext cx="522499" cy="421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Я</a:t>
            </a:r>
            <a:r>
              <a:rPr lang="ru-RU" baseline="-25000" dirty="0"/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71EAC7-D5FE-574E-81DB-A7ADB0254616}"/>
              </a:ext>
            </a:extLst>
          </p:cNvPr>
          <p:cNvSpPr txBox="1"/>
          <p:nvPr/>
        </p:nvSpPr>
        <p:spPr>
          <a:xfrm>
            <a:off x="10281893" y="3392721"/>
            <a:ext cx="522499" cy="421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Я</a:t>
            </a:r>
            <a:r>
              <a:rPr lang="ru-RU" baseline="-25000" dirty="0"/>
              <a:t>2</a:t>
            </a:r>
          </a:p>
        </p:txBody>
      </p:sp>
      <p:cxnSp>
        <p:nvCxnSpPr>
          <p:cNvPr id="27" name="Google Shape;868;p130">
            <a:extLst>
              <a:ext uri="{FF2B5EF4-FFF2-40B4-BE49-F238E27FC236}">
                <a16:creationId xmlns:a16="http://schemas.microsoft.com/office/drawing/2014/main" id="{2483F619-8BE8-864A-BB6F-F7B58BEB0A42}"/>
              </a:ext>
            </a:extLst>
          </p:cNvPr>
          <p:cNvCxnSpPr>
            <a:cxnSpLocks/>
          </p:cNvCxnSpPr>
          <p:nvPr/>
        </p:nvCxnSpPr>
        <p:spPr>
          <a:xfrm>
            <a:off x="6374224" y="1929570"/>
            <a:ext cx="4936251" cy="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9" name="Прямоугольник 28"/>
          <p:cNvSpPr/>
          <p:nvPr/>
        </p:nvSpPr>
        <p:spPr>
          <a:xfrm>
            <a:off x="169298" y="5172763"/>
            <a:ext cx="55700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400" spc="-9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spc="-9" dirty="0"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lang="ru-RU" sz="2400" spc="-9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spc="-9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9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lang="ru-RU" sz="2400" spc="-9" dirty="0">
                <a:latin typeface="Arial" panose="020B0604020202020204" pitchFamily="34" charset="0"/>
                <a:cs typeface="Arial" panose="020B0604020202020204" pitchFamily="34" charset="0"/>
              </a:rPr>
              <a:t>к изменениям –</a:t>
            </a:r>
            <a:br>
              <a:rPr lang="ru-RU" sz="2400" spc="-9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9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spc="-9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компетентности  обновления  компетенций</a:t>
            </a:r>
          </a:p>
        </p:txBody>
      </p:sp>
    </p:spTree>
    <p:extLst>
      <p:ext uri="{BB962C8B-B14F-4D97-AF65-F5344CB8AC3E}">
        <p14:creationId xmlns:p14="http://schemas.microsoft.com/office/powerpoint/2010/main" val="25797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"/>
          <p:cNvSpPr txBox="1"/>
          <p:nvPr/>
        </p:nvSpPr>
        <p:spPr>
          <a:xfrm>
            <a:off x="454650" y="1379267"/>
            <a:ext cx="5818200" cy="44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 dirty="0"/>
              <a:t>Мышление </a:t>
            </a:r>
            <a:endParaRPr sz="2400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критическое</a:t>
            </a:r>
            <a:endParaRPr sz="2400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креативное</a:t>
            </a: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системное</a:t>
            </a:r>
            <a:endParaRPr sz="2400" dirty="0"/>
          </a:p>
          <a:p>
            <a:pPr marL="457200" marR="0" lvl="0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 dirty="0"/>
              <a:t>Взаимодействие с другими</a:t>
            </a:r>
            <a:endParaRPr sz="2400" b="1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 err="1"/>
              <a:t>коллаборация</a:t>
            </a:r>
            <a:endParaRPr sz="2400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 err="1"/>
              <a:t>эмпатия</a:t>
            </a:r>
            <a:endParaRPr sz="2400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эмоциональный интеллект</a:t>
            </a:r>
            <a:endParaRPr sz="2400" dirty="0"/>
          </a:p>
          <a:p>
            <a:pPr marL="457200" marR="0" lvl="0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 dirty="0"/>
              <a:t>Взаимодействие с собой</a:t>
            </a:r>
            <a:endParaRPr sz="2400" b="1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саморегулирование</a:t>
            </a:r>
            <a:endParaRPr sz="2400" dirty="0"/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ru-RU" sz="2400" dirty="0"/>
              <a:t>самоорганизация</a:t>
            </a:r>
            <a:endParaRPr sz="2400" dirty="0"/>
          </a:p>
        </p:txBody>
      </p:sp>
      <p:sp>
        <p:nvSpPr>
          <p:cNvPr id="287" name="Google Shape;287;p31"/>
          <p:cNvSpPr txBox="1"/>
          <p:nvPr/>
        </p:nvSpPr>
        <p:spPr>
          <a:xfrm>
            <a:off x="6272850" y="2083925"/>
            <a:ext cx="5710200" cy="36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ru-RU" sz="2400" b="1" dirty="0">
                <a:solidFill>
                  <a:schemeClr val="dk1"/>
                </a:solidFill>
              </a:rPr>
              <a:t>Базовая общая грамотность </a:t>
            </a:r>
            <a:endParaRPr sz="2400" b="1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читательская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математическая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алгоритмическая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ru-RU" sz="2400" b="1" dirty="0">
                <a:solidFill>
                  <a:schemeClr val="dk1"/>
                </a:solidFill>
              </a:rPr>
              <a:t>Базовые специальные грамотности 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гражданская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финансовая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правовая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экологическая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научная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здоровье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ru-RU" sz="2400" dirty="0">
                <a:solidFill>
                  <a:schemeClr val="dk1"/>
                </a:solidFill>
              </a:rPr>
              <a:t>информационная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288" name="Google Shape;288;p31"/>
          <p:cNvSpPr txBox="1"/>
          <p:nvPr/>
        </p:nvSpPr>
        <p:spPr>
          <a:xfrm>
            <a:off x="17450" y="17950"/>
            <a:ext cx="58182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b="1" dirty="0">
                <a:solidFill>
                  <a:srgbClr val="4A86E8"/>
                </a:solidFill>
              </a:rPr>
              <a:t>Универсальные компетентности</a:t>
            </a:r>
            <a:endParaRPr sz="3800" dirty="0">
              <a:solidFill>
                <a:srgbClr val="4A86E8"/>
              </a:solidFill>
            </a:endParaRPr>
          </a:p>
        </p:txBody>
      </p:sp>
      <p:sp>
        <p:nvSpPr>
          <p:cNvPr id="289" name="Google Shape;289;p31"/>
          <p:cNvSpPr txBox="1"/>
          <p:nvPr/>
        </p:nvSpPr>
        <p:spPr>
          <a:xfrm>
            <a:off x="6218850" y="-64337"/>
            <a:ext cx="58182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b="1">
                <a:solidFill>
                  <a:srgbClr val="4A86E8"/>
                </a:solidFill>
              </a:rPr>
              <a:t>Новые</a:t>
            </a:r>
            <a:br>
              <a:rPr lang="ru-RU" sz="3800" b="1">
                <a:solidFill>
                  <a:srgbClr val="4A86E8"/>
                </a:solidFill>
              </a:rPr>
            </a:br>
            <a:r>
              <a:rPr lang="ru-RU" sz="3800" b="1">
                <a:solidFill>
                  <a:srgbClr val="4A86E8"/>
                </a:solidFill>
              </a:rPr>
              <a:t>грамотности</a:t>
            </a:r>
            <a:endParaRPr sz="3800">
              <a:solidFill>
                <a:srgbClr val="4A86E8"/>
              </a:solidFill>
            </a:endParaRPr>
          </a:p>
        </p:txBody>
      </p:sp>
      <p:sp>
        <p:nvSpPr>
          <p:cNvPr id="290" name="Google Shape;290;p31"/>
          <p:cNvSpPr txBox="1"/>
          <p:nvPr/>
        </p:nvSpPr>
        <p:spPr>
          <a:xfrm>
            <a:off x="187308" y="6397500"/>
            <a:ext cx="5055675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i="1" dirty="0"/>
              <a:t>по материалам доклада ВШЭ</a:t>
            </a:r>
            <a:endParaRPr sz="1400" i="1" dirty="0"/>
          </a:p>
        </p:txBody>
      </p:sp>
      <p:cxnSp>
        <p:nvCxnSpPr>
          <p:cNvPr id="8" name="Google Shape;302;p55"/>
          <p:cNvCxnSpPr/>
          <p:nvPr/>
        </p:nvCxnSpPr>
        <p:spPr>
          <a:xfrm>
            <a:off x="565800" y="12986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60E6-A09A-4B08-B80C-2A5EB59690F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6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557050"/>
            <a:ext cx="12192000" cy="68873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976012" marR="4607" indent="-965071" algn="ctr">
              <a:spcBef>
                <a:spcPts val="91"/>
              </a:spcBef>
            </a:pPr>
            <a:r>
              <a:rPr lang="ru-RU" sz="4400" b="1" spc="-9" dirty="0" smtClean="0">
                <a:cs typeface="Arial"/>
              </a:rPr>
              <a:t>Поддержка </a:t>
            </a:r>
            <a:r>
              <a:rPr lang="ru-RU" sz="4400" b="1" spc="-5" dirty="0" smtClean="0">
                <a:latin typeface="Arial"/>
                <a:cs typeface="Arial"/>
              </a:rPr>
              <a:t>разнообразия</a:t>
            </a:r>
            <a:r>
              <a:rPr lang="ru-RU" sz="3600" b="1" spc="-5" dirty="0" smtClean="0">
                <a:latin typeface="Arial"/>
                <a:cs typeface="Arial"/>
              </a:rPr>
              <a:t>!</a:t>
            </a:r>
            <a:endParaRPr lang="ru-RU"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55612" y="2892742"/>
            <a:ext cx="5656481" cy="111962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R="75432" algn="ctr">
              <a:spcBef>
                <a:spcPts val="91"/>
              </a:spcBef>
            </a:pPr>
            <a:r>
              <a:rPr sz="2400" spc="-5" dirty="0">
                <a:latin typeface="Arial"/>
                <a:cs typeface="Arial"/>
              </a:rPr>
              <a:t>Мотивационная модель </a:t>
            </a:r>
            <a:r>
              <a:rPr sz="2400" spc="-9" dirty="0">
                <a:latin typeface="Arial"/>
                <a:cs typeface="Arial"/>
              </a:rPr>
              <a:t>XXI </a:t>
            </a:r>
            <a:r>
              <a:rPr sz="2400" spc="-5" dirty="0">
                <a:latin typeface="Arial"/>
                <a:cs typeface="Arial"/>
              </a:rPr>
              <a:t>века: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«</a:t>
            </a:r>
            <a:r>
              <a:rPr sz="2400" b="1" spc="-5" dirty="0">
                <a:solidFill>
                  <a:srgbClr val="7030A0"/>
                </a:solidFill>
                <a:latin typeface="Arial"/>
                <a:cs typeface="Arial"/>
              </a:rPr>
              <a:t>Самореализация, </a:t>
            </a:r>
            <a:r>
              <a:rPr sz="2400" b="1" dirty="0">
                <a:solidFill>
                  <a:srgbClr val="7030A0"/>
                </a:solidFill>
                <a:latin typeface="Arial"/>
                <a:cs typeface="Arial"/>
              </a:rPr>
              <a:t>выбор </a:t>
            </a:r>
            <a:r>
              <a:rPr sz="2400" b="1" spc="-5" dirty="0">
                <a:solidFill>
                  <a:srgbClr val="7030A0"/>
                </a:solidFill>
                <a:latin typeface="Arial"/>
                <a:cs typeface="Arial"/>
              </a:rPr>
              <a:t>пути </a:t>
            </a:r>
            <a:r>
              <a:rPr sz="2400" b="1" dirty="0">
                <a:solidFill>
                  <a:srgbClr val="7030A0"/>
                </a:solidFill>
                <a:latin typeface="Arial"/>
                <a:cs typeface="Arial"/>
              </a:rPr>
              <a:t>и </a:t>
            </a:r>
            <a:r>
              <a:rPr sz="2400" b="1" spc="-5" dirty="0">
                <a:solidFill>
                  <a:srgbClr val="7030A0"/>
                </a:solidFill>
                <a:latin typeface="Arial"/>
                <a:cs typeface="Arial"/>
              </a:rPr>
              <a:t>решение сложных</a:t>
            </a:r>
            <a:r>
              <a:rPr sz="2400" b="1" spc="-32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7030A0"/>
                </a:solidFill>
                <a:latin typeface="Arial"/>
                <a:cs typeface="Arial"/>
              </a:rPr>
              <a:t>задач</a:t>
            </a:r>
            <a:r>
              <a:rPr sz="2400" dirty="0">
                <a:latin typeface="Arial"/>
                <a:cs typeface="Arial"/>
              </a:rPr>
              <a:t>»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77506"/>
            <a:ext cx="12192000" cy="923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kern="1200" dirty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Ключевая </a:t>
            </a:r>
            <a:r>
              <a:rPr lang="ru-RU" sz="4800" b="1" kern="1200" dirty="0" smtClean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rPr>
              <a:t>идеология</a:t>
            </a:r>
            <a:endParaRPr sz="4800" b="1" kern="1200" dirty="0">
              <a:solidFill>
                <a:srgbClr val="0070C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95764" y="2796987"/>
            <a:ext cx="3496235" cy="40610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2796987"/>
            <a:ext cx="2985067" cy="42658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191008" y="4568611"/>
            <a:ext cx="5217885" cy="1144073"/>
          </a:xfrm>
          <a:prstGeom prst="rect">
            <a:avLst/>
          </a:prstGeom>
          <a:noFill/>
          <a:ln>
            <a:noFill/>
          </a:ln>
        </p:spPr>
        <p:txBody>
          <a:bodyPr wrap="square" lIns="81637" tIns="40819" rIns="81637" bIns="40819" anchorCtr="0" compatLnSpc="0">
            <a:spAutoFit/>
          </a:bodyPr>
          <a:lstStyle/>
          <a:p>
            <a:pPr algn="ctr" hangingPunct="0">
              <a:buSzPct val="45000"/>
              <a:defRPr sz="2400" b="0"/>
            </a:pPr>
            <a:r>
              <a:rPr lang="en-US" sz="2400" b="1" dirty="0" err="1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Персонализация</a:t>
            </a:r>
            <a:r>
              <a:rPr lang="en-US" sz="2400" dirty="0"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dirty="0" err="1">
                <a:latin typeface="Arial" pitchFamily="18"/>
                <a:ea typeface="Tahoma" pitchFamily="2"/>
                <a:cs typeface="Droid Sans Devanagari" pitchFamily="2"/>
              </a:rPr>
              <a:t>образования</a:t>
            </a:r>
            <a:r>
              <a:rPr lang="en-US" sz="2400" dirty="0"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dirty="0" err="1">
                <a:latin typeface="Arial" pitchFamily="18"/>
                <a:ea typeface="Tahoma" pitchFamily="2"/>
                <a:cs typeface="Droid Sans Devanagari" pitchFamily="2"/>
              </a:rPr>
              <a:t>как</a:t>
            </a:r>
            <a:r>
              <a:rPr lang="en-US" sz="2400" dirty="0"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ведущий</a:t>
            </a:r>
            <a:r>
              <a:rPr lang="en-US" sz="2400" b="1" dirty="0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тренд</a:t>
            </a:r>
            <a:r>
              <a:rPr lang="en-US" sz="2400" dirty="0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dirty="0" err="1">
                <a:latin typeface="Arial" pitchFamily="18"/>
                <a:ea typeface="Tahoma" pitchFamily="2"/>
                <a:cs typeface="Droid Sans Devanagari" pitchFamily="2"/>
              </a:rPr>
              <a:t>развития</a:t>
            </a:r>
            <a:r>
              <a:rPr lang="en-US" sz="2400" dirty="0"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dirty="0" err="1">
                <a:latin typeface="Arial" pitchFamily="18"/>
                <a:ea typeface="Tahoma" pitchFamily="2"/>
                <a:cs typeface="Droid Sans Devanagari" pitchFamily="2"/>
              </a:rPr>
              <a:t>образования</a:t>
            </a:r>
            <a:r>
              <a:rPr lang="en-US" sz="2400" dirty="0"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b="1" dirty="0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в </a:t>
            </a:r>
            <a:r>
              <a:rPr lang="en-US" sz="2400" b="1" dirty="0" err="1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сложном</a:t>
            </a:r>
            <a:r>
              <a:rPr lang="en-US" sz="2400" b="1" dirty="0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18"/>
                <a:ea typeface="Tahoma" pitchFamily="2"/>
                <a:cs typeface="Droid Sans Devanagari" pitchFamily="2"/>
              </a:rPr>
              <a:t>мире</a:t>
            </a:r>
            <a:endParaRPr lang="en-US" sz="2400" b="1" dirty="0">
              <a:solidFill>
                <a:srgbClr val="7030A0"/>
              </a:solidFill>
              <a:latin typeface="Arial" pitchFamily="18"/>
              <a:ea typeface="Tahoma" pitchFamily="2"/>
              <a:cs typeface="Droid Sans Devanagari" pitchFamily="2"/>
            </a:endParaRPr>
          </a:p>
        </p:txBody>
      </p:sp>
      <p:cxnSp>
        <p:nvCxnSpPr>
          <p:cNvPr id="9" name="Google Shape;302;p55"/>
          <p:cNvCxnSpPr/>
          <p:nvPr/>
        </p:nvCxnSpPr>
        <p:spPr>
          <a:xfrm>
            <a:off x="565800" y="1095401"/>
            <a:ext cx="11060400" cy="0"/>
          </a:xfrm>
          <a:prstGeom prst="straightConnector1">
            <a:avLst/>
          </a:prstGeom>
          <a:noFill/>
          <a:ln w="3810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Прямоугольник 9"/>
          <p:cNvSpPr/>
          <p:nvPr/>
        </p:nvSpPr>
        <p:spPr>
          <a:xfrm>
            <a:off x="4661585" y="6519446"/>
            <a:ext cx="1863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spc="-5" dirty="0" smtClean="0">
                <a:cs typeface="Arial"/>
              </a:rPr>
              <a:t>(А.Г. Асмолов, 2018)</a:t>
            </a:r>
            <a:endParaRPr lang="ru-RU" sz="1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6FE87-D911-490B-84B3-03CA7A883F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5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4020</TotalTime>
  <Words>1232</Words>
  <Application>Microsoft Office PowerPoint</Application>
  <PresentationFormat>Широкоэкранный</PresentationFormat>
  <Paragraphs>412</Paragraphs>
  <Slides>44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58" baseType="lpstr">
      <vt:lpstr>Arial</vt:lpstr>
      <vt:lpstr>Arial-BoldMT</vt:lpstr>
      <vt:lpstr>Calibri</vt:lpstr>
      <vt:lpstr>Calibri Light</vt:lpstr>
      <vt:lpstr>Droid Sans Devanagari</vt:lpstr>
      <vt:lpstr>Georgia</vt:lpstr>
      <vt:lpstr>Helvetica</vt:lpstr>
      <vt:lpstr>Helvetica Light</vt:lpstr>
      <vt:lpstr>Helvetica Neue</vt:lpstr>
      <vt:lpstr>MS Mincho</vt:lpstr>
      <vt:lpstr>Tahoma</vt:lpstr>
      <vt:lpstr>Times New Roman</vt:lpstr>
      <vt:lpstr>Тема Office</vt:lpstr>
      <vt:lpstr>Simple Light</vt:lpstr>
      <vt:lpstr>Школа Возможностей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Выпускник</vt:lpstr>
      <vt:lpstr>Презентация PowerPoint</vt:lpstr>
      <vt:lpstr>Ключевая идеология</vt:lpstr>
      <vt:lpstr>Презентация PowerPoint</vt:lpstr>
      <vt:lpstr>Презентация PowerPoint</vt:lpstr>
      <vt:lpstr>Ключевые механизмы</vt:lpstr>
      <vt:lpstr>Норма командных проектов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Учитель - мастер разнообразия</vt:lpstr>
      <vt:lpstr>Презентация PowerPoint</vt:lpstr>
      <vt:lpstr>Презентация PowerPoint</vt:lpstr>
      <vt:lpstr>Образовательная программа «Проектная и цифровая  трансформация школы»</vt:lpstr>
      <vt:lpstr>Образовательная программа «Шаг развития школы»</vt:lpstr>
      <vt:lpstr>Презентация PowerPoint</vt:lpstr>
      <vt:lpstr>Презентация PowerPoint</vt:lpstr>
      <vt:lpstr>ОБЖ: полигон безопасности</vt:lpstr>
      <vt:lpstr>Презентация PowerPoint</vt:lpstr>
      <vt:lpstr>Презентация PowerPoint</vt:lpstr>
      <vt:lpstr>Презентация PowerPoint</vt:lpstr>
      <vt:lpstr>edu @ СosmОdis.ru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pavel@rabinovitch.ru</cp:lastModifiedBy>
  <cp:revision>1898</cp:revision>
  <cp:lastPrinted>2017-11-02T12:19:12Z</cp:lastPrinted>
  <dcterms:created xsi:type="dcterms:W3CDTF">2017-10-30T11:17:05Z</dcterms:created>
  <dcterms:modified xsi:type="dcterms:W3CDTF">2019-02-20T17:55:01Z</dcterms:modified>
</cp:coreProperties>
</file>