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1" r:id="rId2"/>
    <p:sldId id="327" r:id="rId3"/>
    <p:sldId id="329" r:id="rId4"/>
    <p:sldId id="256" r:id="rId5"/>
    <p:sldId id="325" r:id="rId6"/>
    <p:sldId id="330" r:id="rId7"/>
  </p:sldIdLst>
  <p:sldSz cx="9144000" cy="5143500" type="screen16x9"/>
  <p:notesSz cx="6858000" cy="9144000"/>
  <p:defaultTextStyle>
    <a:defPPr>
      <a:defRPr lang="ru-RU"/>
    </a:defPPr>
    <a:lvl1pPr marL="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8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9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74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3" algn="l" defTabSz="9141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044F7-AC62-49B9-8126-8D5AD9675823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F96E6-019A-46B4-99CA-9E60CF1B67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506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58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3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92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9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6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4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3" algn="l" defTabSz="9141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45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8" indent="0">
              <a:buNone/>
              <a:defRPr sz="2000" b="1"/>
            </a:lvl2pPr>
            <a:lvl3pPr marL="914130" indent="0">
              <a:buNone/>
              <a:defRPr sz="1800" b="1"/>
            </a:lvl3pPr>
            <a:lvl4pPr marL="1371192" indent="0">
              <a:buNone/>
              <a:defRPr sz="1600" b="1"/>
            </a:lvl4pPr>
            <a:lvl5pPr marL="1828259" indent="0">
              <a:buNone/>
              <a:defRPr sz="1600" b="1"/>
            </a:lvl5pPr>
            <a:lvl6pPr marL="2285316" indent="0">
              <a:buNone/>
              <a:defRPr sz="1600" b="1"/>
            </a:lvl6pPr>
            <a:lvl7pPr marL="2742374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58" indent="0">
              <a:buNone/>
              <a:defRPr sz="2800"/>
            </a:lvl2pPr>
            <a:lvl3pPr marL="914130" indent="0">
              <a:buNone/>
              <a:defRPr sz="2400"/>
            </a:lvl3pPr>
            <a:lvl4pPr marL="1371192" indent="0">
              <a:buNone/>
              <a:defRPr sz="2000"/>
            </a:lvl4pPr>
            <a:lvl5pPr marL="1828259" indent="0">
              <a:buNone/>
              <a:defRPr sz="2000"/>
            </a:lvl5pPr>
            <a:lvl6pPr marL="2285316" indent="0">
              <a:buNone/>
              <a:defRPr sz="2000"/>
            </a:lvl6pPr>
            <a:lvl7pPr marL="2742374" indent="0">
              <a:buNone/>
              <a:defRPr sz="2000"/>
            </a:lvl7pPr>
            <a:lvl8pPr marL="3199440" indent="0">
              <a:buNone/>
              <a:defRPr sz="2000"/>
            </a:lvl8pPr>
            <a:lvl9pPr marL="3656503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58" indent="0">
              <a:buNone/>
              <a:defRPr sz="1200"/>
            </a:lvl2pPr>
            <a:lvl3pPr marL="914130" indent="0">
              <a:buNone/>
              <a:defRPr sz="1000"/>
            </a:lvl3pPr>
            <a:lvl4pPr marL="1371192" indent="0">
              <a:buNone/>
              <a:defRPr sz="900"/>
            </a:lvl4pPr>
            <a:lvl5pPr marL="1828259" indent="0">
              <a:buNone/>
              <a:defRPr sz="900"/>
            </a:lvl5pPr>
            <a:lvl6pPr marL="2285316" indent="0">
              <a:buNone/>
              <a:defRPr sz="900"/>
            </a:lvl6pPr>
            <a:lvl7pPr marL="2742374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3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94" indent="-342794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33" indent="-285666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9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7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12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4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6" indent="-228528" algn="l" defTabSz="9141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8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3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92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9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6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4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3" Type="http://schemas.openxmlformats.org/officeDocument/2006/relationships/image" Target="../media/image2.png"/><Relationship Id="rId7" Type="http://schemas.openxmlformats.org/officeDocument/2006/relationships/image" Target="../media/image14.svg"/><Relationship Id="rId17" Type="http://schemas.openxmlformats.org/officeDocument/2006/relationships/image" Target="../media/image9.pn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15" Type="http://schemas.openxmlformats.org/officeDocument/2006/relationships/image" Target="../media/image7.png"/><Relationship Id="rId5" Type="http://schemas.openxmlformats.org/officeDocument/2006/relationships/image" Target="../media/image12.svg"/><Relationship Id="rId4" Type="http://schemas.openxmlformats.org/officeDocument/2006/relationships/image" Target="../media/image5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571750"/>
            <a:ext cx="5756822" cy="2214246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320000" y="3510000"/>
            <a:ext cx="4500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ачальник отдела воспитания </a:t>
            </a:r>
          </a:p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 дополнительного образования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131840" y="2617329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Абдрахманова 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Василя Раиловна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514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07950" y="1275606"/>
            <a:ext cx="89281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формировании современных управленческих</a:t>
            </a:r>
          </a:p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 организационно-экономических механизмов в системе дополнительного образования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346864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67" y="-5453"/>
            <a:ext cx="9144000" cy="51640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705" y="-50881"/>
            <a:ext cx="906477" cy="504056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AD8EC896-C7C7-49BA-946C-3CC71F570DB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0" y="-14672"/>
            <a:ext cx="75557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>
                <a:ln>
                  <a:noFill/>
                </a:ln>
                <a:solidFill>
                  <a:srgbClr val="92278F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ШАГ 1</a:t>
            </a:r>
          </a:p>
        </p:txBody>
      </p:sp>
      <p:sp>
        <p:nvSpPr>
          <p:cNvPr id="8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108526" y="410554"/>
            <a:ext cx="4175441" cy="2120583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98" y="410556"/>
            <a:ext cx="439580" cy="3923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AEC73FE-6FD7-B243-BF0E-39D8D71C1318}"/>
              </a:ext>
            </a:extLst>
          </p:cNvPr>
          <p:cNvSpPr txBox="1"/>
          <p:nvPr/>
        </p:nvSpPr>
        <p:spPr>
          <a:xfrm>
            <a:off x="216785" y="211236"/>
            <a:ext cx="3917905" cy="23031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ru-RU" sz="1300" b="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sz="13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13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перечня </a:t>
            </a:r>
            <a:r>
              <a:rPr lang="ru-RU" sz="13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образований, </a:t>
            </a:r>
            <a:r>
              <a:rPr lang="ru-RU" sz="13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которых вводится </a:t>
            </a:r>
            <a:r>
              <a:rPr lang="ru-RU" sz="1300" b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персонифицированного финансирования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ru-RU" sz="1300" b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13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Определение координатора системы (Министерство </a:t>
            </a:r>
            <a:r>
              <a:rPr kumimoji="0" lang="ru-RU" sz="13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образования 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      </a:t>
            </a:r>
            <a:r>
              <a:rPr kumimoji="0" lang="ru-RU" sz="13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Республики Башкортостан)</a:t>
            </a:r>
          </a:p>
          <a:p>
            <a:pPr marR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ru-RU" sz="13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ru-RU" sz="13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дорожной карты внедрения системы</a:t>
            </a:r>
          </a:p>
        </p:txBody>
      </p:sp>
      <p:sp>
        <p:nvSpPr>
          <p:cNvPr id="12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107504" y="2755428"/>
            <a:ext cx="4176464" cy="2098639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4572000" y="410556"/>
            <a:ext cx="4464496" cy="2022834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4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4572000" y="2755428"/>
            <a:ext cx="4464496" cy="2098639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446961"/>
            <a:ext cx="432048" cy="38566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98" y="2755428"/>
            <a:ext cx="439580" cy="3923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3988" y="2761232"/>
            <a:ext cx="433078" cy="3865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96036" y="585603"/>
            <a:ext cx="2556284" cy="403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584200" hangingPunct="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72000" y="407480"/>
            <a:ext cx="446449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200" hangingPunct="0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Определение: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ведения реестра поставщиков услуг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ведения реестра программ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</a:t>
            </a:r>
            <a:endParaRPr lang="ru-RU" sz="13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ведения реестра сертификатов (потребителей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услуг)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получения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сертификатов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блокировки/списания/возврата средств на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 и др.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779715" y="17982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84200" hangingPunct="0"/>
            <a:r>
              <a:rPr lang="ru-RU" b="1" dirty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ШАГ </a:t>
            </a:r>
            <a:r>
              <a:rPr lang="ru-RU" b="1" dirty="0" smtClean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2</a:t>
            </a:r>
            <a:endParaRPr lang="ru-RU" b="1" dirty="0">
              <a:solidFill>
                <a:srgbClr val="922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2047" y="2391900"/>
            <a:ext cx="986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84200" hangingPunct="0"/>
            <a:endParaRPr lang="ru-RU" b="1" dirty="0" smtClean="0">
              <a:solidFill>
                <a:srgbClr val="922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  <a:p>
            <a:pPr defTabSz="584200" hangingPunct="0"/>
            <a:r>
              <a:rPr lang="ru-RU" b="1" dirty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</a:t>
            </a:r>
            <a:r>
              <a:rPr lang="ru-RU" b="1" dirty="0" smtClean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    ШАГ 3</a:t>
            </a:r>
            <a:endParaRPr lang="ru-RU" b="1" dirty="0">
              <a:solidFill>
                <a:srgbClr val="922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96036" y="2387084"/>
            <a:ext cx="756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200" hangingPunct="0"/>
            <a:r>
              <a:rPr lang="ru-RU" b="1" dirty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ШАГ </a:t>
            </a:r>
            <a:r>
              <a:rPr lang="ru-RU" b="1" dirty="0" smtClean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4</a:t>
            </a:r>
            <a:endParaRPr lang="ru-RU" b="1" dirty="0">
              <a:solidFill>
                <a:srgbClr val="922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8527" y="3066083"/>
            <a:ext cx="388740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Разработка нормативных правовых актов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персонифицированному финансированию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endParaRPr lang="ru-RU" sz="13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координатора системы на муниципальном уровне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80528" y="2792399"/>
            <a:ext cx="415636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200" hangingPunct="0"/>
            <a:endParaRPr lang="ru-RU" sz="13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42900" lvl="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Определение номинала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и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количества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сертификатов, выдаваемых в каждом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муниципальном образовании</a:t>
            </a:r>
          </a:p>
          <a:p>
            <a:pPr lvl="0" defTabSz="584200" hangingPunct="0"/>
            <a:endParaRPr lang="ru-RU" sz="13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42900" lvl="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Внесение изменений в муниципальные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государственные задания в соответствии с введением сертификатов</a:t>
            </a:r>
            <a:endParaRPr lang="ru-RU" sz="13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0699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032" y="-50881"/>
            <a:ext cx="9356552" cy="52840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705" y="-50881"/>
            <a:ext cx="906477" cy="504056"/>
          </a:xfrm>
          <a:prstGeom prst="rect">
            <a:avLst/>
          </a:prstGeom>
        </p:spPr>
      </p:pic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AD8EC896-C7C7-49BA-946C-3CC71F570DB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0" y="-14672"/>
            <a:ext cx="755576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>
                <a:ln>
                  <a:noFill/>
                </a:ln>
                <a:solidFill>
                  <a:srgbClr val="92278F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ШАГ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92278F"/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5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92278F"/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8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107504" y="410555"/>
            <a:ext cx="4176464" cy="2022834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98" y="410556"/>
            <a:ext cx="439580" cy="3923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AEC73FE-6FD7-B243-BF0E-39D8D71C1318}"/>
              </a:ext>
            </a:extLst>
          </p:cNvPr>
          <p:cNvSpPr txBox="1"/>
          <p:nvPr/>
        </p:nvSpPr>
        <p:spPr>
          <a:xfrm>
            <a:off x="107505" y="557009"/>
            <a:ext cx="4104966" cy="18876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584200" hangingPunct="0"/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Разработка: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заявления о зачислении на программу с использованием сертификата персонифицированного финансирования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согласия на обработку персональных данных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форм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договоров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 оказание образовательных услуг с использованием сертификата</a:t>
            </a:r>
          </a:p>
          <a:p>
            <a:pPr marL="342900" marR="0" indent="-34290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ru-RU" sz="1200" b="0" dirty="0">
              <a:latin typeface="+mj-lt"/>
            </a:endParaRPr>
          </a:p>
        </p:txBody>
      </p:sp>
      <p:sp>
        <p:nvSpPr>
          <p:cNvPr id="12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107504" y="2755428"/>
            <a:ext cx="8928992" cy="2098639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13" name="Прямоугольник: скругленные углы 16">
            <a:extLst>
              <a:ext uri="{FF2B5EF4-FFF2-40B4-BE49-F238E27FC236}">
                <a16:creationId xmlns="" xmlns:a16="http://schemas.microsoft.com/office/drawing/2014/main" id="{A52A68FF-9AF7-424B-A378-59FD6F734F96}"/>
              </a:ext>
            </a:extLst>
          </p:cNvPr>
          <p:cNvSpPr/>
          <p:nvPr/>
        </p:nvSpPr>
        <p:spPr>
          <a:xfrm>
            <a:off x="4572000" y="410556"/>
            <a:ext cx="4464496" cy="2022834"/>
          </a:xfrm>
          <a:prstGeom prst="roundRect">
            <a:avLst/>
          </a:prstGeom>
          <a:noFill/>
          <a:ln w="28575" cap="flat">
            <a:solidFill>
              <a:srgbClr val="92278F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446961"/>
            <a:ext cx="432048" cy="38566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FAB9B4BA-2A8E-42D2-8807-61F7CAA4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98" y="2755428"/>
            <a:ext cx="439580" cy="3923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96036" y="585603"/>
            <a:ext cx="2556284" cy="403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584200" hangingPunct="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80012" y="700637"/>
            <a:ext cx="4248472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84200" hangingPunct="0"/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Оказание информационной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поддержки:</a:t>
            </a:r>
            <a:endParaRPr lang="ru-RU" sz="13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елевидение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(ролики, как правило, делаются в детских видеостудиях)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оциальные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уклеты/листовки</a:t>
            </a:r>
            <a:endParaRPr lang="ru-RU" sz="13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абота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школами (собрания родительской общественности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 т.д.</a:t>
            </a:r>
            <a:endParaRPr lang="ru-RU" sz="13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79715" y="17982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84200" hangingPunct="0"/>
            <a:r>
              <a:rPr lang="ru-RU" b="1" dirty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ШАГ </a:t>
            </a:r>
            <a:r>
              <a:rPr lang="ru-RU" b="1" dirty="0" smtClean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 6</a:t>
            </a:r>
            <a:endParaRPr lang="ru-RU" b="1" dirty="0">
              <a:solidFill>
                <a:srgbClr val="922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2047" y="2391900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584200" hangingPunct="0"/>
            <a:r>
              <a:rPr lang="ru-RU" b="1" dirty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ШАГ </a:t>
            </a:r>
            <a:r>
              <a:rPr lang="ru-RU" b="1" dirty="0" smtClean="0">
                <a:solidFill>
                  <a:srgbClr val="92278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Neue"/>
              </a:rPr>
              <a:t>7</a:t>
            </a:r>
            <a:endParaRPr lang="ru-RU" b="1" dirty="0">
              <a:solidFill>
                <a:srgbClr val="92278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Neue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8527" y="3066083"/>
            <a:ext cx="8207889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Ведение </a:t>
            </a: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соглашений с негосударственными поставщиками услуг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и консультирование учреждений </a:t>
            </a:r>
            <a:endParaRPr lang="ru-RU" sz="13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консультирование родителей (учреждения)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Получение и проверка 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РМЦ/МОЦ отчетов поставщиков услуг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Переч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исление средств через механизм муниципальных (государственных) заданий или субсидий для негосударственных поставщиков</a:t>
            </a:r>
          </a:p>
          <a:p>
            <a:pPr marL="342900" indent="-342900" defTabSz="584200" hangingPunct="0"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Контроль за работой системы </a:t>
            </a:r>
            <a:r>
              <a:rPr lang="en-US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(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РМЦ, </a:t>
            </a:r>
            <a:r>
              <a:rPr lang="ru-RU" sz="13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МОЦы</a:t>
            </a:r>
            <a:r>
              <a:rPr lang="ru-RU" sz="13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), доработка, решение сложных ситуаций</a:t>
            </a:r>
          </a:p>
        </p:txBody>
      </p:sp>
    </p:spTree>
    <p:extLst>
      <p:ext uri="{BB962C8B-B14F-4D97-AF65-F5344CB8AC3E}">
        <p14:creationId xmlns:p14="http://schemas.microsoft.com/office/powerpoint/2010/main" val="372586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" y="51750"/>
            <a:ext cx="906376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6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630369" y="88634"/>
            <a:ext cx="5629292" cy="1102519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Проекта </a:t>
            </a:r>
            <a:b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 класс)                          (11 класс)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347864" y="1985832"/>
            <a:ext cx="2304256" cy="1440160"/>
            <a:chOff x="3563888" y="1995686"/>
            <a:chExt cx="2304256" cy="1440160"/>
          </a:xfrm>
        </p:grpSpPr>
        <p:sp>
          <p:nvSpPr>
            <p:cNvPr id="2" name="Овал 1"/>
            <p:cNvSpPr/>
            <p:nvPr/>
          </p:nvSpPr>
          <p:spPr>
            <a:xfrm>
              <a:off x="3563888" y="1995686"/>
              <a:ext cx="2304256" cy="144016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851920" y="2362072"/>
              <a:ext cx="18722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Кейсы</a:t>
              </a:r>
              <a:endParaRPr lang="ru-RU" sz="3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16110" y="1955324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«Интерактивный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башкирский»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27584" y="4149827"/>
            <a:ext cx="2548533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" action="ppaction://noaction"/>
          </p:cNvPr>
          <p:cNvSpPr/>
          <p:nvPr/>
        </p:nvSpPr>
        <p:spPr>
          <a:xfrm>
            <a:off x="1028447" y="915566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«Научись играть в шахматы!»</a:t>
            </a:r>
          </a:p>
        </p:txBody>
      </p:sp>
      <p:sp>
        <p:nvSpPr>
          <p:cNvPr id="15" name="Скругленный прямоугольник 14">
            <a:hlinkClick r:id="" action="ppaction://noaction"/>
          </p:cNvPr>
          <p:cNvSpPr/>
          <p:nvPr/>
        </p:nvSpPr>
        <p:spPr>
          <a:xfrm>
            <a:off x="164792" y="3065952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" action="ppaction://noaction" highlightClick="1"/>
          </p:cNvPr>
          <p:cNvSpPr/>
          <p:nvPr/>
        </p:nvSpPr>
        <p:spPr>
          <a:xfrm>
            <a:off x="8676456" y="4731990"/>
            <a:ext cx="360040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hlinkClick r:id="" action="ppaction://noaction"/>
          </p:cNvPr>
          <p:cNvSpPr txBox="1"/>
          <p:nvPr/>
        </p:nvSpPr>
        <p:spPr>
          <a:xfrm>
            <a:off x="174739" y="3120519"/>
            <a:ext cx="241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 свободно!»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2257" y="4325201"/>
            <a:ext cx="2498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Дружи со спортом!»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363" y="123478"/>
            <a:ext cx="906477" cy="504056"/>
          </a:xfrm>
          <a:prstGeom prst="rect">
            <a:avLst/>
          </a:prstGeom>
        </p:spPr>
      </p:pic>
      <p:sp>
        <p:nvSpPr>
          <p:cNvPr id="25" name="Скругленный прямоугольник 24">
            <a:hlinkClick r:id="" action="ppaction://noaction"/>
          </p:cNvPr>
          <p:cNvSpPr/>
          <p:nvPr/>
        </p:nvSpPr>
        <p:spPr>
          <a:xfrm>
            <a:off x="5490288" y="915566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«Танцуй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87874" y="1928659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«Садись за руль!»</a:t>
            </a:r>
          </a:p>
        </p:txBody>
      </p:sp>
      <p:sp>
        <p:nvSpPr>
          <p:cNvPr id="28" name="Скругленный прямоугольник 27">
            <a:hlinkClick r:id="" action="ppaction://noaction"/>
          </p:cNvPr>
          <p:cNvSpPr/>
          <p:nvPr/>
        </p:nvSpPr>
        <p:spPr>
          <a:xfrm>
            <a:off x="6622576" y="2903042"/>
            <a:ext cx="2450812" cy="804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«Интерактивный башкирский»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продолжение)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678709" y="4107724"/>
            <a:ext cx="2381631" cy="80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«Говори свободно!» (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продолжение)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87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" y="-197369"/>
            <a:ext cx="9218355" cy="52840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705" y="-50881"/>
            <a:ext cx="906477" cy="50405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0151"/>
            <a:ext cx="9224546" cy="33878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r>
              <a:rPr lang="ru-RU" sz="1400" b="1" dirty="0" smtClean="0">
                <a:latin typeface="Times New Roman Cyr" panose="02020603050405020304" pitchFamily="18" charset="-52"/>
              </a:rPr>
              <a:t>Организация профессионального                                                                                           Учреждение дополнительного</a:t>
            </a:r>
            <a:endParaRPr lang="ru-RU" sz="1400" b="1" dirty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 Cyr" panose="02020603050405020304" pitchFamily="18" charset="-52"/>
              </a:rPr>
              <a:t>               образования                                                   </a:t>
            </a:r>
            <a:r>
              <a:rPr lang="ru-RU" sz="1400" b="1" dirty="0" smtClean="0">
                <a:latin typeface="Times New Roman Cyr" panose="02020603050405020304" pitchFamily="18" charset="-52"/>
              </a:rPr>
              <a:t>Детско-юношеская  </a:t>
            </a:r>
            <a:r>
              <a:rPr lang="ru-RU" sz="1400" dirty="0" smtClean="0"/>
              <a:t>                                     </a:t>
            </a:r>
            <a:r>
              <a:rPr lang="ru-RU" sz="1400" b="1" dirty="0" smtClean="0">
                <a:latin typeface="Times New Roman Cyr" panose="02020603050405020304" pitchFamily="18" charset="-52"/>
              </a:rPr>
              <a:t>образования</a:t>
            </a:r>
          </a:p>
          <a:p>
            <a:pPr marL="0" indent="0">
              <a:buNone/>
            </a:pPr>
            <a:r>
              <a:rPr lang="ru-RU" sz="1400" b="1" dirty="0">
                <a:latin typeface="Times New Roman Cyr" panose="02020603050405020304" pitchFamily="18" charset="-52"/>
              </a:rPr>
              <a:t> </a:t>
            </a:r>
            <a:r>
              <a:rPr lang="ru-RU" sz="1400" b="1" dirty="0" smtClean="0">
                <a:latin typeface="Times New Roman Cyr" panose="02020603050405020304" pitchFamily="18" charset="-52"/>
              </a:rPr>
              <a:t>                                                                                     </a:t>
            </a:r>
            <a:r>
              <a:rPr lang="ru-RU" sz="1400" b="1" dirty="0" smtClean="0">
                <a:latin typeface="Times New Roman Cyr" panose="02020603050405020304" pitchFamily="18" charset="-52"/>
              </a:rPr>
              <a:t>спортивная школа</a:t>
            </a:r>
            <a:r>
              <a:rPr lang="ru-RU" sz="1400" b="1" dirty="0" smtClean="0">
                <a:latin typeface="Times New Roman Cyr" panose="02020603050405020304" pitchFamily="18" charset="-52"/>
              </a:rPr>
              <a:t/>
            </a:r>
            <a:br>
              <a:rPr lang="ru-RU" sz="1400" b="1" dirty="0" smtClean="0">
                <a:latin typeface="Times New Roman Cyr" panose="02020603050405020304" pitchFamily="18" charset="-52"/>
              </a:rPr>
            </a:b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 Cyr" panose="02020603050405020304" pitchFamily="18" charset="-52"/>
              </a:rPr>
              <a:t>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 Cyr" panose="02020603050405020304" pitchFamily="18" charset="-52"/>
              </a:rPr>
              <a:t>                                                 </a:t>
            </a:r>
          </a:p>
          <a:p>
            <a:pPr marL="0" indent="0">
              <a:buNone/>
            </a:pPr>
            <a:r>
              <a:rPr lang="ru-RU" sz="1400" b="1" dirty="0">
                <a:latin typeface="Times New Roman Cyr" panose="02020603050405020304" pitchFamily="18" charset="-52"/>
              </a:rPr>
              <a:t> </a:t>
            </a:r>
            <a:r>
              <a:rPr lang="ru-RU" sz="1400" b="1" dirty="0" smtClean="0">
                <a:latin typeface="Times New Roman Cyr" panose="02020603050405020304" pitchFamily="18" charset="-52"/>
              </a:rPr>
              <a:t>                                                      Школа</a:t>
            </a:r>
            <a:endParaRPr lang="ru-RU" sz="1400" b="1" dirty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r>
              <a:rPr lang="ru-RU" sz="1400" b="1" dirty="0" smtClean="0">
                <a:latin typeface="Times New Roman Cyr" panose="02020603050405020304" pitchFamily="18" charset="-52"/>
              </a:rPr>
              <a:t>                                                                                                                                                            Стоматологический кабинет</a:t>
            </a:r>
          </a:p>
          <a:p>
            <a:pPr marL="0" indent="0">
              <a:buNone/>
            </a:pPr>
            <a:endParaRPr lang="ru-RU" sz="1400" b="1" dirty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 smtClean="0">
              <a:latin typeface="Times New Roman Cyr" panose="02020603050405020304" pitchFamily="18" charset="-52"/>
            </a:endParaRPr>
          </a:p>
          <a:p>
            <a:pPr marL="0" indent="0">
              <a:buNone/>
            </a:pPr>
            <a:endParaRPr lang="ru-RU" sz="1400" b="1" dirty="0">
              <a:latin typeface="Times New Roman Cyr" panose="02020603050405020304" pitchFamily="18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96036" y="585603"/>
            <a:ext cx="2556284" cy="403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584200" hangingPunct="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F281BFF-C579-4AE7-A266-4EB3B6EF5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942966" y="3430523"/>
            <a:ext cx="3285218" cy="16561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2A10394-FDBA-49AA-9463-093FE7E997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77335" y="0"/>
            <a:ext cx="1443370" cy="1333747"/>
          </a:xfrm>
          <a:prstGeom prst="rect">
            <a:avLst/>
          </a:prstGeom>
        </p:spPr>
      </p:pic>
      <p:sp>
        <p:nvSpPr>
          <p:cNvPr id="11" name="Двойная стрелка влево/вправо 10"/>
          <p:cNvSpPr/>
          <p:nvPr/>
        </p:nvSpPr>
        <p:spPr>
          <a:xfrm rot="18502553">
            <a:off x="5751985" y="2815959"/>
            <a:ext cx="1754998" cy="186415"/>
          </a:xfrm>
          <a:prstGeom prst="leftRightArrow">
            <a:avLst>
              <a:gd name="adj1" fmla="val 50000"/>
              <a:gd name="adj2" fmla="val 87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войная стрелка влево/вправо 22"/>
          <p:cNvSpPr/>
          <p:nvPr/>
        </p:nvSpPr>
        <p:spPr>
          <a:xfrm rot="13186276">
            <a:off x="1516045" y="2933163"/>
            <a:ext cx="1630190" cy="202882"/>
          </a:xfrm>
          <a:prstGeom prst="leftRightArrow">
            <a:avLst>
              <a:gd name="adj1" fmla="val 50000"/>
              <a:gd name="adj2" fmla="val 87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войная стрелка влево/вправо 23"/>
          <p:cNvSpPr/>
          <p:nvPr/>
        </p:nvSpPr>
        <p:spPr>
          <a:xfrm rot="16200000">
            <a:off x="3964367" y="2717130"/>
            <a:ext cx="1333554" cy="169744"/>
          </a:xfrm>
          <a:prstGeom prst="leftRightArrow">
            <a:avLst>
              <a:gd name="adj1" fmla="val 50000"/>
              <a:gd name="adj2" fmla="val 87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9B8C6FF7-69EA-48D7-BDFD-8810FF5909E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93" y="-106413"/>
            <a:ext cx="1880012" cy="1440160"/>
          </a:xfrm>
          <a:prstGeom prst="rect">
            <a:avLst/>
          </a:prstGeom>
        </p:spPr>
      </p:pic>
      <p:pic>
        <p:nvPicPr>
          <p:cNvPr id="28" name="Picture 10" descr="http://spaskreslo.ru/public/files/images/oblast-primeneniya-public-building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117" y="-48574"/>
            <a:ext cx="2523837" cy="169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https://pbs.twimg.com/profile_images/1105444029/red-cross1_400x400.gif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037" y="4076899"/>
            <a:ext cx="363432" cy="36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6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276</Words>
  <Application>Microsoft Office PowerPoint</Application>
  <PresentationFormat>Экран (16:9)</PresentationFormat>
  <Paragraphs>78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Реализация Проекта  (10 класс)                          (11 класс)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Абдрахманова Василя Раиловна</cp:lastModifiedBy>
  <cp:revision>33</cp:revision>
  <dcterms:created xsi:type="dcterms:W3CDTF">2019-01-28T07:19:05Z</dcterms:created>
  <dcterms:modified xsi:type="dcterms:W3CDTF">2019-02-21T03:48:49Z</dcterms:modified>
</cp:coreProperties>
</file>