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30"/>
  </p:notesMasterIdLst>
  <p:sldIdLst>
    <p:sldId id="590" r:id="rId4"/>
    <p:sldId id="562" r:id="rId5"/>
    <p:sldId id="563" r:id="rId6"/>
    <p:sldId id="564" r:id="rId7"/>
    <p:sldId id="565" r:id="rId8"/>
    <p:sldId id="566" r:id="rId9"/>
    <p:sldId id="567" r:id="rId10"/>
    <p:sldId id="568" r:id="rId11"/>
    <p:sldId id="569" r:id="rId12"/>
    <p:sldId id="570" r:id="rId13"/>
    <p:sldId id="572" r:id="rId14"/>
    <p:sldId id="573" r:id="rId15"/>
    <p:sldId id="574" r:id="rId16"/>
    <p:sldId id="575" r:id="rId17"/>
    <p:sldId id="576" r:id="rId18"/>
    <p:sldId id="577" r:id="rId19"/>
    <p:sldId id="578" r:id="rId20"/>
    <p:sldId id="579" r:id="rId21"/>
    <p:sldId id="580" r:id="rId22"/>
    <p:sldId id="581" r:id="rId23"/>
    <p:sldId id="582" r:id="rId24"/>
    <p:sldId id="583" r:id="rId25"/>
    <p:sldId id="584" r:id="rId26"/>
    <p:sldId id="587" r:id="rId27"/>
    <p:sldId id="588" r:id="rId28"/>
    <p:sldId id="558" r:id="rId29"/>
  </p:sldIdLst>
  <p:sldSz cx="9144000" cy="5143500" type="screen16x9"/>
  <p:notesSz cx="681355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334E5DC5-7393-4C50-9C39-5C38890375C6}">
          <p14:sldIdLst>
            <p14:sldId id="529"/>
            <p14:sldId id="531"/>
            <p14:sldId id="528"/>
            <p14:sldId id="508"/>
            <p14:sldId id="533"/>
            <p14:sldId id="534"/>
            <p14:sldId id="535"/>
            <p14:sldId id="536"/>
            <p14:sldId id="537"/>
            <p14:sldId id="538"/>
            <p14:sldId id="539"/>
            <p14:sldId id="540"/>
            <p14:sldId id="541"/>
            <p14:sldId id="559"/>
            <p14:sldId id="560"/>
            <p14:sldId id="542"/>
            <p14:sldId id="543"/>
            <p14:sldId id="544"/>
            <p14:sldId id="545"/>
            <p14:sldId id="546"/>
            <p14:sldId id="547"/>
            <p14:sldId id="548"/>
            <p14:sldId id="549"/>
            <p14:sldId id="550"/>
            <p14:sldId id="551"/>
            <p14:sldId id="552"/>
            <p14:sldId id="553"/>
            <p14:sldId id="554"/>
            <p14:sldId id="555"/>
            <p14:sldId id="556"/>
            <p14:sldId id="557"/>
            <p14:sldId id="558"/>
          </p14:sldIdLst>
        </p14:section>
        <p14:section name="Раздел без заголовка" id="{A8620E33-714C-4D94-8DC7-E20CDE76B727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CC00"/>
    <a:srgbClr val="97B953"/>
    <a:srgbClr val="22518A"/>
    <a:srgbClr val="1D4575"/>
    <a:srgbClr val="00FF99"/>
    <a:srgbClr val="EAEA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897" autoAdjust="0"/>
    <p:restoredTop sz="94605" autoAdjust="0"/>
  </p:normalViewPr>
  <p:slideViewPr>
    <p:cSldViewPr>
      <p:cViewPr>
        <p:scale>
          <a:sx n="70" d="100"/>
          <a:sy n="70" d="100"/>
        </p:scale>
        <p:origin x="-1452" y="-4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53281" cy="497285"/>
          </a:xfrm>
          <a:prstGeom prst="rect">
            <a:avLst/>
          </a:prstGeom>
        </p:spPr>
        <p:txBody>
          <a:bodyPr vert="horz" lIns="91866" tIns="45935" rIns="91866" bIns="459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8678" y="3"/>
            <a:ext cx="2953281" cy="497285"/>
          </a:xfrm>
          <a:prstGeom prst="rect">
            <a:avLst/>
          </a:prstGeom>
        </p:spPr>
        <p:txBody>
          <a:bodyPr vert="horz" lIns="91866" tIns="45935" rIns="91866" bIns="45935" rtlCol="0"/>
          <a:lstStyle>
            <a:lvl1pPr algn="r">
              <a:defRPr sz="1200"/>
            </a:lvl1pPr>
          </a:lstStyle>
          <a:p>
            <a:fld id="{1C9E9164-2704-4A04-8D51-8695A07197B7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94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6" tIns="45935" rIns="91866" bIns="459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41" y="4725004"/>
            <a:ext cx="5451477" cy="4475560"/>
          </a:xfrm>
          <a:prstGeom prst="rect">
            <a:avLst/>
          </a:prstGeom>
        </p:spPr>
        <p:txBody>
          <a:bodyPr vert="horz" lIns="91866" tIns="45935" rIns="91866" bIns="4593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6809"/>
            <a:ext cx="2953281" cy="497285"/>
          </a:xfrm>
          <a:prstGeom prst="rect">
            <a:avLst/>
          </a:prstGeom>
        </p:spPr>
        <p:txBody>
          <a:bodyPr vert="horz" lIns="91866" tIns="45935" rIns="91866" bIns="459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8678" y="9446809"/>
            <a:ext cx="2953281" cy="497285"/>
          </a:xfrm>
          <a:prstGeom prst="rect">
            <a:avLst/>
          </a:prstGeom>
        </p:spPr>
        <p:txBody>
          <a:bodyPr vert="horz" lIns="91866" tIns="45935" rIns="91866" bIns="45935" rtlCol="0" anchor="b"/>
          <a:lstStyle>
            <a:lvl1pPr algn="r">
              <a:defRPr sz="1200"/>
            </a:lvl1pPr>
          </a:lstStyle>
          <a:p>
            <a:fld id="{31F8026B-ECE3-4A87-858F-A4E356A314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9542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FD1D83-901B-4A1C-9C79-22AB6A1772A1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4258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760088-DA21-4398-8070-9137A794BE2D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8621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54A17D-E5C7-4AAF-9E1C-49CA686AB59E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8847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8679B-A88F-40B2-9713-28D788BD93D5}" type="datetime1">
              <a:rPr lang="ru-RU" smtClean="0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8B86-B8DC-4706-AD31-8DF3E1D80A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0317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19A12-AA47-4D14-8372-93CA7956D6D8}" type="datetime1">
              <a:rPr lang="ru-RU" smtClean="0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5161D-D48D-4DF4-BE5F-CE524CF1D1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50937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07090-DA07-4179-91FA-922507FDD64D}" type="datetime1">
              <a:rPr lang="ru-RU" smtClean="0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1F795-EDEF-4FC9-9996-3ADE69363A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9016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3D712-44BE-46A0-AF15-A23DEF42DAA4}" type="datetime1">
              <a:rPr lang="ru-RU" smtClean="0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54220-EA67-4D66-A5B0-F63B49A0F1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95745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56CEE-85A0-4A10-8555-591456F8B7F3}" type="datetime1">
              <a:rPr lang="ru-RU" smtClean="0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FAD1F-7A3C-49ED-AC9B-5CC7F99A0E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1103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7A2A9-68DB-4F3C-9BED-330B3706FEAD}" type="datetime1">
              <a:rPr lang="ru-RU" smtClean="0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389FE-CD31-48DE-9901-C7D8A9A54C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1495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E07F6-8606-4C7E-89A9-4A0CC172511E}" type="datetime1">
              <a:rPr lang="ru-RU" smtClean="0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7171B-0C9E-4B90-9669-347F54385E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39655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D1608-74CC-47C7-9330-F52BDB5A24A5}" type="datetime1">
              <a:rPr lang="ru-RU" smtClean="0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B8AAC-5473-44A4-A10C-7C6E9DD240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699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1B2D0A-C48E-4D4B-9B19-54D6A61A1743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79047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942E2-A59C-4303-99D4-CAF8C917451C}" type="datetime1">
              <a:rPr lang="ru-RU" smtClean="0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E95AC-F3DE-498F-B617-14AA20D691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21068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39442-026A-4EDE-AF4A-98D3A2FA5054}" type="datetime1">
              <a:rPr lang="ru-RU" smtClean="0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66E2F-85CA-49B9-96B2-96B58B6221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7773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A1188-9E3D-446F-A5CC-13C61FFB58AE}" type="datetime1">
              <a:rPr lang="ru-RU" smtClean="0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09839-06E7-48C3-99A1-5974713BE4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99112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8EF41C-2F5E-4D0A-BA31-17D92FC308E4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8D4D2-2EC0-4A4A-ACC4-E6FF3E448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20472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B60CCB-3229-4EFA-AA76-6108BA7CDF2A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8D4D2-2EC0-4A4A-ACC4-E6FF3E448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7870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AB4234-B4A7-4A43-B630-B3685FD292ED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8D4D2-2EC0-4A4A-ACC4-E6FF3E448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37001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5332FD-744C-41E2-8F3D-BB9F3CE95F92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8D4D2-2EC0-4A4A-ACC4-E6FF3E448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23068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001C7E-93FB-4E5A-AE4E-417676632E79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8D4D2-2EC0-4A4A-ACC4-E6FF3E448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48180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898BDC-CC35-49B9-9933-E917295A33BE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8D4D2-2EC0-4A4A-ACC4-E6FF3E448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56140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AEB2B5-8C0B-4056-9F29-8F791C99603B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8D4D2-2EC0-4A4A-ACC4-E6FF3E448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4445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2ED6E8-D92C-4284-A6F6-4D34B76306E7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27909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0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0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09331A-7D5A-4BAD-A47A-D22205B187FC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8D4D2-2EC0-4A4A-ACC4-E6FF3E448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05775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3DC8C1-016A-49A2-904A-4CEEE03EAC25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8D4D2-2EC0-4A4A-ACC4-E6FF3E448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2564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8E46F6-25DD-4849-810F-2CFCAF8A9161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8D4D2-2EC0-4A4A-ACC4-E6FF3E448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09009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65C474-FA92-4C50-B59E-973A778F6312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8D4D2-2EC0-4A4A-ACC4-E6FF3E4488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66060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677159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94CD24-1F19-416E-A6E2-F8BDB91F2045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445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B6B307-6423-4F2B-8C7E-DE1A109BFD40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307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223E2A-384E-4C19-A3FF-C40553AA956A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317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9502FB-4349-4C74-88C1-49F1B88C7118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4427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177958-C40C-4AA4-8DC8-84364292DF21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0117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7E6F31-A2D5-4FE2-ACE5-162372B45CB1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5447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BBD35855-F9E5-4B3B-8531-F8652039D8FD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B1FE83-7E8E-431D-85F4-E5787180DF4C}" type="datetime1">
              <a:rPr lang="ru-RU" smtClean="0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F4548B-DBBE-4FB9-9F29-F9845671F3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CED0714E-C91F-411F-A293-0D9F0234E839}" type="datetime1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D188D4D2-2EC0-4A4A-ACC4-E6FF3E448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6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6.pn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6.pn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.pn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2.jpe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САХАПОВА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Людмила Ивановна 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ПРЕДСЕДАТЕЛЬ РЕГИОНАЛЬНОЙ ОБЩЕСТВЕННОЙ ОРГАНИЗАЦИИ «СОДЕЙСТВИЕ» РЕСПУБЛИКИ БАШКОРТОСТАН,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РУКОВОДИТЕЛЬ ПРОЕКТА «НА УРОК-ВМЕСТЕ»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745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01" name="Shape 101"/>
          <p:cNvSpPr/>
          <p:nvPr/>
        </p:nvSpPr>
        <p:spPr>
          <a:xfrm>
            <a:off x="1422138" y="1113951"/>
            <a:ext cx="6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051B9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 cstate="print"/>
          <a:srcRect t="6000" r="6224"/>
          <a:stretch>
            <a:fillRect/>
          </a:stretch>
        </p:blipFill>
        <p:spPr bwMode="auto">
          <a:xfrm>
            <a:off x="4645572" y="2018287"/>
            <a:ext cx="4351283" cy="2907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145" y="1113951"/>
            <a:ext cx="4137570" cy="285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hape 99"/>
          <p:cNvSpPr/>
          <p:nvPr/>
        </p:nvSpPr>
        <p:spPr>
          <a:xfrm>
            <a:off x="1857356" y="214296"/>
            <a:ext cx="4807134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 РЕСУРСНЫЕ КОМНАТЫ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1643042" y="428610"/>
            <a:ext cx="6978443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СЕМИНАРЫ ДЛЯ УЧИТЕЛЕЙ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samil\Desktop\Доклад по ИО\IMG_4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47260" y="1092930"/>
            <a:ext cx="3777080" cy="3877200"/>
          </a:xfrm>
          <a:prstGeom prst="rect">
            <a:avLst/>
          </a:prstGeom>
          <a:noFill/>
        </p:spPr>
      </p:pic>
      <p:pic>
        <p:nvPicPr>
          <p:cNvPr id="2051" name="Picture 3" descr="C:\Users\samil\Desktop\Доклад по ИО\IMG_46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21545" y="1142989"/>
            <a:ext cx="4875310" cy="3777081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1294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1285852" y="285734"/>
            <a:ext cx="582865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 РОДИТЕЛЬСКИЕ СОБРАНИЯ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10" name="Picture 3" descr="C:\Users\Asus\AppData\Local\Temp\Rar$DIa0.133\20170323_184609.jpg"/>
          <p:cNvPicPr>
            <a:picLocks noChangeAspect="1" noChangeArrowheads="1"/>
          </p:cNvPicPr>
          <p:nvPr/>
        </p:nvPicPr>
        <p:blipFill>
          <a:blip r:embed="rId3"/>
          <a:srcRect l="8823" t="28392" r="15369" b="10007"/>
          <a:stretch>
            <a:fillRect/>
          </a:stretch>
        </p:blipFill>
        <p:spPr bwMode="auto">
          <a:xfrm>
            <a:off x="463726" y="1039197"/>
            <a:ext cx="4778981" cy="1900986"/>
          </a:xfrm>
          <a:prstGeom prst="rect">
            <a:avLst/>
          </a:prstGeom>
          <a:noFill/>
        </p:spPr>
      </p:pic>
      <p:pic>
        <p:nvPicPr>
          <p:cNvPr id="13" name="Picture 4" descr="C:\Users\Asus\AppData\Local\Temp\Rar$DIa0.266\20170323_184626.jpg"/>
          <p:cNvPicPr>
            <a:picLocks noChangeAspect="1" noChangeArrowheads="1"/>
          </p:cNvPicPr>
          <p:nvPr/>
        </p:nvPicPr>
        <p:blipFill>
          <a:blip r:embed="rId4" cstate="print"/>
          <a:srcRect t="28905"/>
          <a:stretch>
            <a:fillRect/>
          </a:stretch>
        </p:blipFill>
        <p:spPr bwMode="auto">
          <a:xfrm>
            <a:off x="3436409" y="3033615"/>
            <a:ext cx="5532543" cy="1959002"/>
          </a:xfrm>
          <a:prstGeom prst="rect">
            <a:avLst/>
          </a:prstGeom>
          <a:noFill/>
        </p:spPr>
      </p:pic>
      <p:sp>
        <p:nvSpPr>
          <p:cNvPr id="14" name="Shape 99"/>
          <p:cNvSpPr/>
          <p:nvPr/>
        </p:nvSpPr>
        <p:spPr>
          <a:xfrm>
            <a:off x="285720" y="3214692"/>
            <a:ext cx="2977014" cy="1384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1800" dirty="0" smtClean="0">
                <a:solidFill>
                  <a:srgbClr val="0070C0"/>
                </a:solidFill>
              </a:rPr>
              <a:t>РОДИТЕЛИ ДЕТЕЙ С ИНВАЛИДНОСТЬЮ, НАХОДЯЩИХСЯ НА  ДИСТАНЦИОННОМ ОБУЧЕНИИ</a:t>
            </a:r>
            <a:endParaRPr sz="1800" dirty="0">
              <a:solidFill>
                <a:srgbClr val="0070C0"/>
              </a:solidFill>
            </a:endParaRPr>
          </a:p>
        </p:txBody>
      </p:sp>
      <p:sp>
        <p:nvSpPr>
          <p:cNvPr id="15" name="Shape 99"/>
          <p:cNvSpPr/>
          <p:nvPr/>
        </p:nvSpPr>
        <p:spPr>
          <a:xfrm>
            <a:off x="5611539" y="1643056"/>
            <a:ext cx="3187776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r"/>
            <a:r>
              <a:rPr lang="ru-RU" sz="1800" dirty="0" smtClean="0">
                <a:solidFill>
                  <a:srgbClr val="0070C0"/>
                </a:solidFill>
              </a:rPr>
              <a:t>ПРЕДСТАВИТЕЛИ </a:t>
            </a:r>
          </a:p>
          <a:p>
            <a:pPr algn="r"/>
            <a:r>
              <a:rPr lang="ru-RU" sz="1800" dirty="0" smtClean="0">
                <a:solidFill>
                  <a:srgbClr val="0070C0"/>
                </a:solidFill>
              </a:rPr>
              <a:t>МСЭ, ПМПК, </a:t>
            </a:r>
          </a:p>
          <a:p>
            <a:pPr algn="r"/>
            <a:r>
              <a:rPr lang="ru-RU" sz="1800" dirty="0" smtClean="0">
                <a:solidFill>
                  <a:srgbClr val="0070C0"/>
                </a:solidFill>
              </a:rPr>
              <a:t>МТСЗН, ЮРИСТ</a:t>
            </a:r>
            <a:endParaRPr sz="1800" dirty="0">
              <a:solidFill>
                <a:srgbClr val="0070C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6518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714348" y="214296"/>
            <a:ext cx="5427122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ДЕНЬ ИНКЛЮЗИИ В МЕГЕ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20483" name="Picture 3" descr="https://pp.userapi.com/c837625/v837625718/42a84/eF0vwktd-5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355" y="3044884"/>
            <a:ext cx="2804400" cy="1839734"/>
          </a:xfrm>
          <a:prstGeom prst="rect">
            <a:avLst/>
          </a:prstGeom>
          <a:noFill/>
        </p:spPr>
      </p:pic>
      <p:pic>
        <p:nvPicPr>
          <p:cNvPr id="20487" name="Picture 7" descr="https://pp.userapi.com/c837625/v837625718/42c6e/-9JwTOcxV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2356" y="939051"/>
            <a:ext cx="2804400" cy="1963463"/>
          </a:xfrm>
          <a:prstGeom prst="rect">
            <a:avLst/>
          </a:prstGeom>
          <a:noFill/>
        </p:spPr>
      </p:pic>
      <p:pic>
        <p:nvPicPr>
          <p:cNvPr id="20489" name="Picture 9" descr="https://pp.userapi.com/c837625/v837625718/42cd2/dxtWxdHsZ8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4106" y="3026884"/>
            <a:ext cx="2804400" cy="1864488"/>
          </a:xfrm>
          <a:prstGeom prst="rect">
            <a:avLst/>
          </a:prstGeom>
          <a:noFill/>
        </p:spPr>
      </p:pic>
      <p:pic>
        <p:nvPicPr>
          <p:cNvPr id="20491" name="Picture 11" descr="https://pp.userapi.com/c837625/v837625718/42cf4/WLkNLingPj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4106" y="939050"/>
            <a:ext cx="2804239" cy="1987200"/>
          </a:xfrm>
          <a:prstGeom prst="rect">
            <a:avLst/>
          </a:prstGeom>
          <a:noFill/>
        </p:spPr>
      </p:pic>
      <p:pic>
        <p:nvPicPr>
          <p:cNvPr id="20495" name="Picture 15" descr="https://pp.userapi.com/c837625/v837625718/42d1c/Ip9BfWiQLYw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47606" y="3026884"/>
            <a:ext cx="2804400" cy="1864488"/>
          </a:xfrm>
          <a:prstGeom prst="rect">
            <a:avLst/>
          </a:prstGeom>
          <a:noFill/>
        </p:spPr>
      </p:pic>
      <p:pic>
        <p:nvPicPr>
          <p:cNvPr id="20497" name="Picture 17" descr="https://pp.userapi.com/c837625/v837625718/42d8a/In3GVM-5Fd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47606" y="939050"/>
            <a:ext cx="2804400" cy="1963463"/>
          </a:xfrm>
          <a:prstGeom prst="rect">
            <a:avLst/>
          </a:prstGeom>
          <a:noFill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1294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642910" y="142858"/>
            <a:ext cx="5427122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ДЕНЬ ИНКЛЮЗИИ В МЕГЕ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12" name="Picture 28" descr="https://pp.userapi.com/c837625/v837625718/43e00/Uz3ubnn8i7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356" y="3045170"/>
            <a:ext cx="2804400" cy="1962000"/>
          </a:xfrm>
          <a:prstGeom prst="rect">
            <a:avLst/>
          </a:prstGeom>
          <a:noFill/>
        </p:spPr>
      </p:pic>
      <p:pic>
        <p:nvPicPr>
          <p:cNvPr id="13" name="Picture 24" descr="https://pp.userapi.com/c837625/v837625718/43a68/IfymxhLmON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6784" y="940514"/>
            <a:ext cx="2944150" cy="1962000"/>
          </a:xfrm>
          <a:prstGeom prst="rect">
            <a:avLst/>
          </a:prstGeom>
          <a:noFill/>
        </p:spPr>
      </p:pic>
      <p:pic>
        <p:nvPicPr>
          <p:cNvPr id="14" name="Picture 18" descr="https://pp.userapi.com/c837625/v837625718/43856/06Lwgou-1O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96784" y="3045170"/>
            <a:ext cx="2944150" cy="1962000"/>
          </a:xfrm>
          <a:prstGeom prst="rect">
            <a:avLst/>
          </a:prstGeom>
          <a:noFill/>
        </p:spPr>
      </p:pic>
      <p:pic>
        <p:nvPicPr>
          <p:cNvPr id="15" name="Picture 16" descr="https://pp.userapi.com/c837625/v837625718/43550/5MXAFq3qteU.jpg"/>
          <p:cNvPicPr>
            <a:picLocks noChangeAspect="1" noChangeArrowheads="1"/>
          </p:cNvPicPr>
          <p:nvPr/>
        </p:nvPicPr>
        <p:blipFill>
          <a:blip r:embed="rId6" cstate="print"/>
          <a:srcRect r="5355"/>
          <a:stretch>
            <a:fillRect/>
          </a:stretch>
        </p:blipFill>
        <p:spPr bwMode="auto">
          <a:xfrm>
            <a:off x="6199850" y="940514"/>
            <a:ext cx="2786495" cy="1962000"/>
          </a:xfrm>
          <a:prstGeom prst="rect">
            <a:avLst/>
          </a:prstGeom>
          <a:noFill/>
        </p:spPr>
      </p:pic>
      <p:pic>
        <p:nvPicPr>
          <p:cNvPr id="17" name="Picture 10" descr="https://pp.userapi.com/c837625/v837625718/433c0/oz3n2n1_GFw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2356" y="940514"/>
            <a:ext cx="2811794" cy="1962000"/>
          </a:xfrm>
          <a:prstGeom prst="rect">
            <a:avLst/>
          </a:prstGeom>
          <a:noFill/>
        </p:spPr>
      </p:pic>
      <p:pic>
        <p:nvPicPr>
          <p:cNvPr id="18" name="Picture 2" descr="https://pp.userapi.com/c837625/v837625718/43334/NOFhyPiXb8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99850" y="3045170"/>
            <a:ext cx="2786495" cy="1962000"/>
          </a:xfrm>
          <a:prstGeom prst="rect">
            <a:avLst/>
          </a:prstGeom>
          <a:noFill/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1294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1142976" y="214296"/>
            <a:ext cx="5494452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ОТКРЫТЫЙ УРОК ДОБРОТЫ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10" name="Picture 3" descr="C:\Users\Asus\Desktop\Презентация Вебинар\уд\IMG-20171018-WA0012.jpg">
            <a:extLst>
              <a:ext uri="{FF2B5EF4-FFF2-40B4-BE49-F238E27FC236}">
                <a16:creationId xmlns:a16="http://schemas.microsoft.com/office/drawing/2014/main" xmlns="" id="{7C7A02B6-B257-470E-B9EB-BBE309B366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6337" t="7663" r="5348" b="6301"/>
          <a:stretch/>
        </p:blipFill>
        <p:spPr bwMode="auto">
          <a:xfrm>
            <a:off x="441014" y="906237"/>
            <a:ext cx="3866436" cy="2064397"/>
          </a:xfrm>
          <a:prstGeom prst="rect">
            <a:avLst/>
          </a:prstGeom>
          <a:noFill/>
        </p:spPr>
      </p:pic>
      <p:pic>
        <p:nvPicPr>
          <p:cNvPr id="13" name="Picture 3" descr="C:\Users\Asus\Desktop\ИКЕА МЕГА\ФОТО ИКЕА\DSC02399.JPG"/>
          <p:cNvPicPr>
            <a:picLocks noChangeAspect="1" noChangeArrowheads="1"/>
          </p:cNvPicPr>
          <p:nvPr/>
        </p:nvPicPr>
        <p:blipFill>
          <a:blip r:embed="rId4" cstate="print"/>
          <a:srcRect t="6001"/>
          <a:stretch>
            <a:fillRect/>
          </a:stretch>
        </p:blipFill>
        <p:spPr bwMode="auto">
          <a:xfrm>
            <a:off x="4593787" y="888017"/>
            <a:ext cx="4258219" cy="2082617"/>
          </a:xfrm>
          <a:prstGeom prst="rect">
            <a:avLst/>
          </a:prstGeom>
          <a:noFill/>
        </p:spPr>
      </p:pic>
      <p:pic>
        <p:nvPicPr>
          <p:cNvPr id="14" name="Picture 4" descr="C:\Users\Asus\AppData\Local\Temp\Rar$DIa0.103\IMG_7361.JPG"/>
          <p:cNvPicPr>
            <a:picLocks noChangeAspect="1" noChangeArrowheads="1"/>
          </p:cNvPicPr>
          <p:nvPr/>
        </p:nvPicPr>
        <p:blipFill>
          <a:blip r:embed="rId5" cstate="print"/>
          <a:srcRect l="8233" t="12350" r="6184" b="4117"/>
          <a:stretch>
            <a:fillRect/>
          </a:stretch>
        </p:blipFill>
        <p:spPr bwMode="auto">
          <a:xfrm>
            <a:off x="441014" y="2970634"/>
            <a:ext cx="3866436" cy="2155486"/>
          </a:xfrm>
          <a:prstGeom prst="rect">
            <a:avLst/>
          </a:prstGeom>
          <a:noFill/>
        </p:spPr>
      </p:pic>
      <p:pic>
        <p:nvPicPr>
          <p:cNvPr id="15" name="Picture 3" descr="C:\Users\Asus\AppData\Local\Temp\Rar$DIa0.263\DSC02559.JPG"/>
          <p:cNvPicPr>
            <a:picLocks noChangeAspect="1" noChangeArrowheads="1"/>
          </p:cNvPicPr>
          <p:nvPr/>
        </p:nvPicPr>
        <p:blipFill>
          <a:blip r:embed="rId6" cstate="print"/>
          <a:srcRect l="5809" t="9253" r="7829"/>
          <a:stretch>
            <a:fillRect/>
          </a:stretch>
        </p:blipFill>
        <p:spPr bwMode="auto">
          <a:xfrm>
            <a:off x="4593787" y="2970634"/>
            <a:ext cx="4258219" cy="2155486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1294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428596" y="178449"/>
            <a:ext cx="842341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УРОКИ ПАРАСПОРТА</a:t>
            </a:r>
            <a:endParaRPr sz="2000" dirty="0">
              <a:solidFill>
                <a:srgbClr val="4EAA29"/>
              </a:solidFill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xmlns="" id="{489D6F3F-E8C1-4525-8F60-922A0416F2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9829"/>
          <a:stretch/>
        </p:blipFill>
        <p:spPr bwMode="auto">
          <a:xfrm>
            <a:off x="262759" y="1085069"/>
            <a:ext cx="4281800" cy="2599357"/>
          </a:xfrm>
          <a:prstGeom prst="rect">
            <a:avLst/>
          </a:prstGeom>
        </p:spPr>
      </p:pic>
      <p:pic>
        <p:nvPicPr>
          <p:cNvPr id="12" name="Picture 2" descr="C:\Users\Asus\Desktop\Презентация Вебинар\уп\IMG_7997.jpg">
            <a:extLst>
              <a:ext uri="{FF2B5EF4-FFF2-40B4-BE49-F238E27FC236}">
                <a16:creationId xmlns:a16="http://schemas.microsoft.com/office/drawing/2014/main" xmlns="" id="{710C668C-7FC7-46B6-9262-5FED0619D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2207" y="2280745"/>
            <a:ext cx="4069800" cy="2609402"/>
          </a:xfrm>
          <a:prstGeom prst="rect">
            <a:avLst/>
          </a:prstGeom>
        </p:spPr>
      </p:pic>
      <p:sp>
        <p:nvSpPr>
          <p:cNvPr id="10" name="Shape 99"/>
          <p:cNvSpPr/>
          <p:nvPr/>
        </p:nvSpPr>
        <p:spPr>
          <a:xfrm>
            <a:off x="262759" y="3811525"/>
            <a:ext cx="4281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r"/>
            <a:r>
              <a:rPr lang="ru-RU" sz="1800" dirty="0" smtClean="0">
                <a:solidFill>
                  <a:srgbClr val="0070C0"/>
                </a:solidFill>
              </a:rPr>
              <a:t>Альберт Камалов, Мастер спорта международного класса, чемпион Европы и России, серебряный призер чемпионата мира.</a:t>
            </a:r>
            <a:r>
              <a:rPr lang="ru-RU" sz="1800" b="0" dirty="0" smtClean="0"/>
              <a:t> </a:t>
            </a:r>
            <a:endParaRPr sz="1800" dirty="0">
              <a:solidFill>
                <a:srgbClr val="4EAA29"/>
              </a:solidFill>
            </a:endParaRPr>
          </a:p>
        </p:txBody>
      </p:sp>
      <p:sp>
        <p:nvSpPr>
          <p:cNvPr id="13" name="Shape 99"/>
          <p:cNvSpPr/>
          <p:nvPr/>
        </p:nvSpPr>
        <p:spPr>
          <a:xfrm>
            <a:off x="4782207" y="1085069"/>
            <a:ext cx="4169508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r"/>
            <a:r>
              <a:rPr lang="ru-RU" sz="1800" dirty="0" err="1" smtClean="0">
                <a:solidFill>
                  <a:srgbClr val="0070C0"/>
                </a:solidFill>
              </a:rPr>
              <a:t>Хаматшин</a:t>
            </a:r>
            <a:r>
              <a:rPr lang="ru-RU" sz="1800" dirty="0" smtClean="0">
                <a:solidFill>
                  <a:srgbClr val="0070C0"/>
                </a:solidFill>
              </a:rPr>
              <a:t> Тимур, Мастер спорта России, участник </a:t>
            </a:r>
            <a:r>
              <a:rPr lang="ru-RU" sz="1800" dirty="0" err="1" smtClean="0">
                <a:solidFill>
                  <a:srgbClr val="0070C0"/>
                </a:solidFill>
              </a:rPr>
              <a:t>паралимпийских</a:t>
            </a:r>
            <a:r>
              <a:rPr lang="ru-RU" sz="1800" dirty="0" smtClean="0">
                <a:solidFill>
                  <a:srgbClr val="0070C0"/>
                </a:solidFill>
              </a:rPr>
              <a:t> игр в Лондоне, чемпион Европы и мира.</a:t>
            </a:r>
            <a:endParaRPr sz="1800" dirty="0">
              <a:solidFill>
                <a:srgbClr val="0070C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1294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8B54B84-67C0-4089-B07E-B482B662F1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1574" y="2971396"/>
            <a:ext cx="3364325" cy="17872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1A2411C-7DB4-48B1-B524-2576620F45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1574" y="1067051"/>
            <a:ext cx="3364325" cy="178729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F3BA9E2F-B9D3-41E1-A1E3-9EBD76F2F2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0220" y="2971396"/>
            <a:ext cx="3582577" cy="1787298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00219" y="1077563"/>
            <a:ext cx="3582576" cy="1787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hape 99"/>
          <p:cNvSpPr/>
          <p:nvPr/>
        </p:nvSpPr>
        <p:spPr>
          <a:xfrm>
            <a:off x="1142976" y="178448"/>
            <a:ext cx="7709031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ФЕСТИВАЛЬ </a:t>
            </a:r>
            <a:r>
              <a:rPr lang="ru-RU" sz="2000" dirty="0">
                <a:solidFill>
                  <a:srgbClr val="0070C0"/>
                </a:solidFill>
              </a:rPr>
              <a:t>ПАРАСПОРТА</a:t>
            </a:r>
          </a:p>
          <a:p>
            <a:endParaRPr sz="2000" dirty="0">
              <a:solidFill>
                <a:srgbClr val="4EAA29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65929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1428728" y="178448"/>
            <a:ext cx="7423279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ФЕСТИВАЛЬ </a:t>
            </a:r>
            <a:r>
              <a:rPr lang="ru-RU" sz="2000" dirty="0">
                <a:solidFill>
                  <a:srgbClr val="0070C0"/>
                </a:solidFill>
              </a:rPr>
              <a:t>ПАРАСПОРТА</a:t>
            </a:r>
          </a:p>
          <a:p>
            <a:endParaRPr sz="2000" dirty="0">
              <a:solidFill>
                <a:srgbClr val="4EAA29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1495" y="1049693"/>
            <a:ext cx="7540961" cy="3852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1294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7" name="Picture 2" descr="C:\Users\Asus\Desktop\Презентация Вебинар\уд\IMG-20171009-WA0009.jpg">
            <a:extLst>
              <a:ext uri="{FF2B5EF4-FFF2-40B4-BE49-F238E27FC236}">
                <a16:creationId xmlns="" xmlns:a16="http://schemas.microsoft.com/office/drawing/2014/main" id="{C3FB2EEC-D51B-4622-9B30-15EF25211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999" y="860279"/>
            <a:ext cx="3854004" cy="1978714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3398538" y="178448"/>
            <a:ext cx="5453469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r"/>
            <a:r>
              <a:rPr lang="ru-RU" sz="2000" dirty="0" smtClean="0">
                <a:solidFill>
                  <a:srgbClr val="0070C0"/>
                </a:solidFill>
              </a:rPr>
              <a:t>КВЕСТ « ТЫ МОЖЕШЬ ВСЁ»</a:t>
            </a:r>
            <a:endParaRPr lang="ru-RU" sz="2000" dirty="0">
              <a:solidFill>
                <a:srgbClr val="0070C0"/>
              </a:solidFill>
            </a:endParaRPr>
          </a:p>
          <a:p>
            <a:pPr algn="r"/>
            <a:endParaRPr sz="2000" dirty="0">
              <a:solidFill>
                <a:srgbClr val="4EAA29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9255" y="2914663"/>
            <a:ext cx="3872752" cy="2167960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999" y="2914663"/>
            <a:ext cx="3854004" cy="216796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79255" y="860279"/>
            <a:ext cx="3872753" cy="205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1294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01" name="Shape 101"/>
          <p:cNvSpPr/>
          <p:nvPr/>
        </p:nvSpPr>
        <p:spPr>
          <a:xfrm>
            <a:off x="1422138" y="1113951"/>
            <a:ext cx="6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051B9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0" y="1785932"/>
            <a:ext cx="5969023" cy="3357568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928662" y="571486"/>
            <a:ext cx="5493670" cy="104707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НА УРОК – ВМЕСТЕ</a:t>
            </a:r>
            <a:r>
              <a:rPr kumimoji="0" lang="ru-RU" sz="45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kumimoji="0" lang="ru-RU" sz="45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развитие инклюзии в обществе</a:t>
            </a:r>
            <a:endParaRPr kumimoji="0" lang="ru-RU" sz="27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785786" y="384806"/>
            <a:ext cx="7962485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sz="2000" smtClean="0">
                <a:solidFill>
                  <a:srgbClr val="0070C0"/>
                </a:solidFill>
              </a:rPr>
              <a:t>К</a:t>
            </a:r>
            <a:r>
              <a:rPr lang="ru-RU" sz="2000" dirty="0">
                <a:solidFill>
                  <a:srgbClr val="0070C0"/>
                </a:solidFill>
              </a:rPr>
              <a:t>ИНОПОКАЗЫ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2052" name="Picture 4" descr="C:\Users\Asus\Desktop\Презентация Вебинар\кинопоказ\IMG_46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7866" y="1112700"/>
            <a:ext cx="3628393" cy="3855168"/>
          </a:xfrm>
          <a:prstGeom prst="rect">
            <a:avLst/>
          </a:prstGeom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1574" y="1112701"/>
            <a:ext cx="3540045" cy="204788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AA02DA4-F7E0-4161-AA93-81A56D6BC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1496" y="3296039"/>
            <a:ext cx="3540044" cy="180823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1294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571472" y="357172"/>
            <a:ext cx="599699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r"/>
            <a:r>
              <a:rPr lang="ru-RU" sz="2000" dirty="0" smtClean="0">
                <a:solidFill>
                  <a:srgbClr val="0070C0"/>
                </a:solidFill>
              </a:rPr>
              <a:t>«Эхо кинофестиваля «КИНО </a:t>
            </a:r>
            <a:r>
              <a:rPr lang="ru-RU" sz="2000" dirty="0">
                <a:solidFill>
                  <a:srgbClr val="0070C0"/>
                </a:solidFill>
              </a:rPr>
              <a:t>БЕЗ БАРЬЕРОВ»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B386F34-F862-48AA-978E-3239D8E4E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611"/>
          <a:stretch>
            <a:fillRect/>
          </a:stretch>
        </p:blipFill>
        <p:spPr>
          <a:xfrm>
            <a:off x="5355129" y="3044112"/>
            <a:ext cx="3612521" cy="193436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1CD535A-0973-49FE-8130-3BF502DFC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30" b="7309"/>
          <a:stretch>
            <a:fillRect/>
          </a:stretch>
        </p:blipFill>
        <p:spPr>
          <a:xfrm>
            <a:off x="171246" y="1101867"/>
            <a:ext cx="5012639" cy="263754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CF8AA76-18C6-4491-9915-0CC1FC12EC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5129" y="1101868"/>
            <a:ext cx="3612521" cy="1798216"/>
          </a:xfrm>
          <a:prstGeom prst="rect">
            <a:avLst/>
          </a:prstGeom>
        </p:spPr>
      </p:pic>
      <p:sp>
        <p:nvSpPr>
          <p:cNvPr id="13" name="Shape 99"/>
          <p:cNvSpPr/>
          <p:nvPr/>
        </p:nvSpPr>
        <p:spPr>
          <a:xfrm>
            <a:off x="941496" y="4135794"/>
            <a:ext cx="424238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КИНОТЕАТР «РОДИНА»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6518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857224" y="357172"/>
            <a:ext cx="499077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>
                <a:solidFill>
                  <a:srgbClr val="0070C0"/>
                </a:solidFill>
              </a:rPr>
              <a:t>ФОТОМАСТЕРСКАЯ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10" name="Picture 2" descr="C:\Users\Asus\Desktop\Презентация Вебинар\фотомастерская\DS1A10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226" y="1030891"/>
            <a:ext cx="3751838" cy="1976732"/>
          </a:xfrm>
          <a:prstGeom prst="rect">
            <a:avLst/>
          </a:prstGeom>
        </p:spPr>
      </p:pic>
      <p:pic>
        <p:nvPicPr>
          <p:cNvPr id="7" name="Picture 2" descr="C:\Users\Asus\Desktop\Презентация Вебинар\фотомастерская\DS1A1108.jpg">
            <a:extLst>
              <a:ext uri="{FF2B5EF4-FFF2-40B4-BE49-F238E27FC236}">
                <a16:creationId xmlns:a16="http://schemas.microsoft.com/office/drawing/2014/main" xmlns="" id="{39E24539-7F69-4D11-A54F-EEC65BADC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319" y="1030891"/>
            <a:ext cx="3720907" cy="1976732"/>
          </a:xfrm>
          <a:prstGeom prst="rect">
            <a:avLst/>
          </a:prstGeom>
        </p:spPr>
      </p:pic>
      <p:pic>
        <p:nvPicPr>
          <p:cNvPr id="11" name="Picture 2" descr="C:\Users\Asus\Desktop\Презентация Вебинар\фотомастерская\DS1A1131.jpg">
            <a:extLst>
              <a:ext uri="{FF2B5EF4-FFF2-40B4-BE49-F238E27FC236}">
                <a16:creationId xmlns:a16="http://schemas.microsoft.com/office/drawing/2014/main" xmlns="" id="{F9BF0759-7565-4A23-A4D4-BAFF8CF3B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3082" y="3087649"/>
            <a:ext cx="3751838" cy="1905831"/>
          </a:xfrm>
          <a:prstGeom prst="rect">
            <a:avLst/>
          </a:prstGeom>
        </p:spPr>
      </p:pic>
      <p:pic>
        <p:nvPicPr>
          <p:cNvPr id="12" name="Picture 2" descr="C:\Users\Asus\Desktop\Презентация Вебинар\фотомастерская\DS1A1123.jpg">
            <a:extLst>
              <a:ext uri="{FF2B5EF4-FFF2-40B4-BE49-F238E27FC236}">
                <a16:creationId xmlns:a16="http://schemas.microsoft.com/office/drawing/2014/main" xmlns="" id="{5BBD15F9-2224-48B7-B9B9-E72EF14C0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2789" y="3063347"/>
            <a:ext cx="3653437" cy="194168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1294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1000101" y="384806"/>
            <a:ext cx="7674832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>
                <a:solidFill>
                  <a:srgbClr val="0070C0"/>
                </a:solidFill>
              </a:rPr>
              <a:t>ОЦЕНКА </a:t>
            </a:r>
            <a:r>
              <a:rPr lang="ru-RU" sz="2000" dirty="0" smtClean="0">
                <a:solidFill>
                  <a:srgbClr val="0070C0"/>
                </a:solidFill>
              </a:rPr>
              <a:t>ДОСТУПНОСТИ</a:t>
            </a:r>
            <a:endParaRPr dirty="0">
              <a:solidFill>
                <a:srgbClr val="4EAA29"/>
              </a:solidFill>
            </a:endParaRPr>
          </a:p>
        </p:txBody>
      </p:sp>
      <p:sp>
        <p:nvSpPr>
          <p:cNvPr id="101" name="Shape 101"/>
          <p:cNvSpPr/>
          <p:nvPr/>
        </p:nvSpPr>
        <p:spPr>
          <a:xfrm>
            <a:off x="5002924" y="1339190"/>
            <a:ext cx="3672008" cy="2585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>
                <a:solidFill>
                  <a:srgbClr val="051B9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ru-RU" sz="2400" b="1" dirty="0">
                <a:solidFill>
                  <a:srgbClr val="0070C0"/>
                </a:solidFill>
              </a:rPr>
              <a:t>ПРОВЕДЕНИЕ ОБСЛЕДОВАНИЯ С ПРИВЛЕЧЕНИЕМ ЭКСПЕРТА ПО ДОСТУПНОЙ </a:t>
            </a:r>
            <a:r>
              <a:rPr lang="ru-RU" sz="2400" b="1" dirty="0" smtClean="0">
                <a:solidFill>
                  <a:srgbClr val="0070C0"/>
                </a:solidFill>
              </a:rPr>
              <a:t>СРЕДЕ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И </a:t>
            </a:r>
            <a:r>
              <a:rPr lang="ru-RU" sz="2400" b="1" dirty="0">
                <a:solidFill>
                  <a:srgbClr val="0070C0"/>
                </a:solidFill>
              </a:rPr>
              <a:t>СОТРУДНИКА НА КОЛЯСКЕ</a:t>
            </a:r>
            <a:endParaRPr sz="2400" b="1" dirty="0">
              <a:solidFill>
                <a:srgbClr val="0070C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 l="14840" r="16057"/>
          <a:stretch>
            <a:fillRect/>
          </a:stretch>
        </p:blipFill>
        <p:spPr bwMode="auto">
          <a:xfrm>
            <a:off x="339820" y="1339190"/>
            <a:ext cx="4351283" cy="3518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25739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1000100" y="357172"/>
            <a:ext cx="499077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r"/>
            <a:r>
              <a:rPr lang="ru-RU" sz="2000" dirty="0" smtClean="0">
                <a:solidFill>
                  <a:srgbClr val="0070C0"/>
                </a:solidFill>
              </a:rPr>
              <a:t>НАШИ ВОЛОНТЕРЫ 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999" y="928676"/>
            <a:ext cx="7878847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1294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785786" y="357172"/>
            <a:ext cx="5324033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r"/>
            <a:r>
              <a:rPr lang="ru-RU" sz="2000" dirty="0">
                <a:solidFill>
                  <a:srgbClr val="0070C0"/>
                </a:solidFill>
              </a:rPr>
              <a:t>ИНКЛЮЗИВНОЕ </a:t>
            </a:r>
            <a:r>
              <a:rPr lang="ru-RU" sz="2000" dirty="0" smtClean="0">
                <a:solidFill>
                  <a:srgbClr val="0070C0"/>
                </a:solidFill>
              </a:rPr>
              <a:t>ОБУЧЕНИЕ-это …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441A228-469C-41AD-A293-B8A846362C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332" t="-886" r="1332" b="18470"/>
          <a:stretch/>
        </p:blipFill>
        <p:spPr>
          <a:xfrm>
            <a:off x="1217097" y="1043038"/>
            <a:ext cx="6659355" cy="39355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53963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755576" y="2207172"/>
            <a:ext cx="7992887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ru-RU" sz="4000" dirty="0" smtClean="0">
                <a:solidFill>
                  <a:srgbClr val="0070C0"/>
                </a:solidFill>
              </a:rPr>
              <a:t>СПАСИБО ЗА ВНИМАНИЕ! </a:t>
            </a:r>
            <a:endParaRPr sz="4000" dirty="0">
              <a:solidFill>
                <a:srgbClr val="0070C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348972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01" name="Shape 101"/>
          <p:cNvSpPr/>
          <p:nvPr/>
        </p:nvSpPr>
        <p:spPr>
          <a:xfrm>
            <a:off x="1422138" y="1113951"/>
            <a:ext cx="6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051B9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Shape 99"/>
          <p:cNvSpPr/>
          <p:nvPr/>
        </p:nvSpPr>
        <p:spPr>
          <a:xfrm>
            <a:off x="3424884" y="188946"/>
            <a:ext cx="5427122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ЦЕЛИ ПРОЕКТА </a:t>
            </a:r>
            <a:endParaRPr sz="2000" dirty="0">
              <a:solidFill>
                <a:srgbClr val="0070C0"/>
              </a:solidFill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06828" y="1162350"/>
            <a:ext cx="864517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Развитие школьных сообществ, в которых на равных условиях включены дети с инвалидностью и без.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Предоставление детям с инвалидностью равных возможностей для образования и развития совместно с их сверстниками без инвалидности.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Повышение осведомленности школ и местного сообщества о преимуществах инклюзивного образования и инклюзивного общества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01" name="Shape 101"/>
          <p:cNvSpPr/>
          <p:nvPr/>
        </p:nvSpPr>
        <p:spPr>
          <a:xfrm>
            <a:off x="1422138" y="1113951"/>
            <a:ext cx="6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051B9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071934" y="1113952"/>
            <a:ext cx="4857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Подавляющее большинство детей с инвалидностью получают </a:t>
            </a:r>
            <a:r>
              <a:rPr lang="ru-RU" sz="2000" b="1" dirty="0" smtClean="0">
                <a:solidFill>
                  <a:srgbClr val="FF0000"/>
                </a:solidFill>
              </a:rPr>
              <a:t>образование на дому</a:t>
            </a:r>
            <a:r>
              <a:rPr lang="ru-RU" sz="2000" b="1" dirty="0" smtClean="0">
                <a:solidFill>
                  <a:srgbClr val="0070C0"/>
                </a:solidFill>
              </a:rPr>
              <a:t> или </a:t>
            </a:r>
            <a:r>
              <a:rPr lang="ru-RU" sz="2000" b="1" dirty="0" smtClean="0">
                <a:solidFill>
                  <a:srgbClr val="FF0000"/>
                </a:solidFill>
              </a:rPr>
              <a:t>в специальных учебных заведениях или классах</a:t>
            </a:r>
            <a:r>
              <a:rPr lang="ru-RU" sz="2000" b="1" dirty="0" smtClean="0">
                <a:solidFill>
                  <a:srgbClr val="0070C0"/>
                </a:solidFill>
              </a:rPr>
              <a:t>, что лишает их необходимых профессиональных и социальных навыков.</a:t>
            </a:r>
            <a:br>
              <a:rPr lang="ru-RU" sz="2000" b="1" dirty="0" smtClean="0">
                <a:solidFill>
                  <a:srgbClr val="0070C0"/>
                </a:solidFill>
              </a:rPr>
            </a:br>
            <a:endParaRPr lang="ru-RU" sz="2000" b="1" dirty="0" smtClean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 С  2013 года в РФ законодательно  </a:t>
            </a:r>
            <a:r>
              <a:rPr lang="ru-RU" sz="2000" b="1" dirty="0" smtClean="0">
                <a:solidFill>
                  <a:srgbClr val="FF0000"/>
                </a:solidFill>
              </a:rPr>
              <a:t>закреплено развитие инклюзивного образования</a:t>
            </a:r>
            <a:r>
              <a:rPr lang="ru-RU" sz="2000" b="1" dirty="0" smtClean="0">
                <a:solidFill>
                  <a:srgbClr val="0070C0"/>
                </a:solidFill>
              </a:rPr>
              <a:t>. С 01.09.2016 –вступил </a:t>
            </a:r>
          </a:p>
          <a:p>
            <a:pPr marL="342900" indent="-342900"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	в  силу  ФГОС для  </a:t>
            </a:r>
            <a:r>
              <a:rPr lang="ru-RU" b="1" dirty="0" smtClean="0">
                <a:solidFill>
                  <a:srgbClr val="0070C0"/>
                </a:solidFill>
              </a:rPr>
              <a:t>ОВЗ.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21" name="Picture 4" descr="PDVD_00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785800"/>
            <a:ext cx="3245304" cy="2102215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07" r="5927"/>
          <a:stretch>
            <a:fillRect/>
          </a:stretch>
        </p:blipFill>
        <p:spPr>
          <a:xfrm>
            <a:off x="0" y="3000378"/>
            <a:ext cx="3929014" cy="1927334"/>
          </a:xfrm>
          <a:prstGeom prst="rect">
            <a:avLst/>
          </a:prstGeom>
        </p:spPr>
      </p:pic>
      <p:sp>
        <p:nvSpPr>
          <p:cNvPr id="23" name="Shape 99"/>
          <p:cNvSpPr/>
          <p:nvPr/>
        </p:nvSpPr>
        <p:spPr>
          <a:xfrm>
            <a:off x="2000232" y="285734"/>
            <a:ext cx="5427122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АКТУАЛЬНОСТЬ 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01" name="Shape 101"/>
          <p:cNvSpPr/>
          <p:nvPr/>
        </p:nvSpPr>
        <p:spPr>
          <a:xfrm>
            <a:off x="1422138" y="1113951"/>
            <a:ext cx="6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051B9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7863" y="1113952"/>
            <a:ext cx="630620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ru-RU" sz="2800" b="1" dirty="0" smtClean="0">
                <a:solidFill>
                  <a:srgbClr val="0070C0"/>
                </a:solidFill>
              </a:rPr>
              <a:t>Москва, Московская область,</a:t>
            </a:r>
          </a:p>
          <a:p>
            <a:pPr marL="342900" indent="-342900">
              <a:defRPr/>
            </a:pPr>
            <a:r>
              <a:rPr lang="ru-RU" sz="2800" b="1" dirty="0" smtClean="0">
                <a:solidFill>
                  <a:srgbClr val="0070C0"/>
                </a:solidFill>
              </a:rPr>
              <a:t>Нижний Новгород, Самара,</a:t>
            </a:r>
          </a:p>
          <a:p>
            <a:pPr marL="342900" indent="-342900">
              <a:defRPr/>
            </a:pPr>
            <a:r>
              <a:rPr lang="ru-RU" sz="2800" b="1" dirty="0" smtClean="0">
                <a:solidFill>
                  <a:srgbClr val="0070C0"/>
                </a:solidFill>
              </a:rPr>
              <a:t>Новосибирск, Санкт-Петербург,</a:t>
            </a:r>
          </a:p>
          <a:p>
            <a:pPr marL="342900" indent="-342900">
              <a:defRPr/>
            </a:pPr>
            <a:r>
              <a:rPr lang="ru-RU" sz="2800" b="1" dirty="0" smtClean="0">
                <a:solidFill>
                  <a:srgbClr val="0070C0"/>
                </a:solidFill>
              </a:rPr>
              <a:t>Казань, Ростов-на-Дону, Омск, </a:t>
            </a:r>
          </a:p>
          <a:p>
            <a:pPr marL="342900" indent="-342900">
              <a:defRPr/>
            </a:pPr>
            <a:r>
              <a:rPr lang="ru-RU" sz="2800" b="1" dirty="0" smtClean="0">
                <a:solidFill>
                  <a:srgbClr val="0070C0"/>
                </a:solidFill>
              </a:rPr>
              <a:t>Уфа и Екатеринбург.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07" r="5927"/>
          <a:stretch>
            <a:fillRect/>
          </a:stretch>
        </p:blipFill>
        <p:spPr>
          <a:xfrm>
            <a:off x="4572200" y="2900855"/>
            <a:ext cx="4571799" cy="2242645"/>
          </a:xfrm>
          <a:prstGeom prst="rect">
            <a:avLst/>
          </a:prstGeom>
        </p:spPr>
      </p:pic>
      <p:sp>
        <p:nvSpPr>
          <p:cNvPr id="23" name="Shape 99"/>
          <p:cNvSpPr/>
          <p:nvPr/>
        </p:nvSpPr>
        <p:spPr>
          <a:xfrm>
            <a:off x="3424884" y="188946"/>
            <a:ext cx="5427122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ГОРОДА – УЧАСТНИКИ 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01" name="Shape 101"/>
          <p:cNvSpPr/>
          <p:nvPr/>
        </p:nvSpPr>
        <p:spPr>
          <a:xfrm>
            <a:off x="1422138" y="1113951"/>
            <a:ext cx="6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051B9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72200" y="1142989"/>
            <a:ext cx="457179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ru-RU" sz="2200" dirty="0" smtClean="0">
                <a:solidFill>
                  <a:srgbClr val="0070C0"/>
                </a:solidFill>
              </a:rPr>
              <a:t>Первый год проекта:</a:t>
            </a:r>
          </a:p>
          <a:p>
            <a:pPr marL="342900" indent="-342900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Школы №37, 87, 95, 106, 158.</a:t>
            </a:r>
          </a:p>
          <a:p>
            <a:pPr marL="342900" indent="-342900">
              <a:defRPr/>
            </a:pPr>
            <a:endParaRPr lang="ru-RU" sz="2200" b="1" dirty="0" smtClean="0">
              <a:solidFill>
                <a:srgbClr val="0070C0"/>
              </a:solidFill>
            </a:endParaRPr>
          </a:p>
          <a:p>
            <a:pPr marL="342900" indent="-342900">
              <a:defRPr/>
            </a:pPr>
            <a:r>
              <a:rPr lang="ru-RU" sz="2200" dirty="0" smtClean="0">
                <a:solidFill>
                  <a:srgbClr val="0070C0"/>
                </a:solidFill>
              </a:rPr>
              <a:t>Второй год проекта: </a:t>
            </a:r>
          </a:p>
          <a:p>
            <a:pPr marL="342900" indent="-342900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Школы № 9,15, 24, 51, 71, </a:t>
            </a:r>
          </a:p>
          <a:p>
            <a:pPr marL="342900" indent="-342900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			89, 91, 103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07" r="5927"/>
          <a:stretch>
            <a:fillRect/>
          </a:stretch>
        </p:blipFill>
        <p:spPr>
          <a:xfrm>
            <a:off x="4572200" y="2900855"/>
            <a:ext cx="4571799" cy="2242645"/>
          </a:xfrm>
          <a:prstGeom prst="rect">
            <a:avLst/>
          </a:prstGeom>
        </p:spPr>
      </p:pic>
      <p:sp>
        <p:nvSpPr>
          <p:cNvPr id="23" name="Shape 99"/>
          <p:cNvSpPr/>
          <p:nvPr/>
        </p:nvSpPr>
        <p:spPr>
          <a:xfrm>
            <a:off x="2143108" y="214296"/>
            <a:ext cx="5427122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УЧАСТНИКИ ПРОЕКТА В г.УФЕ </a:t>
            </a:r>
            <a:endParaRPr sz="2000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9697" y="1681655"/>
            <a:ext cx="451944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Местное сообщество и администрация; школьное сообщество; </a:t>
            </a:r>
          </a:p>
          <a:p>
            <a:pPr marL="342900" indent="-342900">
              <a:buFontTx/>
              <a:buChar char="-"/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учителя </a:t>
            </a:r>
          </a:p>
          <a:p>
            <a:pPr marL="342900" indent="-342900">
              <a:buFontTx/>
              <a:buChar char="-"/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и педагоги;</a:t>
            </a:r>
          </a:p>
          <a:p>
            <a:pPr marL="342900" indent="-342900">
              <a:buFontTx/>
              <a:buChar char="-"/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родители детей с инвалидностью;</a:t>
            </a:r>
          </a:p>
          <a:p>
            <a:pPr marL="342900" indent="-342900">
              <a:buFontTx/>
              <a:buChar char="-"/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дети с инвалидностью и без;</a:t>
            </a:r>
          </a:p>
          <a:p>
            <a:pPr marL="342900" indent="-342900">
              <a:buFontTx/>
              <a:buChar char="-"/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сотрудники IKEA </a:t>
            </a:r>
            <a:r>
              <a:rPr lang="ru-RU" sz="2200" b="1" dirty="0" err="1" smtClean="0">
                <a:solidFill>
                  <a:srgbClr val="0070C0"/>
                </a:solidFill>
              </a:rPr>
              <a:t>Centres</a:t>
            </a:r>
            <a:r>
              <a:rPr lang="ru-RU" sz="2200" b="1" dirty="0" smtClean="0">
                <a:solidFill>
                  <a:srgbClr val="0070C0"/>
                </a:solidFill>
              </a:rPr>
              <a:t> </a:t>
            </a:r>
            <a:r>
              <a:rPr lang="ru-RU" sz="2200" b="1" dirty="0" err="1" smtClean="0">
                <a:solidFill>
                  <a:srgbClr val="0070C0"/>
                </a:solidFill>
              </a:rPr>
              <a:t>Russia</a:t>
            </a:r>
            <a:r>
              <a:rPr lang="ru-RU" sz="2200" b="1" dirty="0" smtClean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01" name="Shape 101"/>
          <p:cNvSpPr/>
          <p:nvPr/>
        </p:nvSpPr>
        <p:spPr>
          <a:xfrm>
            <a:off x="1422138" y="1113951"/>
            <a:ext cx="6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051B9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Shape 99"/>
          <p:cNvSpPr/>
          <p:nvPr/>
        </p:nvSpPr>
        <p:spPr>
          <a:xfrm>
            <a:off x="1928794" y="142858"/>
            <a:ext cx="5427122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МЕРОПРИЯТИЯ ПРОЕКТА</a:t>
            </a:r>
            <a:endParaRPr sz="2000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8786" y="3005959"/>
            <a:ext cx="783020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Лидерские тренинги для детей с инвалидностью</a:t>
            </a:r>
          </a:p>
          <a:p>
            <a:pPr marL="342900" indent="-342900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Семинары и </a:t>
            </a:r>
            <a:r>
              <a:rPr lang="ru-RU" sz="2200" b="1" dirty="0" err="1" smtClean="0">
                <a:solidFill>
                  <a:srgbClr val="0070C0"/>
                </a:solidFill>
              </a:rPr>
              <a:t>вебинары</a:t>
            </a:r>
            <a:r>
              <a:rPr lang="ru-RU" sz="2200" b="1" dirty="0" smtClean="0">
                <a:solidFill>
                  <a:srgbClr val="0070C0"/>
                </a:solidFill>
              </a:rPr>
              <a:t> для учителей</a:t>
            </a:r>
          </a:p>
          <a:p>
            <a:pPr marL="342900" indent="-342900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Тренинги по пониманию инвалидности для учителей</a:t>
            </a:r>
          </a:p>
          <a:p>
            <a:pPr marL="342900" indent="-342900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Неделя инклюзивного образования</a:t>
            </a:r>
          </a:p>
          <a:p>
            <a:pPr marL="342900" indent="-342900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Консультации для родителей детей с ОВЗ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412829" y="1390950"/>
            <a:ext cx="35735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Фотомастерские</a:t>
            </a:r>
          </a:p>
          <a:p>
            <a:pPr marL="342900" indent="-342900" algn="r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Дни инклюзии в МЕГЕ</a:t>
            </a:r>
          </a:p>
          <a:p>
            <a:pPr marL="342900" indent="-342900" algn="r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Дни инклюзии в школах</a:t>
            </a:r>
          </a:p>
          <a:p>
            <a:pPr marL="342900" indent="-342900" algn="r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Родительские собрания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3973" y="1184224"/>
            <a:ext cx="267973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Уроки доброты</a:t>
            </a:r>
          </a:p>
          <a:p>
            <a:pPr marL="342900" indent="-342900">
              <a:defRPr/>
            </a:pPr>
            <a:r>
              <a:rPr lang="ru-RU" sz="2200" b="1" dirty="0" err="1" smtClean="0">
                <a:solidFill>
                  <a:srgbClr val="0070C0"/>
                </a:solidFill>
              </a:rPr>
              <a:t>Кинопоказы</a:t>
            </a:r>
            <a:endParaRPr lang="ru-RU" sz="2200" b="1" dirty="0" smtClean="0">
              <a:solidFill>
                <a:srgbClr val="0070C0"/>
              </a:solidFill>
            </a:endParaRPr>
          </a:p>
          <a:p>
            <a:pPr marL="342900" indent="-342900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Уроки </a:t>
            </a:r>
            <a:r>
              <a:rPr lang="ru-RU" sz="2200" b="1" dirty="0" err="1" smtClean="0">
                <a:solidFill>
                  <a:srgbClr val="0070C0"/>
                </a:solidFill>
              </a:rPr>
              <a:t>Параспорта</a:t>
            </a:r>
            <a:endParaRPr lang="ru-RU" sz="2200" b="1" dirty="0" smtClean="0">
              <a:solidFill>
                <a:srgbClr val="0070C0"/>
              </a:solidFill>
            </a:endParaRPr>
          </a:p>
          <a:p>
            <a:pPr marL="342900" indent="-342900"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Фестивали </a:t>
            </a:r>
          </a:p>
          <a:p>
            <a:pPr marL="342900" indent="-342900">
              <a:defRPr/>
            </a:pPr>
            <a:r>
              <a:rPr lang="ru-RU" sz="2200" b="1" dirty="0" err="1" smtClean="0">
                <a:solidFill>
                  <a:srgbClr val="0070C0"/>
                </a:solidFill>
              </a:rPr>
              <a:t>Параспорта</a:t>
            </a:r>
            <a:endParaRPr lang="ru-RU" sz="2200" b="1" dirty="0" smtClean="0">
              <a:solidFill>
                <a:srgbClr val="0070C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rcRect l="13513" r="11082" b="6051"/>
          <a:stretch>
            <a:fillRect/>
          </a:stretch>
        </p:blipFill>
        <p:spPr>
          <a:xfrm>
            <a:off x="2753709" y="915421"/>
            <a:ext cx="2659119" cy="192207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1785918" y="214296"/>
            <a:ext cx="5324033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2000" dirty="0" smtClean="0">
                <a:solidFill>
                  <a:srgbClr val="0070C0"/>
                </a:solidFill>
              </a:rPr>
              <a:t>Наши ведущие </a:t>
            </a:r>
            <a:endParaRPr sz="2000" dirty="0">
              <a:solidFill>
                <a:srgbClr val="0070C0"/>
              </a:solidFill>
            </a:endParaRPr>
          </a:p>
        </p:txBody>
      </p:sp>
      <p:pic>
        <p:nvPicPr>
          <p:cNvPr id="7" name="Picture 3" descr="C:\Users\Asus\AppData\Local\Temp\Rar$DIa0.263\DSC02559.JPG"/>
          <p:cNvPicPr>
            <a:picLocks noChangeAspect="1" noChangeArrowheads="1"/>
          </p:cNvPicPr>
          <p:nvPr/>
        </p:nvPicPr>
        <p:blipFill>
          <a:blip r:embed="rId3" cstate="print"/>
          <a:srcRect l="14801" t="14844" r="42129"/>
          <a:stretch>
            <a:fillRect/>
          </a:stretch>
        </p:blipFill>
        <p:spPr bwMode="auto">
          <a:xfrm>
            <a:off x="2657315" y="3021453"/>
            <a:ext cx="1927295" cy="1962000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19521" t="8676" r="20890"/>
          <a:stretch>
            <a:fillRect/>
          </a:stretch>
        </p:blipFill>
        <p:spPr bwMode="auto">
          <a:xfrm>
            <a:off x="4748398" y="1099053"/>
            <a:ext cx="2015372" cy="187916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50754" t="27206" r="24454" b="51953"/>
          <a:stretch>
            <a:fillRect/>
          </a:stretch>
        </p:blipFill>
        <p:spPr bwMode="auto">
          <a:xfrm>
            <a:off x="294213" y="1054275"/>
            <a:ext cx="2123090" cy="196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samil\Desktop\Доклад по ИО\лыскова.jpg"/>
          <p:cNvPicPr>
            <a:picLocks noChangeAspect="1" noChangeArrowheads="1"/>
          </p:cNvPicPr>
          <p:nvPr/>
        </p:nvPicPr>
        <p:blipFill>
          <a:blip r:embed="rId6" cstate="print"/>
          <a:srcRect l="15458" r="13638" b="30244"/>
          <a:stretch>
            <a:fillRect/>
          </a:stretch>
        </p:blipFill>
        <p:spPr bwMode="auto">
          <a:xfrm>
            <a:off x="6968359" y="1138635"/>
            <a:ext cx="1829587" cy="1800000"/>
          </a:xfrm>
          <a:prstGeom prst="rect">
            <a:avLst/>
          </a:prstGeom>
          <a:noFill/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7" cstate="print"/>
          <a:srcRect l="52297" t="23861" b="42993"/>
          <a:stretch>
            <a:fillRect/>
          </a:stretch>
        </p:blipFill>
        <p:spPr bwMode="auto">
          <a:xfrm>
            <a:off x="6968359" y="3047999"/>
            <a:ext cx="1838620" cy="19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 cstate="print"/>
          <a:srcRect r="28462" b="12339"/>
          <a:stretch>
            <a:fillRect/>
          </a:stretch>
        </p:blipFill>
        <p:spPr bwMode="auto">
          <a:xfrm>
            <a:off x="294213" y="3047999"/>
            <a:ext cx="2264375" cy="19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 descr="C:\Users\Asus\Desktop\Презентация Вебинар\тренинг\IMG_4272.JPG"/>
          <p:cNvPicPr>
            <a:picLocks noChangeAspect="1" noChangeArrowheads="1"/>
          </p:cNvPicPr>
          <p:nvPr/>
        </p:nvPicPr>
        <p:blipFill>
          <a:blip r:embed="rId9" cstate="print"/>
          <a:srcRect l="8970" t="8969" r="51175" b="28477"/>
          <a:stretch>
            <a:fillRect/>
          </a:stretch>
        </p:blipFill>
        <p:spPr bwMode="auto">
          <a:xfrm>
            <a:off x="4748398" y="3047999"/>
            <a:ext cx="2015372" cy="1961053"/>
          </a:xfrm>
          <a:prstGeom prst="rect">
            <a:avLst/>
          </a:prstGeom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10"/>
          <a:srcRect b="16727"/>
          <a:stretch>
            <a:fillRect/>
          </a:stretch>
        </p:blipFill>
        <p:spPr bwMode="auto">
          <a:xfrm>
            <a:off x="2657315" y="1099053"/>
            <a:ext cx="1845924" cy="19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1" y="51670"/>
            <a:ext cx="1747119" cy="9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53963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3837403" y="142858"/>
            <a:ext cx="4807134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r"/>
            <a:r>
              <a:rPr lang="ru-RU" sz="2000" dirty="0" smtClean="0">
                <a:solidFill>
                  <a:srgbClr val="0070C0"/>
                </a:solidFill>
              </a:rPr>
              <a:t> РЕСУРСНЫЕ КОМНАТЫ</a:t>
            </a:r>
            <a:endParaRPr sz="2000" dirty="0">
              <a:solidFill>
                <a:srgbClr val="0070C0"/>
              </a:solidFill>
            </a:endParaRPr>
          </a:p>
        </p:txBody>
      </p:sp>
      <p:sp>
        <p:nvSpPr>
          <p:cNvPr id="101" name="Shape 101"/>
          <p:cNvSpPr/>
          <p:nvPr/>
        </p:nvSpPr>
        <p:spPr>
          <a:xfrm>
            <a:off x="1422138" y="1113951"/>
            <a:ext cx="6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051B9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2818" y="1706260"/>
            <a:ext cx="4352400" cy="32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032" y="1113951"/>
            <a:ext cx="4076210" cy="3057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1243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</Template>
  <TotalTime>14701</TotalTime>
  <Words>365</Words>
  <Application>Microsoft Office PowerPoint</Application>
  <PresentationFormat>Экран (16:9)</PresentationFormat>
  <Paragraphs>77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бе</vt:lpstr>
      <vt:lpstr>2_Тема Office</vt:lpstr>
      <vt:lpstr>Тема12432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Валериевич Алексей</dc:creator>
  <cp:lastModifiedBy>Людмила Сахапова</cp:lastModifiedBy>
  <cp:revision>510</cp:revision>
  <cp:lastPrinted>2017-01-29T12:24:01Z</cp:lastPrinted>
  <dcterms:created xsi:type="dcterms:W3CDTF">2015-07-28T08:01:37Z</dcterms:created>
  <dcterms:modified xsi:type="dcterms:W3CDTF">2019-01-31T20:59:36Z</dcterms:modified>
</cp:coreProperties>
</file>