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56" r:id="rId9"/>
  </p:sldMasterIdLst>
  <p:notesMasterIdLst>
    <p:notesMasterId r:id="rId89"/>
  </p:notesMasterIdLst>
  <p:sldIdLst>
    <p:sldId id="256" r:id="rId10"/>
    <p:sldId id="320" r:id="rId11"/>
    <p:sldId id="262" r:id="rId12"/>
    <p:sldId id="258" r:id="rId13"/>
    <p:sldId id="263" r:id="rId14"/>
    <p:sldId id="261" r:id="rId15"/>
    <p:sldId id="264" r:id="rId16"/>
    <p:sldId id="265" r:id="rId17"/>
    <p:sldId id="274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267" r:id="rId28"/>
    <p:sldId id="268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269" r:id="rId42"/>
    <p:sldId id="270" r:id="rId43"/>
    <p:sldId id="275" r:id="rId44"/>
    <p:sldId id="276" r:id="rId45"/>
    <p:sldId id="277" r:id="rId46"/>
    <p:sldId id="278" r:id="rId47"/>
    <p:sldId id="279" r:id="rId48"/>
    <p:sldId id="271" r:id="rId49"/>
    <p:sldId id="272" r:id="rId50"/>
    <p:sldId id="281" r:id="rId51"/>
    <p:sldId id="282" r:id="rId52"/>
    <p:sldId id="283" r:id="rId53"/>
    <p:sldId id="284" r:id="rId54"/>
    <p:sldId id="285" r:id="rId55"/>
    <p:sldId id="288" r:id="rId56"/>
    <p:sldId id="289" r:id="rId57"/>
    <p:sldId id="290" r:id="rId58"/>
    <p:sldId id="291" r:id="rId59"/>
    <p:sldId id="292" r:id="rId60"/>
    <p:sldId id="293" r:id="rId61"/>
    <p:sldId id="294" r:id="rId62"/>
    <p:sldId id="295" r:id="rId63"/>
    <p:sldId id="287" r:id="rId64"/>
    <p:sldId id="296" r:id="rId65"/>
    <p:sldId id="297" r:id="rId66"/>
    <p:sldId id="298" r:id="rId67"/>
    <p:sldId id="299" r:id="rId68"/>
    <p:sldId id="300" r:id="rId69"/>
    <p:sldId id="301" r:id="rId70"/>
    <p:sldId id="302" r:id="rId71"/>
    <p:sldId id="303" r:id="rId72"/>
    <p:sldId id="304" r:id="rId73"/>
    <p:sldId id="305" r:id="rId74"/>
    <p:sldId id="306" r:id="rId75"/>
    <p:sldId id="307" r:id="rId76"/>
    <p:sldId id="308" r:id="rId77"/>
    <p:sldId id="309" r:id="rId78"/>
    <p:sldId id="310" r:id="rId79"/>
    <p:sldId id="311" r:id="rId80"/>
    <p:sldId id="312" r:id="rId81"/>
    <p:sldId id="313" r:id="rId82"/>
    <p:sldId id="314" r:id="rId83"/>
    <p:sldId id="315" r:id="rId84"/>
    <p:sldId id="316" r:id="rId85"/>
    <p:sldId id="317" r:id="rId86"/>
    <p:sldId id="318" r:id="rId87"/>
    <p:sldId id="273" r:id="rId88"/>
  </p:sldIdLst>
  <p:sldSz cx="9144000" cy="5143500" type="screen16x9"/>
  <p:notesSz cx="6858000" cy="9144000"/>
  <p:defaultTextStyle>
    <a:defPPr>
      <a:defRPr lang="ru-RU"/>
    </a:defPPr>
    <a:lvl1pPr marL="0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8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30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92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59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16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74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40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03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76" Type="http://schemas.openxmlformats.org/officeDocument/2006/relationships/slide" Target="slides/slide67.xml"/><Relationship Id="rId84" Type="http://schemas.openxmlformats.org/officeDocument/2006/relationships/slide" Target="slides/slide75.xml"/><Relationship Id="rId89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87" Type="http://schemas.openxmlformats.org/officeDocument/2006/relationships/slide" Target="slides/slide78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2.xml"/><Relationship Id="rId82" Type="http://schemas.openxmlformats.org/officeDocument/2006/relationships/slide" Target="slides/slide73.xml"/><Relationship Id="rId90" Type="http://schemas.openxmlformats.org/officeDocument/2006/relationships/presProps" Target="presProps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slide" Target="slides/slide6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slide" Target="slides/slide71.xml"/><Relationship Id="rId85" Type="http://schemas.openxmlformats.org/officeDocument/2006/relationships/slide" Target="slides/slide76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83" Type="http://schemas.openxmlformats.org/officeDocument/2006/relationships/slide" Target="slides/slide74.xml"/><Relationship Id="rId88" Type="http://schemas.openxmlformats.org/officeDocument/2006/relationships/slide" Target="slides/slide79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81" Type="http://schemas.openxmlformats.org/officeDocument/2006/relationships/slide" Target="slides/slide72.xml"/><Relationship Id="rId86" Type="http://schemas.openxmlformats.org/officeDocument/2006/relationships/slide" Target="slides/slide7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4"/>
    </mc:Choice>
    <mc:Fallback>
      <c:style val="4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15313356995422"/>
          <c:y val="0.17744261292124341"/>
          <c:w val="0.70167751828744174"/>
          <c:h val="0.7305135806828155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16200000" scaled="0"/>
            </a:gradFill>
          </c:spPr>
          <c:explosion val="29"/>
          <c:dPt>
            <c:idx val="1"/>
            <c:bubble3D val="0"/>
            <c:spPr>
              <a:gradFill>
                <a:gsLst>
                  <a:gs pos="0">
                    <a:srgbClr val="03D4A8"/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16200000" scaled="0"/>
              </a:gradFill>
            </c:spPr>
          </c:dPt>
          <c:dLbls>
            <c:dLbl>
              <c:idx val="0"/>
              <c:layout>
                <c:manualLayout>
                  <c:x val="-4.1771674492307884E-2"/>
                  <c:y val="2.4160177027514533E-3"/>
                </c:manualLayout>
              </c:layout>
              <c:spPr/>
              <c:txPr>
                <a:bodyPr/>
                <a:lstStyle/>
                <a:p>
                  <a:pPr>
                    <a:defRPr sz="2400" b="1">
                      <a:solidFill>
                        <a:schemeClr val="tx1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244540080341961E-2"/>
                  <c:y val="-2.4160177027514523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 smtClean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ru-RU" sz="2400" b="1" dirty="0" smtClean="0">
                        <a:solidFill>
                          <a:schemeClr val="tx1"/>
                        </a:solidFill>
                      </a:rPr>
                      <a:t>8</a:t>
                    </a: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Высшее образование</c:v>
                </c:pt>
                <c:pt idx="1">
                  <c:v>Среднее профессиональное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0.72000000000000064</c:v>
                </c:pt>
                <c:pt idx="1">
                  <c:v>0.28000000000000008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t"/>
      <c:legendEntry>
        <c:idx val="0"/>
        <c:txPr>
          <a:bodyPr/>
          <a:lstStyle/>
          <a:p>
            <a:pPr>
              <a:defRPr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/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9849883717841282E-2"/>
          <c:y val="3.2252397737331961E-2"/>
          <c:w val="0.96015011628215874"/>
          <c:h val="0.71269239654789873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1.3722126929674099E-2"/>
                  <c:y val="-1.55189120957496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992247847561844E-2"/>
                  <c:y val="-2.5864853492916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722156349920796E-2"/>
                  <c:y val="-2.5864853492916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3470121485983212E-3"/>
                  <c:y val="-2.8451338842207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Лист1!$B$5:$C$8</c:f>
              <c:multiLvlStrCache>
                <c:ptCount val="4"/>
                <c:lvl>
                  <c:pt idx="0">
                    <c:v>2017-2018 уч.г.</c:v>
                  </c:pt>
                  <c:pt idx="1">
                    <c:v>2018-2019 уч.г.</c:v>
                  </c:pt>
                  <c:pt idx="2">
                    <c:v>2017-2018 уч.г.</c:v>
                  </c:pt>
                  <c:pt idx="3">
                    <c:v>2018-2019 уч.г.</c:v>
                  </c:pt>
                </c:lvl>
                <c:lvl>
                  <c:pt idx="0">
                    <c:v>Изучение родных  языков, (%)</c:v>
                  </c:pt>
                  <c:pt idx="2">
                    <c:v>Изучение башкирского госуд.языка, (%)</c:v>
                  </c:pt>
                </c:lvl>
              </c:multiLvlStrCache>
            </c:multiLvlStrRef>
          </c:cat>
          <c:val>
            <c:numRef>
              <c:f>Лист1!$D$5:$D$8</c:f>
              <c:numCache>
                <c:formatCode>General</c:formatCode>
                <c:ptCount val="4"/>
                <c:pt idx="0">
                  <c:v>36.299999999999997</c:v>
                </c:pt>
                <c:pt idx="1">
                  <c:v>34.299999999999997</c:v>
                </c:pt>
                <c:pt idx="2">
                  <c:v>67.7</c:v>
                </c:pt>
                <c:pt idx="3">
                  <c:v>66.3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2274560"/>
        <c:axId val="142276096"/>
        <c:axId val="0"/>
      </c:bar3DChart>
      <c:catAx>
        <c:axId val="1422745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42276096"/>
        <c:crosses val="autoZero"/>
        <c:auto val="1"/>
        <c:lblAlgn val="ctr"/>
        <c:lblOffset val="100"/>
        <c:noMultiLvlLbl val="0"/>
      </c:catAx>
      <c:valAx>
        <c:axId val="1422760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422745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5863076764511E-2"/>
          <c:y val="4.3045709620029293E-2"/>
          <c:w val="0.91142555758873245"/>
          <c:h val="0.932033090073637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txPr>
              <a:bodyPr/>
              <a:lstStyle/>
              <a:p>
                <a:pPr>
                  <a:defRPr sz="8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Лист1!$A$2:$A$55</c:f>
              <c:strCache>
                <c:ptCount val="54"/>
                <c:pt idx="0">
                  <c:v>Абзелиловский</c:v>
                </c:pt>
                <c:pt idx="1">
                  <c:v>Альшеевский</c:v>
                </c:pt>
                <c:pt idx="2">
                  <c:v>Архангельский</c:v>
                </c:pt>
                <c:pt idx="3">
                  <c:v>Аскинский</c:v>
                </c:pt>
                <c:pt idx="4">
                  <c:v>Аургазинский</c:v>
                </c:pt>
                <c:pt idx="5">
                  <c:v>Баймакский</c:v>
                </c:pt>
                <c:pt idx="6">
                  <c:v>Бакалинский</c:v>
                </c:pt>
                <c:pt idx="7">
                  <c:v>Балтачевский</c:v>
                </c:pt>
                <c:pt idx="8">
                  <c:v>Белебеевский</c:v>
                </c:pt>
                <c:pt idx="9">
                  <c:v>Белокатайский</c:v>
                </c:pt>
                <c:pt idx="10">
                  <c:v>Белорецкий</c:v>
                </c:pt>
                <c:pt idx="11">
                  <c:v>Бижбулякскский</c:v>
                </c:pt>
                <c:pt idx="12">
                  <c:v>Бирский</c:v>
                </c:pt>
                <c:pt idx="13">
                  <c:v>Благоварский</c:v>
                </c:pt>
                <c:pt idx="14">
                  <c:v>Благовещенский</c:v>
                </c:pt>
                <c:pt idx="15">
                  <c:v>Буздякский</c:v>
                </c:pt>
                <c:pt idx="16">
                  <c:v>Бураевский</c:v>
                </c:pt>
                <c:pt idx="17">
                  <c:v>Бурзянский</c:v>
                </c:pt>
                <c:pt idx="18">
                  <c:v>Гафурийский</c:v>
                </c:pt>
                <c:pt idx="19">
                  <c:v>Давлекановский</c:v>
                </c:pt>
                <c:pt idx="20">
                  <c:v>Дуванский</c:v>
                </c:pt>
                <c:pt idx="21">
                  <c:v>Дюртюлинский</c:v>
                </c:pt>
                <c:pt idx="22">
                  <c:v>Ермекеевский</c:v>
                </c:pt>
                <c:pt idx="23">
                  <c:v>Зианчуринский</c:v>
                </c:pt>
                <c:pt idx="24">
                  <c:v>Зилаирский</c:v>
                </c:pt>
                <c:pt idx="25">
                  <c:v>Иглинский</c:v>
                </c:pt>
                <c:pt idx="26">
                  <c:v>Илишевский</c:v>
                </c:pt>
                <c:pt idx="27">
                  <c:v>Ишимбайский</c:v>
                </c:pt>
                <c:pt idx="28">
                  <c:v>Калтасинский</c:v>
                </c:pt>
                <c:pt idx="29">
                  <c:v>Караидельский</c:v>
                </c:pt>
                <c:pt idx="30">
                  <c:v>Кармаскалинский</c:v>
                </c:pt>
                <c:pt idx="31">
                  <c:v>Киги нский</c:v>
                </c:pt>
                <c:pt idx="32">
                  <c:v>Краснокамский</c:v>
                </c:pt>
                <c:pt idx="33">
                  <c:v>Кугарчинский</c:v>
                </c:pt>
                <c:pt idx="34">
                  <c:v>Кушнаренковский</c:v>
                </c:pt>
                <c:pt idx="35">
                  <c:v>Мелеузовский</c:v>
                </c:pt>
                <c:pt idx="36">
                  <c:v>Мечетлинский</c:v>
                </c:pt>
                <c:pt idx="37">
                  <c:v>Мишкинский</c:v>
                </c:pt>
                <c:pt idx="38">
                  <c:v>Миякинский</c:v>
                </c:pt>
                <c:pt idx="39">
                  <c:v>Нуримановский</c:v>
                </c:pt>
                <c:pt idx="40">
                  <c:v>Салаватский</c:v>
                </c:pt>
                <c:pt idx="41">
                  <c:v>Стерлибашевский</c:v>
                </c:pt>
                <c:pt idx="42">
                  <c:v>Стерлитамакский</c:v>
                </c:pt>
                <c:pt idx="43">
                  <c:v>Татышлинский</c:v>
                </c:pt>
                <c:pt idx="44">
                  <c:v>Туймазинский</c:v>
                </c:pt>
                <c:pt idx="45">
                  <c:v>Уфимский</c:v>
                </c:pt>
                <c:pt idx="46">
                  <c:v>Учалинский</c:v>
                </c:pt>
                <c:pt idx="47">
                  <c:v>Федоровский</c:v>
                </c:pt>
                <c:pt idx="48">
                  <c:v>Хайбулинский</c:v>
                </c:pt>
                <c:pt idx="49">
                  <c:v>Чекмагушевский</c:v>
                </c:pt>
                <c:pt idx="50">
                  <c:v>Чишминский</c:v>
                </c:pt>
                <c:pt idx="51">
                  <c:v>Шаранский</c:v>
                </c:pt>
                <c:pt idx="52">
                  <c:v>Янаульский</c:v>
                </c:pt>
                <c:pt idx="53">
                  <c:v>Районы  РБ</c:v>
                </c:pt>
              </c:strCache>
            </c:strRef>
          </c:cat>
          <c:val>
            <c:numRef>
              <c:f>Лист1!$B$2:$B$55</c:f>
              <c:numCache>
                <c:formatCode>General</c:formatCode>
                <c:ptCount val="54"/>
                <c:pt idx="0">
                  <c:v>0.8</c:v>
                </c:pt>
                <c:pt idx="1">
                  <c:v>3.6</c:v>
                </c:pt>
                <c:pt idx="2">
                  <c:v>2.4</c:v>
                </c:pt>
                <c:pt idx="3">
                  <c:v>0</c:v>
                </c:pt>
                <c:pt idx="4">
                  <c:v>1.5</c:v>
                </c:pt>
                <c:pt idx="5">
                  <c:v>1.2</c:v>
                </c:pt>
                <c:pt idx="6">
                  <c:v>0</c:v>
                </c:pt>
                <c:pt idx="7">
                  <c:v>3</c:v>
                </c:pt>
                <c:pt idx="8">
                  <c:v>0.5</c:v>
                </c:pt>
                <c:pt idx="9">
                  <c:v>2.1</c:v>
                </c:pt>
                <c:pt idx="10">
                  <c:v>3.3</c:v>
                </c:pt>
                <c:pt idx="11">
                  <c:v>2</c:v>
                </c:pt>
                <c:pt idx="12">
                  <c:v>3.3</c:v>
                </c:pt>
                <c:pt idx="13">
                  <c:v>1.8</c:v>
                </c:pt>
                <c:pt idx="14">
                  <c:v>0.8</c:v>
                </c:pt>
                <c:pt idx="15">
                  <c:v>1.8</c:v>
                </c:pt>
                <c:pt idx="16">
                  <c:v>2.4</c:v>
                </c:pt>
                <c:pt idx="17">
                  <c:v>2.7</c:v>
                </c:pt>
                <c:pt idx="18">
                  <c:v>1.3</c:v>
                </c:pt>
                <c:pt idx="19">
                  <c:v>2.2000000000000002</c:v>
                </c:pt>
                <c:pt idx="20">
                  <c:v>1.3</c:v>
                </c:pt>
                <c:pt idx="21">
                  <c:v>5.9</c:v>
                </c:pt>
                <c:pt idx="22">
                  <c:v>0</c:v>
                </c:pt>
                <c:pt idx="23">
                  <c:v>1.5</c:v>
                </c:pt>
                <c:pt idx="24">
                  <c:v>0</c:v>
                </c:pt>
                <c:pt idx="25">
                  <c:v>0</c:v>
                </c:pt>
                <c:pt idx="26">
                  <c:v>2.9</c:v>
                </c:pt>
                <c:pt idx="27">
                  <c:v>5.0999999999999996</c:v>
                </c:pt>
                <c:pt idx="28">
                  <c:v>0.9</c:v>
                </c:pt>
                <c:pt idx="29">
                  <c:v>0</c:v>
                </c:pt>
                <c:pt idx="30">
                  <c:v>2.7</c:v>
                </c:pt>
                <c:pt idx="31">
                  <c:v>0</c:v>
                </c:pt>
                <c:pt idx="32">
                  <c:v>3.5</c:v>
                </c:pt>
                <c:pt idx="33">
                  <c:v>1.4</c:v>
                </c:pt>
                <c:pt idx="34">
                  <c:v>2.6</c:v>
                </c:pt>
                <c:pt idx="35">
                  <c:v>3.8</c:v>
                </c:pt>
                <c:pt idx="36">
                  <c:v>2.8</c:v>
                </c:pt>
                <c:pt idx="37">
                  <c:v>1.7</c:v>
                </c:pt>
                <c:pt idx="38">
                  <c:v>3.5</c:v>
                </c:pt>
                <c:pt idx="39">
                  <c:v>0</c:v>
                </c:pt>
                <c:pt idx="40">
                  <c:v>1.6</c:v>
                </c:pt>
                <c:pt idx="41">
                  <c:v>0</c:v>
                </c:pt>
                <c:pt idx="42">
                  <c:v>1.1000000000000001</c:v>
                </c:pt>
                <c:pt idx="43">
                  <c:v>1</c:v>
                </c:pt>
                <c:pt idx="44">
                  <c:v>1.8</c:v>
                </c:pt>
                <c:pt idx="45">
                  <c:v>0.5</c:v>
                </c:pt>
                <c:pt idx="46">
                  <c:v>3.4</c:v>
                </c:pt>
                <c:pt idx="47">
                  <c:v>3.1</c:v>
                </c:pt>
                <c:pt idx="48">
                  <c:v>1.5</c:v>
                </c:pt>
                <c:pt idx="49">
                  <c:v>0</c:v>
                </c:pt>
                <c:pt idx="50">
                  <c:v>1.7</c:v>
                </c:pt>
                <c:pt idx="51">
                  <c:v>3.2</c:v>
                </c:pt>
                <c:pt idx="52">
                  <c:v>6.3</c:v>
                </c:pt>
                <c:pt idx="53">
                  <c:v>2.2000000000000002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axId val="128559360"/>
        <c:axId val="128577536"/>
      </c:barChart>
      <c:catAx>
        <c:axId val="128559360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600" b="1" i="0" baseline="0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128577536"/>
        <c:crosses val="autoZero"/>
        <c:auto val="1"/>
        <c:lblAlgn val="ctr"/>
        <c:lblOffset val="100"/>
        <c:noMultiLvlLbl val="0"/>
      </c:catAx>
      <c:valAx>
        <c:axId val="128577536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 baseline="0"/>
            </a:pPr>
            <a:endParaRPr lang="ru-RU"/>
          </a:p>
        </c:txPr>
        <c:crossAx val="128559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42948437175238E-2"/>
          <c:y val="4.5308018711633494E-2"/>
          <c:w val="0.90396715518987769"/>
          <c:h val="0.932033090073637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8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9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</c:dPt>
          <c:dLbls>
            <c:txPr>
              <a:bodyPr/>
              <a:lstStyle/>
              <a:p>
                <a:pPr>
                  <a:defRPr sz="8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Лист1!$A$2:$A$12</c:f>
              <c:strCache>
                <c:ptCount val="11"/>
                <c:pt idx="0">
                  <c:v>Межгорье</c:v>
                </c:pt>
                <c:pt idx="1">
                  <c:v>Кумертау</c:v>
                </c:pt>
                <c:pt idx="2">
                  <c:v>Нефтекамск</c:v>
                </c:pt>
                <c:pt idx="3">
                  <c:v>Октябрьский</c:v>
                </c:pt>
                <c:pt idx="4">
                  <c:v>Салават</c:v>
                </c:pt>
                <c:pt idx="5">
                  <c:v>Сибай</c:v>
                </c:pt>
                <c:pt idx="6">
                  <c:v>Стерлитамак</c:v>
                </c:pt>
                <c:pt idx="7">
                  <c:v>Уфа</c:v>
                </c:pt>
                <c:pt idx="8">
                  <c:v>Города</c:v>
                </c:pt>
                <c:pt idx="9">
                  <c:v>Районы РБ</c:v>
                </c:pt>
                <c:pt idx="10">
                  <c:v>ИТОГО  РБ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6</c:v>
                </c:pt>
                <c:pt idx="1">
                  <c:v>2.9</c:v>
                </c:pt>
                <c:pt idx="2">
                  <c:v>4.4000000000000004</c:v>
                </c:pt>
                <c:pt idx="3">
                  <c:v>4.4000000000000004</c:v>
                </c:pt>
                <c:pt idx="4">
                  <c:v>6.5</c:v>
                </c:pt>
                <c:pt idx="5">
                  <c:v>4</c:v>
                </c:pt>
                <c:pt idx="6">
                  <c:v>4.5</c:v>
                </c:pt>
                <c:pt idx="7">
                  <c:v>5.0999999999999996</c:v>
                </c:pt>
                <c:pt idx="8">
                  <c:v>4.9000000000000004</c:v>
                </c:pt>
                <c:pt idx="9">
                  <c:v>2.2000000000000002</c:v>
                </c:pt>
                <c:pt idx="10">
                  <c:v>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970432"/>
        <c:axId val="137494528"/>
      </c:barChart>
      <c:catAx>
        <c:axId val="161970432"/>
        <c:scaling>
          <c:orientation val="maxMin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 b="1" i="0" baseline="0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137494528"/>
        <c:crosses val="autoZero"/>
        <c:auto val="1"/>
        <c:lblAlgn val="ctr"/>
        <c:lblOffset val="100"/>
        <c:noMultiLvlLbl val="0"/>
      </c:catAx>
      <c:valAx>
        <c:axId val="137494528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 b="1" i="0" baseline="0"/>
            </a:pPr>
            <a:endParaRPr lang="ru-RU"/>
          </a:p>
        </c:txPr>
        <c:crossAx val="161970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image" Target="../media/image30.jpeg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B0FC6D-C319-4414-9AAE-C146398B57D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41A28A-DA06-4714-ACA5-A7689BC7439E}">
      <dgm:prSet phldrT="[Текст]" custT="1"/>
      <dgm:spPr/>
      <dgm:t>
        <a:bodyPr/>
        <a:lstStyle/>
        <a:p>
          <a:r>
            <a:rPr lang="ru-RU" sz="1050" b="1" i="0" dirty="0" smtClean="0">
              <a:latin typeface="Book Antiqua" pitchFamily="18" charset="0"/>
            </a:rPr>
            <a:t>2017г.</a:t>
          </a:r>
          <a:r>
            <a:rPr lang="ru-RU" sz="1050" b="0" i="0" dirty="0" smtClean="0">
              <a:latin typeface="Book Antiqua" pitchFamily="18" charset="0"/>
            </a:rPr>
            <a:t> - площадка  для мероприятий в рамках Уфимского международного салона образования - 2017</a:t>
          </a:r>
          <a:endParaRPr lang="ru-RU" sz="1050" dirty="0">
            <a:latin typeface="Book Antiqua" pitchFamily="18" charset="0"/>
          </a:endParaRPr>
        </a:p>
      </dgm:t>
    </dgm:pt>
    <dgm:pt modelId="{78616EEE-8557-4D8C-9785-764225EEB08F}" type="parTrans" cxnId="{7A134AC7-6641-4194-8D77-FFC60964C0AE}">
      <dgm:prSet/>
      <dgm:spPr/>
      <dgm:t>
        <a:bodyPr/>
        <a:lstStyle/>
        <a:p>
          <a:endParaRPr lang="ru-RU"/>
        </a:p>
      </dgm:t>
    </dgm:pt>
    <dgm:pt modelId="{4843E00D-64C8-4BD2-94DF-D23141045FE9}" type="sibTrans" cxnId="{7A134AC7-6641-4194-8D77-FFC60964C0AE}">
      <dgm:prSet/>
      <dgm:spPr/>
      <dgm:t>
        <a:bodyPr/>
        <a:lstStyle/>
        <a:p>
          <a:endParaRPr lang="ru-RU"/>
        </a:p>
      </dgm:t>
    </dgm:pt>
    <dgm:pt modelId="{2B7302DC-3252-44CC-BBA5-70B08235BFA8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Book Antiqua" pitchFamily="18" charset="0"/>
            </a:rPr>
            <a:t>2006 г.</a:t>
          </a:r>
          <a:r>
            <a:rPr lang="ru-RU" sz="1050" dirty="0" smtClean="0">
              <a:latin typeface="Book Antiqua" pitchFamily="18" charset="0"/>
            </a:rPr>
            <a:t> – Грант за победу на Всероссийском конкурсе общеобразовательных учреждений, внедряющих инновационные образовательные программы</a:t>
          </a:r>
        </a:p>
      </dgm:t>
    </dgm:pt>
    <dgm:pt modelId="{ECAF0E4D-F4B0-490B-AFCE-66FB5F1D668C}" type="parTrans" cxnId="{329FA328-41F5-47FF-8216-F8BFB170AFB9}">
      <dgm:prSet/>
      <dgm:spPr/>
      <dgm:t>
        <a:bodyPr/>
        <a:lstStyle/>
        <a:p>
          <a:endParaRPr lang="ru-RU"/>
        </a:p>
      </dgm:t>
    </dgm:pt>
    <dgm:pt modelId="{5A9E8358-116C-42CA-83EE-E51FD287EBEB}" type="sibTrans" cxnId="{329FA328-41F5-47FF-8216-F8BFB170AFB9}">
      <dgm:prSet/>
      <dgm:spPr/>
      <dgm:t>
        <a:bodyPr/>
        <a:lstStyle/>
        <a:p>
          <a:endParaRPr lang="ru-RU"/>
        </a:p>
      </dgm:t>
    </dgm:pt>
    <dgm:pt modelId="{5DFCD07C-0142-4905-8E07-D5E49956FA13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Book Antiqua" pitchFamily="18" charset="0"/>
            </a:rPr>
            <a:t>2014, 2015 гг.</a:t>
          </a:r>
          <a:r>
            <a:rPr lang="ru-RU" sz="1050" dirty="0" smtClean="0">
              <a:latin typeface="Book Antiqua" pitchFamily="18" charset="0"/>
            </a:rPr>
            <a:t> – победитель II и III Слета инновационных учреждений с родным языком обучения</a:t>
          </a:r>
          <a:endParaRPr lang="ru-RU" sz="1050" dirty="0">
            <a:latin typeface="Book Antiqua" pitchFamily="18" charset="0"/>
          </a:endParaRPr>
        </a:p>
      </dgm:t>
    </dgm:pt>
    <dgm:pt modelId="{CC267517-3D15-4911-9B11-999BAEDE6392}" type="parTrans" cxnId="{439216E6-F8F5-41AB-B3D5-C4D9830173C5}">
      <dgm:prSet/>
      <dgm:spPr/>
      <dgm:t>
        <a:bodyPr/>
        <a:lstStyle/>
        <a:p>
          <a:endParaRPr lang="ru-RU"/>
        </a:p>
      </dgm:t>
    </dgm:pt>
    <dgm:pt modelId="{9650EDFF-7966-44FB-860F-9A78CCA1869C}" type="sibTrans" cxnId="{439216E6-F8F5-41AB-B3D5-C4D9830173C5}">
      <dgm:prSet/>
      <dgm:spPr/>
      <dgm:t>
        <a:bodyPr/>
        <a:lstStyle/>
        <a:p>
          <a:endParaRPr lang="ru-RU"/>
        </a:p>
      </dgm:t>
    </dgm:pt>
    <dgm:pt modelId="{17611D7E-EE49-4A25-9854-437CCE5F6DC5}">
      <dgm:prSet custT="1"/>
      <dgm:spPr/>
      <dgm:t>
        <a:bodyPr/>
        <a:lstStyle/>
        <a:p>
          <a:pPr marL="0" marR="0" lvl="0" indent="0" defTabSz="6667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Book Antiqua" pitchFamily="18" charset="0"/>
            </a:rPr>
            <a:t>2014 г.</a:t>
          </a:r>
          <a:r>
            <a:rPr lang="ru-RU" sz="1000" dirty="0" smtClean="0">
              <a:latin typeface="Book Antiqua" pitchFamily="18" charset="0"/>
            </a:rPr>
            <a:t> – победитель в номинации «Лучшая гимназия-интернат» конкурса «100 ЛУЧШИХ ШКОЛ РОССИИ»   (г. Санкт Петербург)</a:t>
          </a:r>
        </a:p>
      </dgm:t>
    </dgm:pt>
    <dgm:pt modelId="{4A3F0B7C-1CDB-44D0-AA2A-E8BB01248858}" type="parTrans" cxnId="{45156625-2DF5-48FE-A204-CF1B71606732}">
      <dgm:prSet/>
      <dgm:spPr/>
      <dgm:t>
        <a:bodyPr/>
        <a:lstStyle/>
        <a:p>
          <a:endParaRPr lang="ru-RU"/>
        </a:p>
      </dgm:t>
    </dgm:pt>
    <dgm:pt modelId="{C5FE04E5-35CE-480B-A973-F3A8A48DAD6C}" type="sibTrans" cxnId="{45156625-2DF5-48FE-A204-CF1B71606732}">
      <dgm:prSet/>
      <dgm:spPr/>
      <dgm:t>
        <a:bodyPr/>
        <a:lstStyle/>
        <a:p>
          <a:endParaRPr lang="ru-RU"/>
        </a:p>
      </dgm:t>
    </dgm:pt>
    <dgm:pt modelId="{8AE92B54-54D3-4AAA-A153-16D00A1F6F34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Book Antiqua" pitchFamily="18" charset="0"/>
            </a:rPr>
            <a:t>2014 г.</a:t>
          </a:r>
          <a:r>
            <a:rPr lang="ru-RU" sz="1050" dirty="0" smtClean="0">
              <a:latin typeface="Book Antiqua" pitchFamily="18" charset="0"/>
            </a:rPr>
            <a:t> – призер II Республиканского форума «Электронная школа»</a:t>
          </a:r>
          <a:endParaRPr lang="ru-RU" sz="1050" dirty="0">
            <a:latin typeface="Book Antiqua" pitchFamily="18" charset="0"/>
          </a:endParaRPr>
        </a:p>
      </dgm:t>
    </dgm:pt>
    <dgm:pt modelId="{10DF58EA-DBA9-4E15-9975-996978DD1A07}" type="parTrans" cxnId="{A209D406-7515-489E-9A1D-A1E2B16B76C5}">
      <dgm:prSet/>
      <dgm:spPr/>
      <dgm:t>
        <a:bodyPr/>
        <a:lstStyle/>
        <a:p>
          <a:endParaRPr lang="ru-RU"/>
        </a:p>
      </dgm:t>
    </dgm:pt>
    <dgm:pt modelId="{4383D3CF-ED07-4E9A-BC3C-8E633BB3C5BE}" type="sibTrans" cxnId="{A209D406-7515-489E-9A1D-A1E2B16B76C5}">
      <dgm:prSet/>
      <dgm:spPr/>
      <dgm:t>
        <a:bodyPr/>
        <a:lstStyle/>
        <a:p>
          <a:endParaRPr lang="ru-RU"/>
        </a:p>
      </dgm:t>
    </dgm:pt>
    <dgm:pt modelId="{EE873D51-9E9F-485F-9916-1D08F9112C2F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Book Antiqua" pitchFamily="18" charset="0"/>
            </a:rPr>
            <a:t>2015 г.</a:t>
          </a:r>
          <a:r>
            <a:rPr lang="ru-RU" sz="1000" dirty="0" smtClean="0">
              <a:latin typeface="Book Antiqua" pitchFamily="18" charset="0"/>
            </a:rPr>
            <a:t> – гимназия вошла в ТОП – 100 школ России, обеспечивающих высокий уровень подготовки выпускников по химико-биологическому профилю</a:t>
          </a:r>
          <a:endParaRPr lang="ru-RU" sz="1000" dirty="0">
            <a:latin typeface="Book Antiqua" pitchFamily="18" charset="0"/>
          </a:endParaRPr>
        </a:p>
      </dgm:t>
    </dgm:pt>
    <dgm:pt modelId="{B06410E7-DE65-4EBD-87C9-67043BF161D8}" type="parTrans" cxnId="{59FB517D-C7BD-4C19-B138-88896ECF20E9}">
      <dgm:prSet/>
      <dgm:spPr/>
      <dgm:t>
        <a:bodyPr/>
        <a:lstStyle/>
        <a:p>
          <a:endParaRPr lang="ru-RU"/>
        </a:p>
      </dgm:t>
    </dgm:pt>
    <dgm:pt modelId="{F8630E26-7E09-4D5E-B801-D4E7680E14E9}" type="sibTrans" cxnId="{59FB517D-C7BD-4C19-B138-88896ECF20E9}">
      <dgm:prSet/>
      <dgm:spPr/>
      <dgm:t>
        <a:bodyPr/>
        <a:lstStyle/>
        <a:p>
          <a:endParaRPr lang="ru-RU"/>
        </a:p>
      </dgm:t>
    </dgm:pt>
    <dgm:pt modelId="{2B019E1F-9B90-4901-8229-3AD636A00F7D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Book Antiqua" pitchFamily="18" charset="0"/>
            </a:rPr>
            <a:t>2015 г.</a:t>
          </a:r>
          <a:r>
            <a:rPr lang="ru-RU" sz="1050" dirty="0" smtClean="0">
              <a:latin typeface="Book Antiqua" pitchFamily="18" charset="0"/>
            </a:rPr>
            <a:t> – гимназия вошла в вошла в число победителей ФЦПРО на 2016 – 2020 гг. по направлению «Инициативный инновационный проект»</a:t>
          </a:r>
          <a:endParaRPr lang="ru-RU" sz="1050" dirty="0">
            <a:latin typeface="Book Antiqua" pitchFamily="18" charset="0"/>
          </a:endParaRPr>
        </a:p>
      </dgm:t>
    </dgm:pt>
    <dgm:pt modelId="{59C03E6F-0D4B-43B1-953F-14C9ED319CF9}" type="parTrans" cxnId="{E389BFF7-2921-49FC-9796-EEDCE636ECA1}">
      <dgm:prSet/>
      <dgm:spPr/>
      <dgm:t>
        <a:bodyPr/>
        <a:lstStyle/>
        <a:p>
          <a:endParaRPr lang="ru-RU"/>
        </a:p>
      </dgm:t>
    </dgm:pt>
    <dgm:pt modelId="{8939B18F-740B-40E8-A58B-17AE6257EE0C}" type="sibTrans" cxnId="{E389BFF7-2921-49FC-9796-EEDCE636ECA1}">
      <dgm:prSet/>
      <dgm:spPr/>
      <dgm:t>
        <a:bodyPr/>
        <a:lstStyle/>
        <a:p>
          <a:endParaRPr lang="ru-RU"/>
        </a:p>
      </dgm:t>
    </dgm:pt>
    <dgm:pt modelId="{01AE0DDE-5CE8-4F9A-8B97-AE420B7AD00D}">
      <dgm:prSet phldrT="[Текст]" custT="1"/>
      <dgm:spPr/>
      <dgm:t>
        <a:bodyPr/>
        <a:lstStyle/>
        <a:p>
          <a:r>
            <a:rPr lang="ru-RU" sz="1050" dirty="0" smtClean="0">
              <a:latin typeface="Book Antiqua" pitchFamily="18" charset="0"/>
            </a:rPr>
            <a:t>1977г. Бронзовая медаль ВДНХ СССР (г. Москва)</a:t>
          </a:r>
          <a:endParaRPr lang="ru-RU" sz="1050" dirty="0">
            <a:latin typeface="Book Antiqua" pitchFamily="18" charset="0"/>
          </a:endParaRPr>
        </a:p>
      </dgm:t>
    </dgm:pt>
    <dgm:pt modelId="{CE2DB400-C493-41C4-BC9B-443C76E076CD}" type="parTrans" cxnId="{3DA485C5-BE85-40FD-9760-7659D1B7FA45}">
      <dgm:prSet/>
      <dgm:spPr/>
      <dgm:t>
        <a:bodyPr/>
        <a:lstStyle/>
        <a:p>
          <a:endParaRPr lang="ru-RU"/>
        </a:p>
      </dgm:t>
    </dgm:pt>
    <dgm:pt modelId="{8317BD74-4A09-4A5B-AB75-A9FFD277D072}" type="sibTrans" cxnId="{3DA485C5-BE85-40FD-9760-7659D1B7FA45}">
      <dgm:prSet/>
      <dgm:spPr/>
      <dgm:t>
        <a:bodyPr/>
        <a:lstStyle/>
        <a:p>
          <a:endParaRPr lang="ru-RU"/>
        </a:p>
      </dgm:t>
    </dgm:pt>
    <dgm:pt modelId="{88F178C4-12F7-4BCD-B798-D5C028AA739B}" type="pres">
      <dgm:prSet presAssocID="{5DB0FC6D-C319-4414-9AAE-C146398B57D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3B06B5-5C4D-4E89-8C43-76DEE08870B4}" type="pres">
      <dgm:prSet presAssocID="{01AE0DDE-5CE8-4F9A-8B97-AE420B7AD00D}" presName="composite" presStyleCnt="0"/>
      <dgm:spPr/>
    </dgm:pt>
    <dgm:pt modelId="{900F87DF-1E7A-431D-84B7-3FBDEDCEAEFB}" type="pres">
      <dgm:prSet presAssocID="{01AE0DDE-5CE8-4F9A-8B97-AE420B7AD00D}" presName="rect1" presStyleLbl="tr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85297A-82AF-4AFC-B854-74EF2BD2938E}" type="pres">
      <dgm:prSet presAssocID="{01AE0DDE-5CE8-4F9A-8B97-AE420B7AD00D}" presName="rect2" presStyleLbl="fgImgPlace1" presStyleIdx="0" presStyleCnt="8" custScaleX="119680" custScaleY="9969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A9103C6-DEF2-43EA-AACF-4C9A9CE91DC5}" type="pres">
      <dgm:prSet presAssocID="{8317BD74-4A09-4A5B-AB75-A9FFD277D072}" presName="sibTrans" presStyleCnt="0"/>
      <dgm:spPr/>
    </dgm:pt>
    <dgm:pt modelId="{6A2B5D91-4E95-49F4-97A7-C69065B51ECF}" type="pres">
      <dgm:prSet presAssocID="{B241A28A-DA06-4714-ACA5-A7689BC7439E}" presName="composite" presStyleCnt="0"/>
      <dgm:spPr/>
      <dgm:t>
        <a:bodyPr/>
        <a:lstStyle/>
        <a:p>
          <a:endParaRPr lang="ru-RU"/>
        </a:p>
      </dgm:t>
    </dgm:pt>
    <dgm:pt modelId="{331D1E6C-35BF-4953-8D9C-24C0C2DDC0B2}" type="pres">
      <dgm:prSet presAssocID="{B241A28A-DA06-4714-ACA5-A7689BC7439E}" presName="rect1" presStyleLbl="tr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613F8D-EB50-4B0B-A29E-11CAEC0792EE}" type="pres">
      <dgm:prSet presAssocID="{B241A28A-DA06-4714-ACA5-A7689BC7439E}" presName="rect2" presStyleLbl="fgImgPlace1" presStyleIdx="1" presStyleCnt="8" custScaleX="107593" custScaleY="7129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B0F49D0-7197-4474-9D7B-3BA5A915993B}" type="pres">
      <dgm:prSet presAssocID="{4843E00D-64C8-4BD2-94DF-D23141045FE9}" presName="sibTrans" presStyleCnt="0"/>
      <dgm:spPr/>
      <dgm:t>
        <a:bodyPr/>
        <a:lstStyle/>
        <a:p>
          <a:endParaRPr lang="ru-RU"/>
        </a:p>
      </dgm:t>
    </dgm:pt>
    <dgm:pt modelId="{ADB64430-8763-455C-8CA9-C9CD98D02B3D}" type="pres">
      <dgm:prSet presAssocID="{2B7302DC-3252-44CC-BBA5-70B08235BFA8}" presName="composite" presStyleCnt="0"/>
      <dgm:spPr/>
      <dgm:t>
        <a:bodyPr/>
        <a:lstStyle/>
        <a:p>
          <a:endParaRPr lang="ru-RU"/>
        </a:p>
      </dgm:t>
    </dgm:pt>
    <dgm:pt modelId="{E9500F86-34B8-458E-AD54-10262C0E18EE}" type="pres">
      <dgm:prSet presAssocID="{2B7302DC-3252-44CC-BBA5-70B08235BFA8}" presName="rect1" presStyleLbl="trAlignAcc1" presStyleIdx="2" presStyleCnt="8" custScaleY="132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15150-5831-467D-B9D1-B3106E98B6E1}" type="pres">
      <dgm:prSet presAssocID="{2B7302DC-3252-44CC-BBA5-70B08235BFA8}" presName="rect2" presStyleLbl="fgImgPlace1" presStyleIdx="2" presStyleCnt="8" custScaleX="124475" custScaleY="6478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833AE60-3355-4C6D-B3C6-507387D579FA}" type="pres">
      <dgm:prSet presAssocID="{5A9E8358-116C-42CA-83EE-E51FD287EBEB}" presName="sibTrans" presStyleCnt="0"/>
      <dgm:spPr/>
      <dgm:t>
        <a:bodyPr/>
        <a:lstStyle/>
        <a:p>
          <a:endParaRPr lang="ru-RU"/>
        </a:p>
      </dgm:t>
    </dgm:pt>
    <dgm:pt modelId="{142927B5-F75A-49C2-A541-AC6579338722}" type="pres">
      <dgm:prSet presAssocID="{17611D7E-EE49-4A25-9854-437CCE5F6DC5}" presName="composite" presStyleCnt="0"/>
      <dgm:spPr/>
      <dgm:t>
        <a:bodyPr/>
        <a:lstStyle/>
        <a:p>
          <a:endParaRPr lang="ru-RU"/>
        </a:p>
      </dgm:t>
    </dgm:pt>
    <dgm:pt modelId="{C750CBF1-A1DD-4965-ABB7-2BCB74C9D991}" type="pres">
      <dgm:prSet presAssocID="{17611D7E-EE49-4A25-9854-437CCE5F6DC5}" presName="rect1" presStyleLbl="trAlignAcc1" presStyleIdx="3" presStyleCnt="8" custScaleY="1197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95CF7D-F0F5-41D3-A399-0E0F14FFF034}" type="pres">
      <dgm:prSet presAssocID="{17611D7E-EE49-4A25-9854-437CCE5F6DC5}" presName="rect2" presStyleLbl="fgImgPlace1" presStyleIdx="3" presStyleCnt="8"/>
      <dgm:spPr>
        <a:blipFill>
          <a:blip xmlns:r="http://schemas.openxmlformats.org/officeDocument/2006/relationships" r:embed="rId4">
            <a:extLst/>
          </a:blip>
          <a:srcRect/>
          <a:stretch>
            <a:fillRect l="-50000" r="-50000"/>
          </a:stretch>
        </a:blipFill>
      </dgm:spPr>
      <dgm:t>
        <a:bodyPr/>
        <a:lstStyle/>
        <a:p>
          <a:endParaRPr lang="ru-RU"/>
        </a:p>
      </dgm:t>
    </dgm:pt>
    <dgm:pt modelId="{0D7917C2-F849-4A9D-9E05-4E1F55E2475F}" type="pres">
      <dgm:prSet presAssocID="{C5FE04E5-35CE-480B-A973-F3A8A48DAD6C}" presName="sibTrans" presStyleCnt="0"/>
      <dgm:spPr/>
      <dgm:t>
        <a:bodyPr/>
        <a:lstStyle/>
        <a:p>
          <a:endParaRPr lang="ru-RU"/>
        </a:p>
      </dgm:t>
    </dgm:pt>
    <dgm:pt modelId="{059F60C9-5E4E-46C8-A2A3-BD28E1959FBA}" type="pres">
      <dgm:prSet presAssocID="{8AE92B54-54D3-4AAA-A153-16D00A1F6F34}" presName="composite" presStyleCnt="0"/>
      <dgm:spPr/>
      <dgm:t>
        <a:bodyPr/>
        <a:lstStyle/>
        <a:p>
          <a:endParaRPr lang="ru-RU"/>
        </a:p>
      </dgm:t>
    </dgm:pt>
    <dgm:pt modelId="{4AC50E84-F36D-4781-A848-9E5A64FB2778}" type="pres">
      <dgm:prSet presAssocID="{8AE92B54-54D3-4AAA-A153-16D00A1F6F34}" presName="rect1" presStyleLbl="tr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C5C57-5949-4A77-9583-36D2051CAE5F}" type="pres">
      <dgm:prSet presAssocID="{8AE92B54-54D3-4AAA-A153-16D00A1F6F34}" presName="rect2" presStyleLbl="fgImgPlace1" presStyleIdx="4" presStyleCnt="8"/>
      <dgm:spPr>
        <a:blipFill>
          <a:blip xmlns:r="http://schemas.openxmlformats.org/officeDocument/2006/relationships" r:embed="rId5">
            <a:extLst/>
          </a:blip>
          <a:srcRect/>
          <a:stretch>
            <a:fillRect l="-63000" r="-63000"/>
          </a:stretch>
        </a:blipFill>
      </dgm:spPr>
      <dgm:t>
        <a:bodyPr/>
        <a:lstStyle/>
        <a:p>
          <a:endParaRPr lang="ru-RU"/>
        </a:p>
      </dgm:t>
    </dgm:pt>
    <dgm:pt modelId="{290DE72D-45D4-4699-B2E6-2C709B159DC5}" type="pres">
      <dgm:prSet presAssocID="{4383D3CF-ED07-4E9A-BC3C-8E633BB3C5BE}" presName="sibTrans" presStyleCnt="0"/>
      <dgm:spPr/>
      <dgm:t>
        <a:bodyPr/>
        <a:lstStyle/>
        <a:p>
          <a:endParaRPr lang="ru-RU"/>
        </a:p>
      </dgm:t>
    </dgm:pt>
    <dgm:pt modelId="{E370BDFC-6D28-4106-BF5A-02AF7BF84468}" type="pres">
      <dgm:prSet presAssocID="{5DFCD07C-0142-4905-8E07-D5E49956FA13}" presName="composite" presStyleCnt="0"/>
      <dgm:spPr/>
      <dgm:t>
        <a:bodyPr/>
        <a:lstStyle/>
        <a:p>
          <a:endParaRPr lang="ru-RU"/>
        </a:p>
      </dgm:t>
    </dgm:pt>
    <dgm:pt modelId="{E1E6A49A-2DF3-4718-B066-D21E9B9B59EE}" type="pres">
      <dgm:prSet presAssocID="{5DFCD07C-0142-4905-8E07-D5E49956FA13}" presName="rect1" presStyleLbl="tr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2CCBCA-119B-476D-88FD-9E58CFE9AFE5}" type="pres">
      <dgm:prSet presAssocID="{5DFCD07C-0142-4905-8E07-D5E49956FA13}" presName="rect2" presStyleLbl="fgImgPlace1" presStyleIdx="5" presStyleCnt="8"/>
      <dgm:spPr>
        <a:blipFill>
          <a:blip xmlns:r="http://schemas.openxmlformats.org/officeDocument/2006/relationships" r:embed="rId6">
            <a:extLst/>
          </a:blip>
          <a:srcRect/>
          <a:stretch>
            <a:fillRect l="-6000" r="-6000"/>
          </a:stretch>
        </a:blipFill>
      </dgm:spPr>
      <dgm:t>
        <a:bodyPr/>
        <a:lstStyle/>
        <a:p>
          <a:endParaRPr lang="ru-RU"/>
        </a:p>
      </dgm:t>
    </dgm:pt>
    <dgm:pt modelId="{7E97077C-9CEB-4B04-848D-4D7E640D3EED}" type="pres">
      <dgm:prSet presAssocID="{9650EDFF-7966-44FB-860F-9A78CCA1869C}" presName="sibTrans" presStyleCnt="0"/>
      <dgm:spPr/>
      <dgm:t>
        <a:bodyPr/>
        <a:lstStyle/>
        <a:p>
          <a:endParaRPr lang="ru-RU"/>
        </a:p>
      </dgm:t>
    </dgm:pt>
    <dgm:pt modelId="{10FEBA08-913E-4939-9121-21F4E167A804}" type="pres">
      <dgm:prSet presAssocID="{EE873D51-9E9F-485F-9916-1D08F9112C2F}" presName="composite" presStyleCnt="0"/>
      <dgm:spPr/>
      <dgm:t>
        <a:bodyPr/>
        <a:lstStyle/>
        <a:p>
          <a:endParaRPr lang="ru-RU"/>
        </a:p>
      </dgm:t>
    </dgm:pt>
    <dgm:pt modelId="{454B5B0D-C173-49C3-8C19-0B0334C3E6C8}" type="pres">
      <dgm:prSet presAssocID="{EE873D51-9E9F-485F-9916-1D08F9112C2F}" presName="rect1" presStyleLbl="trAlignAcc1" presStyleIdx="6" presStyleCnt="8" custScaleY="141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31BAB1-9F79-4C04-8D25-E304A2A59CEC}" type="pres">
      <dgm:prSet presAssocID="{EE873D51-9E9F-485F-9916-1D08F9112C2F}" presName="rect2" presStyleLbl="fgImgPlace1" presStyleIdx="6" presStyleCnt="8"/>
      <dgm:spPr>
        <a:blipFill>
          <a:blip xmlns:r="http://schemas.openxmlformats.org/officeDocument/2006/relationships" r:embed="rId7">
            <a:extLst/>
          </a:blip>
          <a:srcRect/>
          <a:stretch>
            <a:fillRect l="-83000" r="-83000"/>
          </a:stretch>
        </a:blipFill>
      </dgm:spPr>
      <dgm:t>
        <a:bodyPr/>
        <a:lstStyle/>
        <a:p>
          <a:endParaRPr lang="ru-RU"/>
        </a:p>
      </dgm:t>
    </dgm:pt>
    <dgm:pt modelId="{7AE5E65B-2F81-4C9E-83FD-22F11A52CAB3}" type="pres">
      <dgm:prSet presAssocID="{F8630E26-7E09-4D5E-B801-D4E7680E14E9}" presName="sibTrans" presStyleCnt="0"/>
      <dgm:spPr/>
      <dgm:t>
        <a:bodyPr/>
        <a:lstStyle/>
        <a:p>
          <a:endParaRPr lang="ru-RU"/>
        </a:p>
      </dgm:t>
    </dgm:pt>
    <dgm:pt modelId="{C6F43CAB-614F-4D07-94C0-14C7A2AF9036}" type="pres">
      <dgm:prSet presAssocID="{2B019E1F-9B90-4901-8229-3AD636A00F7D}" presName="composite" presStyleCnt="0"/>
      <dgm:spPr/>
      <dgm:t>
        <a:bodyPr/>
        <a:lstStyle/>
        <a:p>
          <a:endParaRPr lang="ru-RU"/>
        </a:p>
      </dgm:t>
    </dgm:pt>
    <dgm:pt modelId="{BA8A93C5-73EA-4CDF-8FD6-C00F9BFBD308}" type="pres">
      <dgm:prSet presAssocID="{2B019E1F-9B90-4901-8229-3AD636A00F7D}" presName="rect1" presStyleLbl="trAlignAcc1" presStyleIdx="7" presStyleCnt="8" custScaleY="137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98F2E5-688A-4059-ABB7-6948330A08E2}" type="pres">
      <dgm:prSet presAssocID="{2B019E1F-9B90-4901-8229-3AD636A00F7D}" presName="rect2" presStyleLbl="fgImgPlace1" presStyleIdx="7" presStyleCnt="8"/>
      <dgm:spPr>
        <a:blipFill>
          <a:blip xmlns:r="http://schemas.openxmlformats.org/officeDocument/2006/relationships" r:embed="rId8">
            <a:extLst/>
          </a:blip>
          <a:srcRect/>
          <a:stretch>
            <a:fillRect l="-19000" r="-19000"/>
          </a:stretch>
        </a:blipFill>
      </dgm:spPr>
      <dgm:t>
        <a:bodyPr/>
        <a:lstStyle/>
        <a:p>
          <a:endParaRPr lang="ru-RU"/>
        </a:p>
      </dgm:t>
    </dgm:pt>
  </dgm:ptLst>
  <dgm:cxnLst>
    <dgm:cxn modelId="{1E3BC4CD-F7F4-4B68-85AB-B7D167A65065}" type="presOf" srcId="{EE873D51-9E9F-485F-9916-1D08F9112C2F}" destId="{454B5B0D-C173-49C3-8C19-0B0334C3E6C8}" srcOrd="0" destOrd="0" presId="urn:microsoft.com/office/officeart/2008/layout/PictureStrips"/>
    <dgm:cxn modelId="{AB578ED1-87D8-4596-885F-3F105EA7B055}" type="presOf" srcId="{2B019E1F-9B90-4901-8229-3AD636A00F7D}" destId="{BA8A93C5-73EA-4CDF-8FD6-C00F9BFBD308}" srcOrd="0" destOrd="0" presId="urn:microsoft.com/office/officeart/2008/layout/PictureStrips"/>
    <dgm:cxn modelId="{3DA485C5-BE85-40FD-9760-7659D1B7FA45}" srcId="{5DB0FC6D-C319-4414-9AAE-C146398B57D7}" destId="{01AE0DDE-5CE8-4F9A-8B97-AE420B7AD00D}" srcOrd="0" destOrd="0" parTransId="{CE2DB400-C493-41C4-BC9B-443C76E076CD}" sibTransId="{8317BD74-4A09-4A5B-AB75-A9FFD277D072}"/>
    <dgm:cxn modelId="{B0FF6A7B-1498-44E7-83CA-11EDF4EAA587}" type="presOf" srcId="{2B7302DC-3252-44CC-BBA5-70B08235BFA8}" destId="{E9500F86-34B8-458E-AD54-10262C0E18EE}" srcOrd="0" destOrd="0" presId="urn:microsoft.com/office/officeart/2008/layout/PictureStrips"/>
    <dgm:cxn modelId="{C63B81D3-1B40-4A35-BEA4-A7C689B97B73}" type="presOf" srcId="{B241A28A-DA06-4714-ACA5-A7689BC7439E}" destId="{331D1E6C-35BF-4953-8D9C-24C0C2DDC0B2}" srcOrd="0" destOrd="0" presId="urn:microsoft.com/office/officeart/2008/layout/PictureStrips"/>
    <dgm:cxn modelId="{5BF5F996-F469-41FC-A475-B9B3E91CF59A}" type="presOf" srcId="{5DB0FC6D-C319-4414-9AAE-C146398B57D7}" destId="{88F178C4-12F7-4BCD-B798-D5C028AA739B}" srcOrd="0" destOrd="0" presId="urn:microsoft.com/office/officeart/2008/layout/PictureStrips"/>
    <dgm:cxn modelId="{59FB517D-C7BD-4C19-B138-88896ECF20E9}" srcId="{5DB0FC6D-C319-4414-9AAE-C146398B57D7}" destId="{EE873D51-9E9F-485F-9916-1D08F9112C2F}" srcOrd="6" destOrd="0" parTransId="{B06410E7-DE65-4EBD-87C9-67043BF161D8}" sibTransId="{F8630E26-7E09-4D5E-B801-D4E7680E14E9}"/>
    <dgm:cxn modelId="{E0F5912F-827D-4713-AA17-C81AABBBDFA4}" type="presOf" srcId="{01AE0DDE-5CE8-4F9A-8B97-AE420B7AD00D}" destId="{900F87DF-1E7A-431D-84B7-3FBDEDCEAEFB}" srcOrd="0" destOrd="0" presId="urn:microsoft.com/office/officeart/2008/layout/PictureStrips"/>
    <dgm:cxn modelId="{329FA328-41F5-47FF-8216-F8BFB170AFB9}" srcId="{5DB0FC6D-C319-4414-9AAE-C146398B57D7}" destId="{2B7302DC-3252-44CC-BBA5-70B08235BFA8}" srcOrd="2" destOrd="0" parTransId="{ECAF0E4D-F4B0-490B-AFCE-66FB5F1D668C}" sibTransId="{5A9E8358-116C-42CA-83EE-E51FD287EBEB}"/>
    <dgm:cxn modelId="{A209D406-7515-489E-9A1D-A1E2B16B76C5}" srcId="{5DB0FC6D-C319-4414-9AAE-C146398B57D7}" destId="{8AE92B54-54D3-4AAA-A153-16D00A1F6F34}" srcOrd="4" destOrd="0" parTransId="{10DF58EA-DBA9-4E15-9975-996978DD1A07}" sibTransId="{4383D3CF-ED07-4E9A-BC3C-8E633BB3C5BE}"/>
    <dgm:cxn modelId="{439216E6-F8F5-41AB-B3D5-C4D9830173C5}" srcId="{5DB0FC6D-C319-4414-9AAE-C146398B57D7}" destId="{5DFCD07C-0142-4905-8E07-D5E49956FA13}" srcOrd="5" destOrd="0" parTransId="{CC267517-3D15-4911-9B11-999BAEDE6392}" sibTransId="{9650EDFF-7966-44FB-860F-9A78CCA1869C}"/>
    <dgm:cxn modelId="{7A134AC7-6641-4194-8D77-FFC60964C0AE}" srcId="{5DB0FC6D-C319-4414-9AAE-C146398B57D7}" destId="{B241A28A-DA06-4714-ACA5-A7689BC7439E}" srcOrd="1" destOrd="0" parTransId="{78616EEE-8557-4D8C-9785-764225EEB08F}" sibTransId="{4843E00D-64C8-4BD2-94DF-D23141045FE9}"/>
    <dgm:cxn modelId="{E687F6FE-12B0-4118-AA1A-EB39E83C274D}" type="presOf" srcId="{8AE92B54-54D3-4AAA-A153-16D00A1F6F34}" destId="{4AC50E84-F36D-4781-A848-9E5A64FB2778}" srcOrd="0" destOrd="0" presId="urn:microsoft.com/office/officeart/2008/layout/PictureStrips"/>
    <dgm:cxn modelId="{1E8BC973-03E3-4F35-9F61-D29309B8812B}" type="presOf" srcId="{5DFCD07C-0142-4905-8E07-D5E49956FA13}" destId="{E1E6A49A-2DF3-4718-B066-D21E9B9B59EE}" srcOrd="0" destOrd="0" presId="urn:microsoft.com/office/officeart/2008/layout/PictureStrips"/>
    <dgm:cxn modelId="{45156625-2DF5-48FE-A204-CF1B71606732}" srcId="{5DB0FC6D-C319-4414-9AAE-C146398B57D7}" destId="{17611D7E-EE49-4A25-9854-437CCE5F6DC5}" srcOrd="3" destOrd="0" parTransId="{4A3F0B7C-1CDB-44D0-AA2A-E8BB01248858}" sibTransId="{C5FE04E5-35CE-480B-A973-F3A8A48DAD6C}"/>
    <dgm:cxn modelId="{8E23A1B7-B527-49BA-AFA6-9740F64C48D4}" type="presOf" srcId="{17611D7E-EE49-4A25-9854-437CCE5F6DC5}" destId="{C750CBF1-A1DD-4965-ABB7-2BCB74C9D991}" srcOrd="0" destOrd="0" presId="urn:microsoft.com/office/officeart/2008/layout/PictureStrips"/>
    <dgm:cxn modelId="{E389BFF7-2921-49FC-9796-EEDCE636ECA1}" srcId="{5DB0FC6D-C319-4414-9AAE-C146398B57D7}" destId="{2B019E1F-9B90-4901-8229-3AD636A00F7D}" srcOrd="7" destOrd="0" parTransId="{59C03E6F-0D4B-43B1-953F-14C9ED319CF9}" sibTransId="{8939B18F-740B-40E8-A58B-17AE6257EE0C}"/>
    <dgm:cxn modelId="{3ED75E48-29E5-4404-8C46-803A244C9067}" type="presParOf" srcId="{88F178C4-12F7-4BCD-B798-D5C028AA739B}" destId="{823B06B5-5C4D-4E89-8C43-76DEE08870B4}" srcOrd="0" destOrd="0" presId="urn:microsoft.com/office/officeart/2008/layout/PictureStrips"/>
    <dgm:cxn modelId="{98BAA77B-383B-4487-9136-E985544866A5}" type="presParOf" srcId="{823B06B5-5C4D-4E89-8C43-76DEE08870B4}" destId="{900F87DF-1E7A-431D-84B7-3FBDEDCEAEFB}" srcOrd="0" destOrd="0" presId="urn:microsoft.com/office/officeart/2008/layout/PictureStrips"/>
    <dgm:cxn modelId="{079F4A77-8F88-4397-ADEF-70794797A277}" type="presParOf" srcId="{823B06B5-5C4D-4E89-8C43-76DEE08870B4}" destId="{5485297A-82AF-4AFC-B854-74EF2BD2938E}" srcOrd="1" destOrd="0" presId="urn:microsoft.com/office/officeart/2008/layout/PictureStrips"/>
    <dgm:cxn modelId="{DC1E6F31-4E9F-4A74-B0C8-B1A24167302B}" type="presParOf" srcId="{88F178C4-12F7-4BCD-B798-D5C028AA739B}" destId="{7A9103C6-DEF2-43EA-AACF-4C9A9CE91DC5}" srcOrd="1" destOrd="0" presId="urn:microsoft.com/office/officeart/2008/layout/PictureStrips"/>
    <dgm:cxn modelId="{3B0BCCD2-3803-4980-8165-8FC1875F5EA9}" type="presParOf" srcId="{88F178C4-12F7-4BCD-B798-D5C028AA739B}" destId="{6A2B5D91-4E95-49F4-97A7-C69065B51ECF}" srcOrd="2" destOrd="0" presId="urn:microsoft.com/office/officeart/2008/layout/PictureStrips"/>
    <dgm:cxn modelId="{78533A25-22DD-4304-999C-363B09FD3695}" type="presParOf" srcId="{6A2B5D91-4E95-49F4-97A7-C69065B51ECF}" destId="{331D1E6C-35BF-4953-8D9C-24C0C2DDC0B2}" srcOrd="0" destOrd="0" presId="urn:microsoft.com/office/officeart/2008/layout/PictureStrips"/>
    <dgm:cxn modelId="{D84AA0AA-8BF5-4E40-B228-8F14803A4886}" type="presParOf" srcId="{6A2B5D91-4E95-49F4-97A7-C69065B51ECF}" destId="{E4613F8D-EB50-4B0B-A29E-11CAEC0792EE}" srcOrd="1" destOrd="0" presId="urn:microsoft.com/office/officeart/2008/layout/PictureStrips"/>
    <dgm:cxn modelId="{4AD6ECF0-EB55-43AF-BD67-73A24E5BB1A5}" type="presParOf" srcId="{88F178C4-12F7-4BCD-B798-D5C028AA739B}" destId="{FB0F49D0-7197-4474-9D7B-3BA5A915993B}" srcOrd="3" destOrd="0" presId="urn:microsoft.com/office/officeart/2008/layout/PictureStrips"/>
    <dgm:cxn modelId="{76A07118-F3FE-4E4A-A0F3-66B303F9B9A0}" type="presParOf" srcId="{88F178C4-12F7-4BCD-B798-D5C028AA739B}" destId="{ADB64430-8763-455C-8CA9-C9CD98D02B3D}" srcOrd="4" destOrd="0" presId="urn:microsoft.com/office/officeart/2008/layout/PictureStrips"/>
    <dgm:cxn modelId="{8A53D979-D574-4C82-9A2B-71D164DE7C6A}" type="presParOf" srcId="{ADB64430-8763-455C-8CA9-C9CD98D02B3D}" destId="{E9500F86-34B8-458E-AD54-10262C0E18EE}" srcOrd="0" destOrd="0" presId="urn:microsoft.com/office/officeart/2008/layout/PictureStrips"/>
    <dgm:cxn modelId="{8427BAF8-0B90-4B9F-8ADE-D68BF0E5FC52}" type="presParOf" srcId="{ADB64430-8763-455C-8CA9-C9CD98D02B3D}" destId="{46D15150-5831-467D-B9D1-B3106E98B6E1}" srcOrd="1" destOrd="0" presId="urn:microsoft.com/office/officeart/2008/layout/PictureStrips"/>
    <dgm:cxn modelId="{A258E1DC-B9C6-44FA-B1C8-85B4AABEBB19}" type="presParOf" srcId="{88F178C4-12F7-4BCD-B798-D5C028AA739B}" destId="{0833AE60-3355-4C6D-B3C6-507387D579FA}" srcOrd="5" destOrd="0" presId="urn:microsoft.com/office/officeart/2008/layout/PictureStrips"/>
    <dgm:cxn modelId="{EB18C76D-4505-4598-9B53-1E8493DB29ED}" type="presParOf" srcId="{88F178C4-12F7-4BCD-B798-D5C028AA739B}" destId="{142927B5-F75A-49C2-A541-AC6579338722}" srcOrd="6" destOrd="0" presId="urn:microsoft.com/office/officeart/2008/layout/PictureStrips"/>
    <dgm:cxn modelId="{B724F015-BCC9-4A12-A2A0-CA0A56B96709}" type="presParOf" srcId="{142927B5-F75A-49C2-A541-AC6579338722}" destId="{C750CBF1-A1DD-4965-ABB7-2BCB74C9D991}" srcOrd="0" destOrd="0" presId="urn:microsoft.com/office/officeart/2008/layout/PictureStrips"/>
    <dgm:cxn modelId="{42BE7314-A271-49A5-8892-00C3EAD80EAB}" type="presParOf" srcId="{142927B5-F75A-49C2-A541-AC6579338722}" destId="{C895CF7D-F0F5-41D3-A399-0E0F14FFF034}" srcOrd="1" destOrd="0" presId="urn:microsoft.com/office/officeart/2008/layout/PictureStrips"/>
    <dgm:cxn modelId="{FE71DD73-4295-4990-BD26-5065EC3261F0}" type="presParOf" srcId="{88F178C4-12F7-4BCD-B798-D5C028AA739B}" destId="{0D7917C2-F849-4A9D-9E05-4E1F55E2475F}" srcOrd="7" destOrd="0" presId="urn:microsoft.com/office/officeart/2008/layout/PictureStrips"/>
    <dgm:cxn modelId="{0C6E65D6-C507-49C5-8B98-B5DEDAB13374}" type="presParOf" srcId="{88F178C4-12F7-4BCD-B798-D5C028AA739B}" destId="{059F60C9-5E4E-46C8-A2A3-BD28E1959FBA}" srcOrd="8" destOrd="0" presId="urn:microsoft.com/office/officeart/2008/layout/PictureStrips"/>
    <dgm:cxn modelId="{FB8DC4F1-D890-4B07-B1DF-588901053571}" type="presParOf" srcId="{059F60C9-5E4E-46C8-A2A3-BD28E1959FBA}" destId="{4AC50E84-F36D-4781-A848-9E5A64FB2778}" srcOrd="0" destOrd="0" presId="urn:microsoft.com/office/officeart/2008/layout/PictureStrips"/>
    <dgm:cxn modelId="{B00A8AE8-598C-494D-8F15-69C6A7988F9B}" type="presParOf" srcId="{059F60C9-5E4E-46C8-A2A3-BD28E1959FBA}" destId="{CE6C5C57-5949-4A77-9583-36D2051CAE5F}" srcOrd="1" destOrd="0" presId="urn:microsoft.com/office/officeart/2008/layout/PictureStrips"/>
    <dgm:cxn modelId="{DFC6CCDE-671B-4866-827D-1192218F9D22}" type="presParOf" srcId="{88F178C4-12F7-4BCD-B798-D5C028AA739B}" destId="{290DE72D-45D4-4699-B2E6-2C709B159DC5}" srcOrd="9" destOrd="0" presId="urn:microsoft.com/office/officeart/2008/layout/PictureStrips"/>
    <dgm:cxn modelId="{0CF4F09C-0207-4109-AF4C-EC59A41A093F}" type="presParOf" srcId="{88F178C4-12F7-4BCD-B798-D5C028AA739B}" destId="{E370BDFC-6D28-4106-BF5A-02AF7BF84468}" srcOrd="10" destOrd="0" presId="urn:microsoft.com/office/officeart/2008/layout/PictureStrips"/>
    <dgm:cxn modelId="{5351384D-BF69-4F62-88EB-4B3774507012}" type="presParOf" srcId="{E370BDFC-6D28-4106-BF5A-02AF7BF84468}" destId="{E1E6A49A-2DF3-4718-B066-D21E9B9B59EE}" srcOrd="0" destOrd="0" presId="urn:microsoft.com/office/officeart/2008/layout/PictureStrips"/>
    <dgm:cxn modelId="{6A9956C2-5EC2-4342-AACB-9B027779BE49}" type="presParOf" srcId="{E370BDFC-6D28-4106-BF5A-02AF7BF84468}" destId="{8D2CCBCA-119B-476D-88FD-9E58CFE9AFE5}" srcOrd="1" destOrd="0" presId="urn:microsoft.com/office/officeart/2008/layout/PictureStrips"/>
    <dgm:cxn modelId="{BD9644AE-5CE9-4823-9F6F-2E157D9E2248}" type="presParOf" srcId="{88F178C4-12F7-4BCD-B798-D5C028AA739B}" destId="{7E97077C-9CEB-4B04-848D-4D7E640D3EED}" srcOrd="11" destOrd="0" presId="urn:microsoft.com/office/officeart/2008/layout/PictureStrips"/>
    <dgm:cxn modelId="{47760D04-C3F1-4EDA-8E03-278474E35FE8}" type="presParOf" srcId="{88F178C4-12F7-4BCD-B798-D5C028AA739B}" destId="{10FEBA08-913E-4939-9121-21F4E167A804}" srcOrd="12" destOrd="0" presId="urn:microsoft.com/office/officeart/2008/layout/PictureStrips"/>
    <dgm:cxn modelId="{D9EECB66-3ACE-4A53-BF0A-91EB6A9FB135}" type="presParOf" srcId="{10FEBA08-913E-4939-9121-21F4E167A804}" destId="{454B5B0D-C173-49C3-8C19-0B0334C3E6C8}" srcOrd="0" destOrd="0" presId="urn:microsoft.com/office/officeart/2008/layout/PictureStrips"/>
    <dgm:cxn modelId="{5C9F726A-E83D-45BB-B7C1-7F244D0AABA8}" type="presParOf" srcId="{10FEBA08-913E-4939-9121-21F4E167A804}" destId="{6D31BAB1-9F79-4C04-8D25-E304A2A59CEC}" srcOrd="1" destOrd="0" presId="urn:microsoft.com/office/officeart/2008/layout/PictureStrips"/>
    <dgm:cxn modelId="{6C89B90F-880C-48AE-A420-CB6969969515}" type="presParOf" srcId="{88F178C4-12F7-4BCD-B798-D5C028AA739B}" destId="{7AE5E65B-2F81-4C9E-83FD-22F11A52CAB3}" srcOrd="13" destOrd="0" presId="urn:microsoft.com/office/officeart/2008/layout/PictureStrips"/>
    <dgm:cxn modelId="{BF7B8D6B-9515-42A0-8500-284F5D8DE770}" type="presParOf" srcId="{88F178C4-12F7-4BCD-B798-D5C028AA739B}" destId="{C6F43CAB-614F-4D07-94C0-14C7A2AF9036}" srcOrd="14" destOrd="0" presId="urn:microsoft.com/office/officeart/2008/layout/PictureStrips"/>
    <dgm:cxn modelId="{DD40EB00-D079-437E-BC9F-7F4280480DCE}" type="presParOf" srcId="{C6F43CAB-614F-4D07-94C0-14C7A2AF9036}" destId="{BA8A93C5-73EA-4CDF-8FD6-C00F9BFBD308}" srcOrd="0" destOrd="0" presId="urn:microsoft.com/office/officeart/2008/layout/PictureStrips"/>
    <dgm:cxn modelId="{3AE9B408-F20D-4C67-B275-C4FCC2CA578F}" type="presParOf" srcId="{C6F43CAB-614F-4D07-94C0-14C7A2AF9036}" destId="{8798F2E5-688A-4059-ABB7-6948330A08E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B0FC6D-C319-4414-9AAE-C146398B57D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41A28A-DA06-4714-ACA5-A7689BC7439E}">
      <dgm:prSet phldrT="[Текст]" custT="1"/>
      <dgm:spPr/>
      <dgm:t>
        <a:bodyPr/>
        <a:lstStyle/>
        <a:p>
          <a:r>
            <a:rPr lang="ru-RU" sz="1050" b="1" i="0" dirty="0" smtClean="0">
              <a:latin typeface="Book Antiqua" pitchFamily="18" charset="0"/>
            </a:rPr>
            <a:t>2018г.</a:t>
          </a:r>
          <a:r>
            <a:rPr lang="ru-RU" sz="1050" b="0" i="0" dirty="0" smtClean="0">
              <a:latin typeface="Book Antiqua" pitchFamily="18" charset="0"/>
            </a:rPr>
            <a:t> – 5 обучающихся стали призерами регионального этапа ВОШ  по биологии, физике, математике, химии</a:t>
          </a:r>
          <a:endParaRPr lang="ru-RU" sz="1050" dirty="0">
            <a:latin typeface="Book Antiqua" pitchFamily="18" charset="0"/>
          </a:endParaRPr>
        </a:p>
      </dgm:t>
    </dgm:pt>
    <dgm:pt modelId="{78616EEE-8557-4D8C-9785-764225EEB08F}" type="parTrans" cxnId="{7A134AC7-6641-4194-8D77-FFC60964C0AE}">
      <dgm:prSet/>
      <dgm:spPr/>
      <dgm:t>
        <a:bodyPr/>
        <a:lstStyle/>
        <a:p>
          <a:endParaRPr lang="ru-RU"/>
        </a:p>
      </dgm:t>
    </dgm:pt>
    <dgm:pt modelId="{4843E00D-64C8-4BD2-94DF-D23141045FE9}" type="sibTrans" cxnId="{7A134AC7-6641-4194-8D77-FFC60964C0AE}">
      <dgm:prSet/>
      <dgm:spPr/>
      <dgm:t>
        <a:bodyPr/>
        <a:lstStyle/>
        <a:p>
          <a:endParaRPr lang="ru-RU"/>
        </a:p>
      </dgm:t>
    </dgm:pt>
    <dgm:pt modelId="{EE873D51-9E9F-485F-9916-1D08F9112C2F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Book Antiqua" pitchFamily="18" charset="0"/>
            </a:rPr>
            <a:t>2018 г.</a:t>
          </a:r>
          <a:r>
            <a:rPr lang="ru-RU" sz="1050" dirty="0" smtClean="0">
              <a:latin typeface="Book Antiqua" pitchFamily="18" charset="0"/>
            </a:rPr>
            <a:t> – </a:t>
          </a:r>
          <a:r>
            <a:rPr lang="ru-RU" sz="1050" b="0" i="0" dirty="0" smtClean="0">
              <a:latin typeface="Book Antiqua" pitchFamily="18" charset="0"/>
            </a:rPr>
            <a:t>ансамбль народного танца «</a:t>
          </a:r>
          <a:r>
            <a:rPr lang="ru-RU" sz="1050" b="0" i="0" dirty="0" err="1" smtClean="0">
              <a:latin typeface="Book Antiqua" pitchFamily="18" charset="0"/>
            </a:rPr>
            <a:t>Акйондоз</a:t>
          </a:r>
          <a:r>
            <a:rPr lang="ru-RU" sz="1050" b="0" i="0" dirty="0" smtClean="0">
              <a:latin typeface="Book Antiqua" pitchFamily="18" charset="0"/>
            </a:rPr>
            <a:t>» участвует на Международных фестивалях «</a:t>
          </a:r>
          <a:r>
            <a:rPr lang="ru-RU" sz="1050" b="0" i="0" dirty="0" err="1" smtClean="0">
              <a:latin typeface="Book Antiqua" pitchFamily="18" charset="0"/>
            </a:rPr>
            <a:t>Терраностра</a:t>
          </a:r>
          <a:r>
            <a:rPr lang="ru-RU" sz="1050" b="0" i="0" dirty="0" smtClean="0">
              <a:latin typeface="Book Antiqua" pitchFamily="18" charset="0"/>
            </a:rPr>
            <a:t>» и «Встреча народных культур» в Италии</a:t>
          </a:r>
          <a:endParaRPr lang="ru-RU" sz="1050" dirty="0">
            <a:latin typeface="Book Antiqua" pitchFamily="18" charset="0"/>
          </a:endParaRPr>
        </a:p>
      </dgm:t>
    </dgm:pt>
    <dgm:pt modelId="{B06410E7-DE65-4EBD-87C9-67043BF161D8}" type="parTrans" cxnId="{59FB517D-C7BD-4C19-B138-88896ECF20E9}">
      <dgm:prSet/>
      <dgm:spPr/>
      <dgm:t>
        <a:bodyPr/>
        <a:lstStyle/>
        <a:p>
          <a:endParaRPr lang="ru-RU"/>
        </a:p>
      </dgm:t>
    </dgm:pt>
    <dgm:pt modelId="{F8630E26-7E09-4D5E-B801-D4E7680E14E9}" type="sibTrans" cxnId="{59FB517D-C7BD-4C19-B138-88896ECF20E9}">
      <dgm:prSet/>
      <dgm:spPr/>
      <dgm:t>
        <a:bodyPr/>
        <a:lstStyle/>
        <a:p>
          <a:endParaRPr lang="ru-RU"/>
        </a:p>
      </dgm:t>
    </dgm:pt>
    <dgm:pt modelId="{E39086BF-802F-4F38-8CC2-79814D10DA62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Book Antiqua" pitchFamily="18" charset="0"/>
            </a:rPr>
            <a:t>2018г</a:t>
          </a:r>
          <a:r>
            <a:rPr lang="ru-RU" sz="1050" dirty="0" smtClean="0">
              <a:latin typeface="Book Antiqua" pitchFamily="18" charset="0"/>
            </a:rPr>
            <a:t>.-призер П</a:t>
          </a:r>
          <a:r>
            <a:rPr lang="ru-RU" sz="1050" b="0" i="0" dirty="0" smtClean="0">
              <a:latin typeface="Book Antiqua" pitchFamily="18" charset="0"/>
            </a:rPr>
            <a:t>ервого цифрового Дельфийского кубка школ России</a:t>
          </a:r>
          <a:endParaRPr lang="ru-RU" sz="1050" dirty="0">
            <a:latin typeface="Book Antiqua" pitchFamily="18" charset="0"/>
          </a:endParaRPr>
        </a:p>
      </dgm:t>
    </dgm:pt>
    <dgm:pt modelId="{FF058E94-EF68-467D-85EE-5B89B9E8CCF2}" type="parTrans" cxnId="{BBB06810-C02D-429D-9DD3-A6FF5B4B3DD5}">
      <dgm:prSet/>
      <dgm:spPr/>
      <dgm:t>
        <a:bodyPr/>
        <a:lstStyle/>
        <a:p>
          <a:endParaRPr lang="ru-RU"/>
        </a:p>
      </dgm:t>
    </dgm:pt>
    <dgm:pt modelId="{A19F6874-DD64-4138-8797-81AD273666E8}" type="sibTrans" cxnId="{BBB06810-C02D-429D-9DD3-A6FF5B4B3DD5}">
      <dgm:prSet/>
      <dgm:spPr/>
      <dgm:t>
        <a:bodyPr/>
        <a:lstStyle/>
        <a:p>
          <a:endParaRPr lang="ru-RU"/>
        </a:p>
      </dgm:t>
    </dgm:pt>
    <dgm:pt modelId="{E395BA3C-A724-4E16-9E3F-BBDBE13517E1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Book Antiqua" pitchFamily="18" charset="0"/>
            </a:rPr>
            <a:t>2018г. </a:t>
          </a:r>
          <a:r>
            <a:rPr lang="ru-RU" sz="1050" dirty="0" smtClean="0">
              <a:latin typeface="Book Antiqua" pitchFamily="18" charset="0"/>
            </a:rPr>
            <a:t>- призер в Первенстве России по борьбе </a:t>
          </a:r>
          <a:r>
            <a:rPr lang="ru-RU" sz="1050" dirty="0" err="1" smtClean="0">
              <a:latin typeface="Book Antiqua" pitchFamily="18" charset="0"/>
            </a:rPr>
            <a:t>Корэш</a:t>
          </a:r>
          <a:endParaRPr lang="ru-RU" sz="1050" dirty="0">
            <a:latin typeface="Book Antiqua" pitchFamily="18" charset="0"/>
          </a:endParaRPr>
        </a:p>
      </dgm:t>
    </dgm:pt>
    <dgm:pt modelId="{B3689CF0-BCFA-446B-8F52-994458632849}" type="parTrans" cxnId="{412CA299-F86D-4218-A4CA-CAE265658C05}">
      <dgm:prSet/>
      <dgm:spPr/>
      <dgm:t>
        <a:bodyPr/>
        <a:lstStyle/>
        <a:p>
          <a:endParaRPr lang="ru-RU"/>
        </a:p>
      </dgm:t>
    </dgm:pt>
    <dgm:pt modelId="{E00F0B02-4227-4AAC-B76D-51C775B92093}" type="sibTrans" cxnId="{412CA299-F86D-4218-A4CA-CAE265658C05}">
      <dgm:prSet/>
      <dgm:spPr/>
      <dgm:t>
        <a:bodyPr/>
        <a:lstStyle/>
        <a:p>
          <a:endParaRPr lang="ru-RU"/>
        </a:p>
      </dgm:t>
    </dgm:pt>
    <dgm:pt modelId="{8AD2B8B6-49B2-4AAF-A99C-ED8C62E543FA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Book Antiqua" pitchFamily="18" charset="0"/>
            </a:rPr>
            <a:t>2018г. </a:t>
          </a:r>
          <a:r>
            <a:rPr lang="ru-RU" sz="1050" dirty="0" smtClean="0">
              <a:latin typeface="Book Antiqua" pitchFamily="18" charset="0"/>
            </a:rPr>
            <a:t>- призер Всероссийских соревнований по легкоатлетическому многоборью "Шиповки юных"</a:t>
          </a:r>
          <a:endParaRPr lang="ru-RU" sz="1050" dirty="0">
            <a:latin typeface="Book Antiqua" pitchFamily="18" charset="0"/>
          </a:endParaRPr>
        </a:p>
      </dgm:t>
    </dgm:pt>
    <dgm:pt modelId="{132F6846-E294-42EF-8CB5-A0FF3920CAC8}" type="parTrans" cxnId="{3B13B637-D44C-4B33-B7BA-2FC5C9550993}">
      <dgm:prSet/>
      <dgm:spPr/>
      <dgm:t>
        <a:bodyPr/>
        <a:lstStyle/>
        <a:p>
          <a:endParaRPr lang="ru-RU"/>
        </a:p>
      </dgm:t>
    </dgm:pt>
    <dgm:pt modelId="{A09F2ED5-FEE9-432A-BD1C-098F738C2A98}" type="sibTrans" cxnId="{3B13B637-D44C-4B33-B7BA-2FC5C9550993}">
      <dgm:prSet/>
      <dgm:spPr/>
      <dgm:t>
        <a:bodyPr/>
        <a:lstStyle/>
        <a:p>
          <a:endParaRPr lang="ru-RU"/>
        </a:p>
      </dgm:t>
    </dgm:pt>
    <dgm:pt modelId="{0CB22361-9BEC-48FD-B829-1B1252F8305B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Book Antiqua" pitchFamily="18" charset="0"/>
            </a:rPr>
            <a:t>2018г</a:t>
          </a:r>
          <a:r>
            <a:rPr lang="ru-RU" sz="1050" dirty="0" smtClean="0">
              <a:latin typeface="Book Antiqua" pitchFamily="18" charset="0"/>
            </a:rPr>
            <a:t>. - призер Всероссийского фестиваля - конкурса "Одаренные дети. Золотые голоса "</a:t>
          </a:r>
          <a:endParaRPr lang="ru-RU" sz="1050" dirty="0">
            <a:latin typeface="Book Antiqua" pitchFamily="18" charset="0"/>
          </a:endParaRPr>
        </a:p>
      </dgm:t>
    </dgm:pt>
    <dgm:pt modelId="{A349C5AF-F972-45DD-9D99-4F21429C1BF6}" type="parTrans" cxnId="{735A4FAF-0F04-46D6-8F9E-5F6FC0FC8B75}">
      <dgm:prSet/>
      <dgm:spPr/>
      <dgm:t>
        <a:bodyPr/>
        <a:lstStyle/>
        <a:p>
          <a:endParaRPr lang="ru-RU"/>
        </a:p>
      </dgm:t>
    </dgm:pt>
    <dgm:pt modelId="{CB380BE1-706A-4A7E-8139-D45D4720E408}" type="sibTrans" cxnId="{735A4FAF-0F04-46D6-8F9E-5F6FC0FC8B75}">
      <dgm:prSet/>
      <dgm:spPr/>
      <dgm:t>
        <a:bodyPr/>
        <a:lstStyle/>
        <a:p>
          <a:endParaRPr lang="ru-RU"/>
        </a:p>
      </dgm:t>
    </dgm:pt>
    <dgm:pt modelId="{01AE0DDE-5CE8-4F9A-8B97-AE420B7AD00D}">
      <dgm:prSet phldrT="[Текст]" custT="1"/>
      <dgm:spPr/>
      <dgm:t>
        <a:bodyPr/>
        <a:lstStyle/>
        <a:p>
          <a:r>
            <a:rPr lang="ru-RU" sz="1050" b="1" dirty="0" smtClean="0">
              <a:latin typeface="Book Antiqua" pitchFamily="18" charset="0"/>
            </a:rPr>
            <a:t>  2018г</a:t>
          </a:r>
          <a:r>
            <a:rPr lang="ru-RU" sz="1050" dirty="0" smtClean="0">
              <a:latin typeface="Book Antiqua" pitchFamily="18" charset="0"/>
            </a:rPr>
            <a:t>. – 4 обучающихся сдали    </a:t>
          </a:r>
        </a:p>
        <a:p>
          <a:r>
            <a:rPr lang="ru-RU" sz="1050" dirty="0" smtClean="0">
              <a:latin typeface="Book Antiqua" pitchFamily="18" charset="0"/>
            </a:rPr>
            <a:t>  ЕГЭ на 100 баллов</a:t>
          </a:r>
          <a:endParaRPr lang="ru-RU" sz="1050" dirty="0">
            <a:latin typeface="Book Antiqua" pitchFamily="18" charset="0"/>
          </a:endParaRPr>
        </a:p>
      </dgm:t>
    </dgm:pt>
    <dgm:pt modelId="{CE2DB400-C493-41C4-BC9B-443C76E076CD}" type="parTrans" cxnId="{3DA485C5-BE85-40FD-9760-7659D1B7FA45}">
      <dgm:prSet/>
      <dgm:spPr/>
      <dgm:t>
        <a:bodyPr/>
        <a:lstStyle/>
        <a:p>
          <a:endParaRPr lang="ru-RU"/>
        </a:p>
      </dgm:t>
    </dgm:pt>
    <dgm:pt modelId="{8317BD74-4A09-4A5B-AB75-A9FFD277D072}" type="sibTrans" cxnId="{3DA485C5-BE85-40FD-9760-7659D1B7FA45}">
      <dgm:prSet/>
      <dgm:spPr/>
      <dgm:t>
        <a:bodyPr/>
        <a:lstStyle/>
        <a:p>
          <a:endParaRPr lang="ru-RU"/>
        </a:p>
      </dgm:t>
    </dgm:pt>
    <dgm:pt modelId="{52FE7113-71F1-474D-9511-002461E1A2F2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i="0" dirty="0" smtClean="0">
              <a:latin typeface="Book Antiqua" pitchFamily="18" charset="0"/>
            </a:rPr>
            <a:t>2018г</a:t>
          </a:r>
          <a:r>
            <a:rPr lang="ru-RU" sz="1050" b="0" i="0" dirty="0" smtClean="0">
              <a:latin typeface="Book Antiqua" pitchFamily="18" charset="0"/>
            </a:rPr>
            <a:t>. -победитель республиканских соревнований по мини-футболу в рамках Общероссийского проекта «Мини футбол – в школу!»</a:t>
          </a:r>
          <a:endParaRPr lang="ru-RU" sz="1050" dirty="0">
            <a:latin typeface="Book Antiqua" pitchFamily="18" charset="0"/>
          </a:endParaRPr>
        </a:p>
      </dgm:t>
    </dgm:pt>
    <dgm:pt modelId="{EF9AB3AD-9219-41BF-9946-563F392E185F}" type="parTrans" cxnId="{AC6EFFF5-4EEF-4C5B-BE32-0481F8E93AEF}">
      <dgm:prSet/>
      <dgm:spPr/>
      <dgm:t>
        <a:bodyPr/>
        <a:lstStyle/>
        <a:p>
          <a:endParaRPr lang="ru-RU"/>
        </a:p>
      </dgm:t>
    </dgm:pt>
    <dgm:pt modelId="{37A3DC78-F74D-40D6-85A4-9199BBB364BC}" type="sibTrans" cxnId="{AC6EFFF5-4EEF-4C5B-BE32-0481F8E93AEF}">
      <dgm:prSet/>
      <dgm:spPr/>
      <dgm:t>
        <a:bodyPr/>
        <a:lstStyle/>
        <a:p>
          <a:endParaRPr lang="ru-RU"/>
        </a:p>
      </dgm:t>
    </dgm:pt>
    <dgm:pt modelId="{04B607B4-1728-42EF-A257-CC3F2567DC39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dirty="0" smtClean="0">
              <a:latin typeface="Book Antiqua" pitchFamily="18" charset="0"/>
            </a:rPr>
            <a:t>2018г</a:t>
          </a:r>
          <a:r>
            <a:rPr lang="ru-RU" sz="1050" dirty="0" smtClean="0">
              <a:latin typeface="Book Antiqua" pitchFamily="18" charset="0"/>
            </a:rPr>
            <a:t>. –финалист Всероссийского фестиваля школьных хоров "Поют дети России"</a:t>
          </a:r>
          <a:endParaRPr lang="ru-RU" sz="1050" dirty="0">
            <a:latin typeface="Book Antiqua" pitchFamily="18" charset="0"/>
          </a:endParaRPr>
        </a:p>
      </dgm:t>
    </dgm:pt>
    <dgm:pt modelId="{2287E0EE-917D-47F9-89E4-6BE474FBC8A8}" type="parTrans" cxnId="{3F3CE8C9-317C-45A9-9325-175BCA7648A1}">
      <dgm:prSet/>
      <dgm:spPr/>
      <dgm:t>
        <a:bodyPr/>
        <a:lstStyle/>
        <a:p>
          <a:endParaRPr lang="ru-RU"/>
        </a:p>
      </dgm:t>
    </dgm:pt>
    <dgm:pt modelId="{84AA368F-FB6F-478A-81DC-ECEB80BB5448}" type="sibTrans" cxnId="{3F3CE8C9-317C-45A9-9325-175BCA7648A1}">
      <dgm:prSet/>
      <dgm:spPr/>
      <dgm:t>
        <a:bodyPr/>
        <a:lstStyle/>
        <a:p>
          <a:endParaRPr lang="ru-RU"/>
        </a:p>
      </dgm:t>
    </dgm:pt>
    <dgm:pt modelId="{88F178C4-12F7-4BCD-B798-D5C028AA739B}" type="pres">
      <dgm:prSet presAssocID="{5DB0FC6D-C319-4414-9AAE-C146398B57D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3B06B5-5C4D-4E89-8C43-76DEE08870B4}" type="pres">
      <dgm:prSet presAssocID="{01AE0DDE-5CE8-4F9A-8B97-AE420B7AD00D}" presName="composite" presStyleCnt="0"/>
      <dgm:spPr/>
    </dgm:pt>
    <dgm:pt modelId="{900F87DF-1E7A-431D-84B7-3FBDEDCEAEFB}" type="pres">
      <dgm:prSet presAssocID="{01AE0DDE-5CE8-4F9A-8B97-AE420B7AD00D}" presName="rect1" presStyleLbl="trAlignAcc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85297A-82AF-4AFC-B854-74EF2BD2938E}" type="pres">
      <dgm:prSet presAssocID="{01AE0DDE-5CE8-4F9A-8B97-AE420B7AD00D}" presName="rect2" presStyleLbl="fgImgPlace1" presStyleIdx="0" presStyleCnt="9" custScaleX="126553" custScaleY="6024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A9103C6-DEF2-43EA-AACF-4C9A9CE91DC5}" type="pres">
      <dgm:prSet presAssocID="{8317BD74-4A09-4A5B-AB75-A9FFD277D072}" presName="sibTrans" presStyleCnt="0"/>
      <dgm:spPr/>
    </dgm:pt>
    <dgm:pt modelId="{6A2B5D91-4E95-49F4-97A7-C69065B51ECF}" type="pres">
      <dgm:prSet presAssocID="{B241A28A-DA06-4714-ACA5-A7689BC7439E}" presName="composite" presStyleCnt="0"/>
      <dgm:spPr/>
      <dgm:t>
        <a:bodyPr/>
        <a:lstStyle/>
        <a:p>
          <a:endParaRPr lang="ru-RU"/>
        </a:p>
      </dgm:t>
    </dgm:pt>
    <dgm:pt modelId="{331D1E6C-35BF-4953-8D9C-24C0C2DDC0B2}" type="pres">
      <dgm:prSet presAssocID="{B241A28A-DA06-4714-ACA5-A7689BC7439E}" presName="rect1" presStyleLbl="trAlignAcc1" presStyleIdx="1" presStyleCnt="9" custLinFactNeighborX="-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613F8D-EB50-4B0B-A29E-11CAEC0792EE}" type="pres">
      <dgm:prSet presAssocID="{B241A28A-DA06-4714-ACA5-A7689BC7439E}" presName="rect2" presStyleLbl="fgImgPlace1" presStyleIdx="1" presStyleCnt="9" custScaleX="136663" custScaleY="63782" custLinFactNeighborX="-2059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B0F49D0-7197-4474-9D7B-3BA5A915993B}" type="pres">
      <dgm:prSet presAssocID="{4843E00D-64C8-4BD2-94DF-D23141045FE9}" presName="sibTrans" presStyleCnt="0"/>
      <dgm:spPr/>
      <dgm:t>
        <a:bodyPr/>
        <a:lstStyle/>
        <a:p>
          <a:endParaRPr lang="ru-RU"/>
        </a:p>
      </dgm:t>
    </dgm:pt>
    <dgm:pt modelId="{10FEBA08-913E-4939-9121-21F4E167A804}" type="pres">
      <dgm:prSet presAssocID="{EE873D51-9E9F-485F-9916-1D08F9112C2F}" presName="composite" presStyleCnt="0"/>
      <dgm:spPr/>
      <dgm:t>
        <a:bodyPr/>
        <a:lstStyle/>
        <a:p>
          <a:endParaRPr lang="ru-RU"/>
        </a:p>
      </dgm:t>
    </dgm:pt>
    <dgm:pt modelId="{454B5B0D-C173-49C3-8C19-0B0334C3E6C8}" type="pres">
      <dgm:prSet presAssocID="{EE873D51-9E9F-485F-9916-1D08F9112C2F}" presName="rect1" presStyleLbl="trAlignAcc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31BAB1-9F79-4C04-8D25-E304A2A59CEC}" type="pres">
      <dgm:prSet presAssocID="{EE873D51-9E9F-485F-9916-1D08F9112C2F}" presName="rect2" presStyleLbl="fgImgPlace1" presStyleIdx="2" presStyleCnt="9" custScaleX="87568"/>
      <dgm:spPr>
        <a:blipFill>
          <a:blip xmlns:r="http://schemas.openxmlformats.org/officeDocument/2006/relationships" r:embed="rId3"/>
          <a:srcRect/>
          <a:stretch>
            <a:fillRect l="-83000" r="-83000"/>
          </a:stretch>
        </a:blipFill>
      </dgm:spPr>
      <dgm:t>
        <a:bodyPr/>
        <a:lstStyle/>
        <a:p>
          <a:endParaRPr lang="ru-RU"/>
        </a:p>
      </dgm:t>
    </dgm:pt>
    <dgm:pt modelId="{7AE5E65B-2F81-4C9E-83FD-22F11A52CAB3}" type="pres">
      <dgm:prSet presAssocID="{F8630E26-7E09-4D5E-B801-D4E7680E14E9}" presName="sibTrans" presStyleCnt="0"/>
      <dgm:spPr/>
      <dgm:t>
        <a:bodyPr/>
        <a:lstStyle/>
        <a:p>
          <a:endParaRPr lang="ru-RU"/>
        </a:p>
      </dgm:t>
    </dgm:pt>
    <dgm:pt modelId="{248905C7-D2F6-4566-A42F-09987133DB03}" type="pres">
      <dgm:prSet presAssocID="{E39086BF-802F-4F38-8CC2-79814D10DA62}" presName="composite" presStyleCnt="0"/>
      <dgm:spPr/>
      <dgm:t>
        <a:bodyPr/>
        <a:lstStyle/>
        <a:p>
          <a:endParaRPr lang="ru-RU"/>
        </a:p>
      </dgm:t>
    </dgm:pt>
    <dgm:pt modelId="{9C389BF4-4128-4C0E-B6B7-9C8B27346634}" type="pres">
      <dgm:prSet presAssocID="{E39086BF-802F-4F38-8CC2-79814D10DA62}" presName="rect1" presStyleLbl="trAlignAcc1" presStyleIdx="3" presStyleCnt="9" custLinFactNeighborX="2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B7F96-D0A9-468E-9CED-25E9C6AE87DE}" type="pres">
      <dgm:prSet presAssocID="{E39086BF-802F-4F38-8CC2-79814D10DA62}" presName="rect2" presStyleLbl="fgImgPlace1" presStyleIdx="3" presStyleCnt="9" custScaleY="66220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87CB1EF-40B5-4CB8-B2EE-7F29D6F5B4FB}" type="pres">
      <dgm:prSet presAssocID="{A19F6874-DD64-4138-8797-81AD273666E8}" presName="sibTrans" presStyleCnt="0"/>
      <dgm:spPr/>
      <dgm:t>
        <a:bodyPr/>
        <a:lstStyle/>
        <a:p>
          <a:endParaRPr lang="ru-RU"/>
        </a:p>
      </dgm:t>
    </dgm:pt>
    <dgm:pt modelId="{2E376555-6D79-4F60-AC15-02FBCFA7EE26}" type="pres">
      <dgm:prSet presAssocID="{E395BA3C-A724-4E16-9E3F-BBDBE13517E1}" presName="composite" presStyleCnt="0"/>
      <dgm:spPr/>
      <dgm:t>
        <a:bodyPr/>
        <a:lstStyle/>
        <a:p>
          <a:endParaRPr lang="ru-RU"/>
        </a:p>
      </dgm:t>
    </dgm:pt>
    <dgm:pt modelId="{E0589453-6BFA-4D1D-8077-079D7720A724}" type="pres">
      <dgm:prSet presAssocID="{E395BA3C-A724-4E16-9E3F-BBDBE13517E1}" presName="rect1" presStyleLbl="trAlignAcc1" presStyleIdx="4" presStyleCnt="9" custLinFactNeighborX="-776" custLinFactNeighborY="-56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94AB8-1C8C-4CEF-B0E6-65ECEAD8B67F}" type="pres">
      <dgm:prSet presAssocID="{E395BA3C-A724-4E16-9E3F-BBDBE13517E1}" presName="rect2" presStyleLbl="fgImgPlace1" presStyleIdx="4" presStyleCnt="9" custScaleX="119576" custScaleY="74350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0978133-C503-4707-B877-C0CC4B8A2FA4}" type="pres">
      <dgm:prSet presAssocID="{E00F0B02-4227-4AAC-B76D-51C775B92093}" presName="sibTrans" presStyleCnt="0"/>
      <dgm:spPr/>
      <dgm:t>
        <a:bodyPr/>
        <a:lstStyle/>
        <a:p>
          <a:endParaRPr lang="ru-RU"/>
        </a:p>
      </dgm:t>
    </dgm:pt>
    <dgm:pt modelId="{7B7D94A6-B7DC-4400-B1E8-09CCE141AA15}" type="pres">
      <dgm:prSet presAssocID="{8AD2B8B6-49B2-4AAF-A99C-ED8C62E543FA}" presName="composite" presStyleCnt="0"/>
      <dgm:spPr/>
      <dgm:t>
        <a:bodyPr/>
        <a:lstStyle/>
        <a:p>
          <a:endParaRPr lang="ru-RU"/>
        </a:p>
      </dgm:t>
    </dgm:pt>
    <dgm:pt modelId="{BF286C0B-D534-47CA-B8E4-7E8D727BECA6}" type="pres">
      <dgm:prSet presAssocID="{8AD2B8B6-49B2-4AAF-A99C-ED8C62E543FA}" presName="rect1" presStyleLbl="trAlignAcc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7357F-4093-4731-9F85-01FDAED8E4DF}" type="pres">
      <dgm:prSet presAssocID="{8AD2B8B6-49B2-4AAF-A99C-ED8C62E543FA}" presName="rect2" presStyleLbl="fgImgPlace1" presStyleIdx="5" presStyleCnt="9" custScaleX="108159" custScaleY="5472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95A2306-AF7E-47F7-8F9D-00D142030350}" type="pres">
      <dgm:prSet presAssocID="{A09F2ED5-FEE9-432A-BD1C-098F738C2A98}" presName="sibTrans" presStyleCnt="0"/>
      <dgm:spPr/>
      <dgm:t>
        <a:bodyPr/>
        <a:lstStyle/>
        <a:p>
          <a:endParaRPr lang="ru-RU"/>
        </a:p>
      </dgm:t>
    </dgm:pt>
    <dgm:pt modelId="{26AA39AD-77D8-4592-A7CD-D75A202F82BC}" type="pres">
      <dgm:prSet presAssocID="{0CB22361-9BEC-48FD-B829-1B1252F8305B}" presName="composite" presStyleCnt="0"/>
      <dgm:spPr/>
      <dgm:t>
        <a:bodyPr/>
        <a:lstStyle/>
        <a:p>
          <a:endParaRPr lang="ru-RU"/>
        </a:p>
      </dgm:t>
    </dgm:pt>
    <dgm:pt modelId="{5149A027-DE3F-40BC-A580-9DCFF175008D}" type="pres">
      <dgm:prSet presAssocID="{0CB22361-9BEC-48FD-B829-1B1252F8305B}" presName="rect1" presStyleLbl="trAlignAcc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C63E21-5B1B-4F48-8550-89D77DDC002D}" type="pres">
      <dgm:prSet presAssocID="{0CB22361-9BEC-48FD-B829-1B1252F8305B}" presName="rect2" presStyleLbl="fgImgPlace1" presStyleIdx="6" presStyleCnt="9" custScaleX="119880" custScaleY="86496" custLinFactNeighborX="1779" custLinFactNeighborY="10608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98B2180-C52C-449A-B5BC-6F3CF456B883}" type="pres">
      <dgm:prSet presAssocID="{CB380BE1-706A-4A7E-8139-D45D4720E408}" presName="sibTrans" presStyleCnt="0"/>
      <dgm:spPr/>
    </dgm:pt>
    <dgm:pt modelId="{532ED1F1-67F0-4186-898F-98F29AAD64BD}" type="pres">
      <dgm:prSet presAssocID="{52FE7113-71F1-474D-9511-002461E1A2F2}" presName="composite" presStyleCnt="0"/>
      <dgm:spPr/>
    </dgm:pt>
    <dgm:pt modelId="{8C859708-0321-44C6-8E7A-F9A5D4F482CF}" type="pres">
      <dgm:prSet presAssocID="{52FE7113-71F1-474D-9511-002461E1A2F2}" presName="rect1" presStyleLbl="trAlignAcc1" presStyleIdx="7" presStyleCnt="9" custScaleX="97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7BEAE3-D4C7-4C0C-9C12-9DE5643040A9}" type="pres">
      <dgm:prSet presAssocID="{52FE7113-71F1-474D-9511-002461E1A2F2}" presName="rect2" presStyleLbl="fgImgPlace1" presStyleIdx="7" presStyleCnt="9" custScaleX="136859" custScaleY="80454" custLinFactNeighborX="-22400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224BCBE-8455-4AAC-B686-CB70311E1564}" type="pres">
      <dgm:prSet presAssocID="{37A3DC78-F74D-40D6-85A4-9199BBB364BC}" presName="sibTrans" presStyleCnt="0"/>
      <dgm:spPr/>
    </dgm:pt>
    <dgm:pt modelId="{7AE5D50C-CC3B-4374-9F7E-278FA66BFDED}" type="pres">
      <dgm:prSet presAssocID="{04B607B4-1728-42EF-A257-CC3F2567DC39}" presName="composite" presStyleCnt="0"/>
      <dgm:spPr/>
    </dgm:pt>
    <dgm:pt modelId="{AE82BA8F-F037-4D38-99A0-39ED3398520E}" type="pres">
      <dgm:prSet presAssocID="{04B607B4-1728-42EF-A257-CC3F2567DC39}" presName="rect1" presStyleLbl="trAlignAcc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8ED658-3BBF-4783-AE64-A27263E00CBD}" type="pres">
      <dgm:prSet presAssocID="{04B607B4-1728-42EF-A257-CC3F2567DC39}" presName="rect2" presStyleLbl="fgImgPlace1" presStyleIdx="8" presStyleCnt="9" custScaleX="156368" custLinFactNeighborX="-25600"/>
      <dgm:spPr>
        <a:blipFill rotWithShape="0">
          <a:blip xmlns:r="http://schemas.openxmlformats.org/officeDocument/2006/relationships" r:embed="rId9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7736D7D3-B960-4D17-9001-E9F6B8CD49DC}" type="presOf" srcId="{8AD2B8B6-49B2-4AAF-A99C-ED8C62E543FA}" destId="{BF286C0B-D534-47CA-B8E4-7E8D727BECA6}" srcOrd="0" destOrd="0" presId="urn:microsoft.com/office/officeart/2008/layout/PictureStrips"/>
    <dgm:cxn modelId="{3DA485C5-BE85-40FD-9760-7659D1B7FA45}" srcId="{5DB0FC6D-C319-4414-9AAE-C146398B57D7}" destId="{01AE0DDE-5CE8-4F9A-8B97-AE420B7AD00D}" srcOrd="0" destOrd="0" parTransId="{CE2DB400-C493-41C4-BC9B-443C76E076CD}" sibTransId="{8317BD74-4A09-4A5B-AB75-A9FFD277D072}"/>
    <dgm:cxn modelId="{735A4FAF-0F04-46D6-8F9E-5F6FC0FC8B75}" srcId="{5DB0FC6D-C319-4414-9AAE-C146398B57D7}" destId="{0CB22361-9BEC-48FD-B829-1B1252F8305B}" srcOrd="6" destOrd="0" parTransId="{A349C5AF-F972-45DD-9D99-4F21429C1BF6}" sibTransId="{CB380BE1-706A-4A7E-8139-D45D4720E408}"/>
    <dgm:cxn modelId="{59FB517D-C7BD-4C19-B138-88896ECF20E9}" srcId="{5DB0FC6D-C319-4414-9AAE-C146398B57D7}" destId="{EE873D51-9E9F-485F-9916-1D08F9112C2F}" srcOrd="2" destOrd="0" parTransId="{B06410E7-DE65-4EBD-87C9-67043BF161D8}" sibTransId="{F8630E26-7E09-4D5E-B801-D4E7680E14E9}"/>
    <dgm:cxn modelId="{AECD317A-9C22-447A-B70F-87E0D44C3A2E}" type="presOf" srcId="{EE873D51-9E9F-485F-9916-1D08F9112C2F}" destId="{454B5B0D-C173-49C3-8C19-0B0334C3E6C8}" srcOrd="0" destOrd="0" presId="urn:microsoft.com/office/officeart/2008/layout/PictureStrips"/>
    <dgm:cxn modelId="{BBB06810-C02D-429D-9DD3-A6FF5B4B3DD5}" srcId="{5DB0FC6D-C319-4414-9AAE-C146398B57D7}" destId="{E39086BF-802F-4F38-8CC2-79814D10DA62}" srcOrd="3" destOrd="0" parTransId="{FF058E94-EF68-467D-85EE-5B89B9E8CCF2}" sibTransId="{A19F6874-DD64-4138-8797-81AD273666E8}"/>
    <dgm:cxn modelId="{3F3CE8C9-317C-45A9-9325-175BCA7648A1}" srcId="{5DB0FC6D-C319-4414-9AAE-C146398B57D7}" destId="{04B607B4-1728-42EF-A257-CC3F2567DC39}" srcOrd="8" destOrd="0" parTransId="{2287E0EE-917D-47F9-89E4-6BE474FBC8A8}" sibTransId="{84AA368F-FB6F-478A-81DC-ECEB80BB5448}"/>
    <dgm:cxn modelId="{AF41370A-E5DE-4FD1-9055-C0C4F3A63F61}" type="presOf" srcId="{01AE0DDE-5CE8-4F9A-8B97-AE420B7AD00D}" destId="{900F87DF-1E7A-431D-84B7-3FBDEDCEAEFB}" srcOrd="0" destOrd="0" presId="urn:microsoft.com/office/officeart/2008/layout/PictureStrips"/>
    <dgm:cxn modelId="{412CA299-F86D-4218-A4CA-CAE265658C05}" srcId="{5DB0FC6D-C319-4414-9AAE-C146398B57D7}" destId="{E395BA3C-A724-4E16-9E3F-BBDBE13517E1}" srcOrd="4" destOrd="0" parTransId="{B3689CF0-BCFA-446B-8F52-994458632849}" sibTransId="{E00F0B02-4227-4AAC-B76D-51C775B92093}"/>
    <dgm:cxn modelId="{7A134AC7-6641-4194-8D77-FFC60964C0AE}" srcId="{5DB0FC6D-C319-4414-9AAE-C146398B57D7}" destId="{B241A28A-DA06-4714-ACA5-A7689BC7439E}" srcOrd="1" destOrd="0" parTransId="{78616EEE-8557-4D8C-9785-764225EEB08F}" sibTransId="{4843E00D-64C8-4BD2-94DF-D23141045FE9}"/>
    <dgm:cxn modelId="{AC6EFFF5-4EEF-4C5B-BE32-0481F8E93AEF}" srcId="{5DB0FC6D-C319-4414-9AAE-C146398B57D7}" destId="{52FE7113-71F1-474D-9511-002461E1A2F2}" srcOrd="7" destOrd="0" parTransId="{EF9AB3AD-9219-41BF-9946-563F392E185F}" sibTransId="{37A3DC78-F74D-40D6-85A4-9199BBB364BC}"/>
    <dgm:cxn modelId="{790225F6-D72E-427C-AA5F-D48E80B6296E}" type="presOf" srcId="{B241A28A-DA06-4714-ACA5-A7689BC7439E}" destId="{331D1E6C-35BF-4953-8D9C-24C0C2DDC0B2}" srcOrd="0" destOrd="0" presId="urn:microsoft.com/office/officeart/2008/layout/PictureStrips"/>
    <dgm:cxn modelId="{537F886C-E026-459B-BAC9-C168471058DB}" type="presOf" srcId="{E39086BF-802F-4F38-8CC2-79814D10DA62}" destId="{9C389BF4-4128-4C0E-B6B7-9C8B27346634}" srcOrd="0" destOrd="0" presId="urn:microsoft.com/office/officeart/2008/layout/PictureStrips"/>
    <dgm:cxn modelId="{3A93251E-0DE4-4DED-9575-70DE967B8B51}" type="presOf" srcId="{52FE7113-71F1-474D-9511-002461E1A2F2}" destId="{8C859708-0321-44C6-8E7A-F9A5D4F482CF}" srcOrd="0" destOrd="0" presId="urn:microsoft.com/office/officeart/2008/layout/PictureStrips"/>
    <dgm:cxn modelId="{0B7B6206-6B00-4EA3-A67B-1313769EAA03}" type="presOf" srcId="{04B607B4-1728-42EF-A257-CC3F2567DC39}" destId="{AE82BA8F-F037-4D38-99A0-39ED3398520E}" srcOrd="0" destOrd="0" presId="urn:microsoft.com/office/officeart/2008/layout/PictureStrips"/>
    <dgm:cxn modelId="{3B13B637-D44C-4B33-B7BA-2FC5C9550993}" srcId="{5DB0FC6D-C319-4414-9AAE-C146398B57D7}" destId="{8AD2B8B6-49B2-4AAF-A99C-ED8C62E543FA}" srcOrd="5" destOrd="0" parTransId="{132F6846-E294-42EF-8CB5-A0FF3920CAC8}" sibTransId="{A09F2ED5-FEE9-432A-BD1C-098F738C2A98}"/>
    <dgm:cxn modelId="{5E7B7166-58AD-44CB-8B63-7E859299FEE8}" type="presOf" srcId="{E395BA3C-A724-4E16-9E3F-BBDBE13517E1}" destId="{E0589453-6BFA-4D1D-8077-079D7720A724}" srcOrd="0" destOrd="0" presId="urn:microsoft.com/office/officeart/2008/layout/PictureStrips"/>
    <dgm:cxn modelId="{B2178C83-88C3-4907-A3BC-A56FF6A0742B}" type="presOf" srcId="{0CB22361-9BEC-48FD-B829-1B1252F8305B}" destId="{5149A027-DE3F-40BC-A580-9DCFF175008D}" srcOrd="0" destOrd="0" presId="urn:microsoft.com/office/officeart/2008/layout/PictureStrips"/>
    <dgm:cxn modelId="{A18F8A91-CE23-4A34-99FD-55B81979F47F}" type="presOf" srcId="{5DB0FC6D-C319-4414-9AAE-C146398B57D7}" destId="{88F178C4-12F7-4BCD-B798-D5C028AA739B}" srcOrd="0" destOrd="0" presId="urn:microsoft.com/office/officeart/2008/layout/PictureStrips"/>
    <dgm:cxn modelId="{1D8238B6-2F52-4E80-90B1-0D3AB94FD4FC}" type="presParOf" srcId="{88F178C4-12F7-4BCD-B798-D5C028AA739B}" destId="{823B06B5-5C4D-4E89-8C43-76DEE08870B4}" srcOrd="0" destOrd="0" presId="urn:microsoft.com/office/officeart/2008/layout/PictureStrips"/>
    <dgm:cxn modelId="{90F70A37-B750-4E2D-8760-F84BFB0F3BFA}" type="presParOf" srcId="{823B06B5-5C4D-4E89-8C43-76DEE08870B4}" destId="{900F87DF-1E7A-431D-84B7-3FBDEDCEAEFB}" srcOrd="0" destOrd="0" presId="urn:microsoft.com/office/officeart/2008/layout/PictureStrips"/>
    <dgm:cxn modelId="{578C8F8C-F47F-4A0E-9451-22F4AE85773E}" type="presParOf" srcId="{823B06B5-5C4D-4E89-8C43-76DEE08870B4}" destId="{5485297A-82AF-4AFC-B854-74EF2BD2938E}" srcOrd="1" destOrd="0" presId="urn:microsoft.com/office/officeart/2008/layout/PictureStrips"/>
    <dgm:cxn modelId="{E2F341D7-E9BA-49C9-BA48-0FB5DB4E2C44}" type="presParOf" srcId="{88F178C4-12F7-4BCD-B798-D5C028AA739B}" destId="{7A9103C6-DEF2-43EA-AACF-4C9A9CE91DC5}" srcOrd="1" destOrd="0" presId="urn:microsoft.com/office/officeart/2008/layout/PictureStrips"/>
    <dgm:cxn modelId="{EB369A60-2CAD-4FA6-8773-E7402300F622}" type="presParOf" srcId="{88F178C4-12F7-4BCD-B798-D5C028AA739B}" destId="{6A2B5D91-4E95-49F4-97A7-C69065B51ECF}" srcOrd="2" destOrd="0" presId="urn:microsoft.com/office/officeart/2008/layout/PictureStrips"/>
    <dgm:cxn modelId="{3F235E94-3362-436C-8E04-48759396DED8}" type="presParOf" srcId="{6A2B5D91-4E95-49F4-97A7-C69065B51ECF}" destId="{331D1E6C-35BF-4953-8D9C-24C0C2DDC0B2}" srcOrd="0" destOrd="0" presId="urn:microsoft.com/office/officeart/2008/layout/PictureStrips"/>
    <dgm:cxn modelId="{2AC02339-8071-4577-8C68-BA80E48C1AAC}" type="presParOf" srcId="{6A2B5D91-4E95-49F4-97A7-C69065B51ECF}" destId="{E4613F8D-EB50-4B0B-A29E-11CAEC0792EE}" srcOrd="1" destOrd="0" presId="urn:microsoft.com/office/officeart/2008/layout/PictureStrips"/>
    <dgm:cxn modelId="{E2374C89-F4F0-4965-8434-D135B61D01B0}" type="presParOf" srcId="{88F178C4-12F7-4BCD-B798-D5C028AA739B}" destId="{FB0F49D0-7197-4474-9D7B-3BA5A915993B}" srcOrd="3" destOrd="0" presId="urn:microsoft.com/office/officeart/2008/layout/PictureStrips"/>
    <dgm:cxn modelId="{608790DC-3D29-4D95-A637-6940C5E50E83}" type="presParOf" srcId="{88F178C4-12F7-4BCD-B798-D5C028AA739B}" destId="{10FEBA08-913E-4939-9121-21F4E167A804}" srcOrd="4" destOrd="0" presId="urn:microsoft.com/office/officeart/2008/layout/PictureStrips"/>
    <dgm:cxn modelId="{4A4A0571-1B32-4086-9C86-3F7F73251B45}" type="presParOf" srcId="{10FEBA08-913E-4939-9121-21F4E167A804}" destId="{454B5B0D-C173-49C3-8C19-0B0334C3E6C8}" srcOrd="0" destOrd="0" presId="urn:microsoft.com/office/officeart/2008/layout/PictureStrips"/>
    <dgm:cxn modelId="{8C89BF80-FCA2-4571-A8C3-F5B69C5A6B6D}" type="presParOf" srcId="{10FEBA08-913E-4939-9121-21F4E167A804}" destId="{6D31BAB1-9F79-4C04-8D25-E304A2A59CEC}" srcOrd="1" destOrd="0" presId="urn:microsoft.com/office/officeart/2008/layout/PictureStrips"/>
    <dgm:cxn modelId="{2A4F446D-B66D-46C1-A608-409BA701C35A}" type="presParOf" srcId="{88F178C4-12F7-4BCD-B798-D5C028AA739B}" destId="{7AE5E65B-2F81-4C9E-83FD-22F11A52CAB3}" srcOrd="5" destOrd="0" presId="urn:microsoft.com/office/officeart/2008/layout/PictureStrips"/>
    <dgm:cxn modelId="{BD2DA609-E996-49D7-8F8E-576D7228BE60}" type="presParOf" srcId="{88F178C4-12F7-4BCD-B798-D5C028AA739B}" destId="{248905C7-D2F6-4566-A42F-09987133DB03}" srcOrd="6" destOrd="0" presId="urn:microsoft.com/office/officeart/2008/layout/PictureStrips"/>
    <dgm:cxn modelId="{06FC0DE1-2C3C-4C05-8965-7FD72B5A0162}" type="presParOf" srcId="{248905C7-D2F6-4566-A42F-09987133DB03}" destId="{9C389BF4-4128-4C0E-B6B7-9C8B27346634}" srcOrd="0" destOrd="0" presId="urn:microsoft.com/office/officeart/2008/layout/PictureStrips"/>
    <dgm:cxn modelId="{3D22D0AE-6A7C-422E-86EC-4440E2A3D41F}" type="presParOf" srcId="{248905C7-D2F6-4566-A42F-09987133DB03}" destId="{940B7F96-D0A9-468E-9CED-25E9C6AE87DE}" srcOrd="1" destOrd="0" presId="urn:microsoft.com/office/officeart/2008/layout/PictureStrips"/>
    <dgm:cxn modelId="{41A69DAA-7C6B-48B6-A5D6-BB8CE030F626}" type="presParOf" srcId="{88F178C4-12F7-4BCD-B798-D5C028AA739B}" destId="{187CB1EF-40B5-4CB8-B2EE-7F29D6F5B4FB}" srcOrd="7" destOrd="0" presId="urn:microsoft.com/office/officeart/2008/layout/PictureStrips"/>
    <dgm:cxn modelId="{2C8C8797-385B-475B-9725-4E1BADEB0C8B}" type="presParOf" srcId="{88F178C4-12F7-4BCD-B798-D5C028AA739B}" destId="{2E376555-6D79-4F60-AC15-02FBCFA7EE26}" srcOrd="8" destOrd="0" presId="urn:microsoft.com/office/officeart/2008/layout/PictureStrips"/>
    <dgm:cxn modelId="{C3DC96C8-4CEA-4434-B38C-32B15478F19F}" type="presParOf" srcId="{2E376555-6D79-4F60-AC15-02FBCFA7EE26}" destId="{E0589453-6BFA-4D1D-8077-079D7720A724}" srcOrd="0" destOrd="0" presId="urn:microsoft.com/office/officeart/2008/layout/PictureStrips"/>
    <dgm:cxn modelId="{7E53C386-2C13-4D89-833F-88372BBB8E63}" type="presParOf" srcId="{2E376555-6D79-4F60-AC15-02FBCFA7EE26}" destId="{BC694AB8-1C8C-4CEF-B0E6-65ECEAD8B67F}" srcOrd="1" destOrd="0" presId="urn:microsoft.com/office/officeart/2008/layout/PictureStrips"/>
    <dgm:cxn modelId="{D6EF4F31-569E-4348-AFE9-CA262700CF49}" type="presParOf" srcId="{88F178C4-12F7-4BCD-B798-D5C028AA739B}" destId="{90978133-C503-4707-B877-C0CC4B8A2FA4}" srcOrd="9" destOrd="0" presId="urn:microsoft.com/office/officeart/2008/layout/PictureStrips"/>
    <dgm:cxn modelId="{A50DD3B5-3CED-438E-B9E6-EE69F6B811A4}" type="presParOf" srcId="{88F178C4-12F7-4BCD-B798-D5C028AA739B}" destId="{7B7D94A6-B7DC-4400-B1E8-09CCE141AA15}" srcOrd="10" destOrd="0" presId="urn:microsoft.com/office/officeart/2008/layout/PictureStrips"/>
    <dgm:cxn modelId="{8824EF0E-C52D-4119-A6C3-75B97175F327}" type="presParOf" srcId="{7B7D94A6-B7DC-4400-B1E8-09CCE141AA15}" destId="{BF286C0B-D534-47CA-B8E4-7E8D727BECA6}" srcOrd="0" destOrd="0" presId="urn:microsoft.com/office/officeart/2008/layout/PictureStrips"/>
    <dgm:cxn modelId="{0818B0C9-5DB1-4FB2-B3BE-491AA4FB21AA}" type="presParOf" srcId="{7B7D94A6-B7DC-4400-B1E8-09CCE141AA15}" destId="{1187357F-4093-4731-9F85-01FDAED8E4DF}" srcOrd="1" destOrd="0" presId="urn:microsoft.com/office/officeart/2008/layout/PictureStrips"/>
    <dgm:cxn modelId="{246847D7-F96D-4744-A1A9-1CF7FC40B324}" type="presParOf" srcId="{88F178C4-12F7-4BCD-B798-D5C028AA739B}" destId="{E95A2306-AF7E-47F7-8F9D-00D142030350}" srcOrd="11" destOrd="0" presId="urn:microsoft.com/office/officeart/2008/layout/PictureStrips"/>
    <dgm:cxn modelId="{465BDFBE-00DD-4487-AE58-0A7AE76C3115}" type="presParOf" srcId="{88F178C4-12F7-4BCD-B798-D5C028AA739B}" destId="{26AA39AD-77D8-4592-A7CD-D75A202F82BC}" srcOrd="12" destOrd="0" presId="urn:microsoft.com/office/officeart/2008/layout/PictureStrips"/>
    <dgm:cxn modelId="{C2328D08-B8FB-4C9F-95E3-887EB5073176}" type="presParOf" srcId="{26AA39AD-77D8-4592-A7CD-D75A202F82BC}" destId="{5149A027-DE3F-40BC-A580-9DCFF175008D}" srcOrd="0" destOrd="0" presId="urn:microsoft.com/office/officeart/2008/layout/PictureStrips"/>
    <dgm:cxn modelId="{501080DF-EC00-48C8-A455-499FD2B1C339}" type="presParOf" srcId="{26AA39AD-77D8-4592-A7CD-D75A202F82BC}" destId="{B6C63E21-5B1B-4F48-8550-89D77DDC002D}" srcOrd="1" destOrd="0" presId="urn:microsoft.com/office/officeart/2008/layout/PictureStrips"/>
    <dgm:cxn modelId="{25ED81DF-8671-451A-884A-20D0F22977FB}" type="presParOf" srcId="{88F178C4-12F7-4BCD-B798-D5C028AA739B}" destId="{198B2180-C52C-449A-B5BC-6F3CF456B883}" srcOrd="13" destOrd="0" presId="urn:microsoft.com/office/officeart/2008/layout/PictureStrips"/>
    <dgm:cxn modelId="{4D479E91-6B4E-417F-B285-2C1BB972CCDB}" type="presParOf" srcId="{88F178C4-12F7-4BCD-B798-D5C028AA739B}" destId="{532ED1F1-67F0-4186-898F-98F29AAD64BD}" srcOrd="14" destOrd="0" presId="urn:microsoft.com/office/officeart/2008/layout/PictureStrips"/>
    <dgm:cxn modelId="{7AB5E26E-AB95-413A-A0F7-9986C1B1F390}" type="presParOf" srcId="{532ED1F1-67F0-4186-898F-98F29AAD64BD}" destId="{8C859708-0321-44C6-8E7A-F9A5D4F482CF}" srcOrd="0" destOrd="0" presId="urn:microsoft.com/office/officeart/2008/layout/PictureStrips"/>
    <dgm:cxn modelId="{E3DFA110-D141-4086-BA96-4ABEB1D2A73F}" type="presParOf" srcId="{532ED1F1-67F0-4186-898F-98F29AAD64BD}" destId="{777BEAE3-D4C7-4C0C-9C12-9DE5643040A9}" srcOrd="1" destOrd="0" presId="urn:microsoft.com/office/officeart/2008/layout/PictureStrips"/>
    <dgm:cxn modelId="{A7597217-19D0-4154-92D7-F93EB99E4980}" type="presParOf" srcId="{88F178C4-12F7-4BCD-B798-D5C028AA739B}" destId="{C224BCBE-8455-4AAC-B686-CB70311E1564}" srcOrd="15" destOrd="0" presId="urn:microsoft.com/office/officeart/2008/layout/PictureStrips"/>
    <dgm:cxn modelId="{7BA32080-E3DA-4AEA-9756-2A01A0F7D52B}" type="presParOf" srcId="{88F178C4-12F7-4BCD-B798-D5C028AA739B}" destId="{7AE5D50C-CC3B-4374-9F7E-278FA66BFDED}" srcOrd="16" destOrd="0" presId="urn:microsoft.com/office/officeart/2008/layout/PictureStrips"/>
    <dgm:cxn modelId="{521772CE-A2F0-45D0-9003-A1A182453B00}" type="presParOf" srcId="{7AE5D50C-CC3B-4374-9F7E-278FA66BFDED}" destId="{AE82BA8F-F037-4D38-99A0-39ED3398520E}" srcOrd="0" destOrd="0" presId="urn:microsoft.com/office/officeart/2008/layout/PictureStrips"/>
    <dgm:cxn modelId="{D195B51C-CB0A-4E41-848D-F610D711BFEB}" type="presParOf" srcId="{7AE5D50C-CC3B-4374-9F7E-278FA66BFDED}" destId="{0B8ED658-3BBF-4783-AE64-A27263E00CB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0F87DF-1E7A-431D-84B7-3FBDEDCEAEFB}">
      <dsp:nvSpPr>
        <dsp:cNvPr id="0" name=""/>
        <dsp:cNvSpPr/>
      </dsp:nvSpPr>
      <dsp:spPr>
        <a:xfrm>
          <a:off x="159651" y="391168"/>
          <a:ext cx="2502213" cy="78194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635" tIns="41910" rIns="41910" bIns="4191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latin typeface="Book Antiqua" pitchFamily="18" charset="0"/>
            </a:rPr>
            <a:t>1977г. Бронзовая медаль ВДНХ СССР (г. Москва)</a:t>
          </a:r>
          <a:endParaRPr lang="ru-RU" sz="1050" kern="1200" dirty="0">
            <a:latin typeface="Book Antiqua" pitchFamily="18" charset="0"/>
          </a:endParaRPr>
        </a:p>
      </dsp:txBody>
      <dsp:txXfrm>
        <a:off x="159651" y="391168"/>
        <a:ext cx="2502213" cy="781941"/>
      </dsp:txXfrm>
    </dsp:sp>
    <dsp:sp modelId="{5485297A-82AF-4AFC-B854-74EF2BD2938E}">
      <dsp:nvSpPr>
        <dsp:cNvPr id="0" name=""/>
        <dsp:cNvSpPr/>
      </dsp:nvSpPr>
      <dsp:spPr>
        <a:xfrm>
          <a:off x="1532" y="279494"/>
          <a:ext cx="655079" cy="818493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1D1E6C-35BF-4953-8D9C-24C0C2DDC0B2}">
      <dsp:nvSpPr>
        <dsp:cNvPr id="0" name=""/>
        <dsp:cNvSpPr/>
      </dsp:nvSpPr>
      <dsp:spPr>
        <a:xfrm>
          <a:off x="2904740" y="335331"/>
          <a:ext cx="2502213" cy="78194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635" tIns="41910" rIns="41910" bIns="4191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i="0" kern="1200" dirty="0" smtClean="0">
              <a:latin typeface="Book Antiqua" pitchFamily="18" charset="0"/>
            </a:rPr>
            <a:t>2017г.</a:t>
          </a:r>
          <a:r>
            <a:rPr lang="ru-RU" sz="1050" b="0" i="0" kern="1200" dirty="0" smtClean="0">
              <a:latin typeface="Book Antiqua" pitchFamily="18" charset="0"/>
            </a:rPr>
            <a:t> - площадка  для мероприятий в рамках Уфимского международного салона образования - 2017</a:t>
          </a:r>
          <a:endParaRPr lang="ru-RU" sz="1050" kern="1200" dirty="0">
            <a:latin typeface="Book Antiqua" pitchFamily="18" charset="0"/>
          </a:endParaRPr>
        </a:p>
      </dsp:txBody>
      <dsp:txXfrm>
        <a:off x="2904740" y="335331"/>
        <a:ext cx="2502213" cy="781941"/>
      </dsp:txXfrm>
    </dsp:sp>
    <dsp:sp modelId="{E4613F8D-EB50-4B0B-A29E-11CAEC0792EE}">
      <dsp:nvSpPr>
        <dsp:cNvPr id="0" name=""/>
        <dsp:cNvSpPr/>
      </dsp:nvSpPr>
      <dsp:spPr>
        <a:xfrm>
          <a:off x="2779700" y="340211"/>
          <a:ext cx="588920" cy="585384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500F86-34B8-458E-AD54-10262C0E18EE}">
      <dsp:nvSpPr>
        <dsp:cNvPr id="0" name=""/>
        <dsp:cNvSpPr/>
      </dsp:nvSpPr>
      <dsp:spPr>
        <a:xfrm>
          <a:off x="5696030" y="209716"/>
          <a:ext cx="2502213" cy="103317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635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kern="1200" dirty="0" smtClean="0">
              <a:latin typeface="Book Antiqua" pitchFamily="18" charset="0"/>
            </a:rPr>
            <a:t>2006 г.</a:t>
          </a:r>
          <a:r>
            <a:rPr lang="ru-RU" sz="1050" kern="1200" dirty="0" smtClean="0">
              <a:latin typeface="Book Antiqua" pitchFamily="18" charset="0"/>
            </a:rPr>
            <a:t> – Грант за победу на Всероссийском конкурсе общеобразовательных учреждений, внедряющих инновационные образовательные программы</a:t>
          </a:r>
        </a:p>
      </dsp:txBody>
      <dsp:txXfrm>
        <a:off x="5696030" y="209716"/>
        <a:ext cx="2502213" cy="1033171"/>
      </dsp:txXfrm>
    </dsp:sp>
    <dsp:sp modelId="{46D15150-5831-467D-B9D1-B3106E98B6E1}">
      <dsp:nvSpPr>
        <dsp:cNvPr id="0" name=""/>
        <dsp:cNvSpPr/>
      </dsp:nvSpPr>
      <dsp:spPr>
        <a:xfrm>
          <a:off x="5524788" y="366936"/>
          <a:ext cx="681325" cy="531934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0CBF1-A1DD-4965-ABB7-2BCB74C9D991}">
      <dsp:nvSpPr>
        <dsp:cNvPr id="0" name=""/>
        <dsp:cNvSpPr/>
      </dsp:nvSpPr>
      <dsp:spPr>
        <a:xfrm>
          <a:off x="176603" y="1368244"/>
          <a:ext cx="2502213" cy="93610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635" tIns="38100" rIns="38100" bIns="38100" numCol="1" spcCol="1270" anchor="ctr" anchorCtr="0">
          <a:noAutofit/>
        </a:bodyPr>
        <a:lstStyle/>
        <a:p>
          <a:pPr marL="0" marR="0" lvl="0" indent="0" algn="l" defTabSz="6667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latin typeface="Book Antiqua" pitchFamily="18" charset="0"/>
            </a:rPr>
            <a:t>2014 г.</a:t>
          </a:r>
          <a:r>
            <a:rPr lang="ru-RU" sz="1000" kern="1200" dirty="0" smtClean="0">
              <a:latin typeface="Book Antiqua" pitchFamily="18" charset="0"/>
            </a:rPr>
            <a:t> – победитель в номинации «Лучшая гимназия-интернат» конкурса «100 ЛУЧШИХ ШКОЛ РОССИИ»   (г. Санкт Петербург)</a:t>
          </a:r>
        </a:p>
      </dsp:txBody>
      <dsp:txXfrm>
        <a:off x="176603" y="1368244"/>
        <a:ext cx="2502213" cy="936101"/>
      </dsp:txXfrm>
    </dsp:sp>
    <dsp:sp modelId="{C895CF7D-F0F5-41D3-A399-0E0F14FFF034}">
      <dsp:nvSpPr>
        <dsp:cNvPr id="0" name=""/>
        <dsp:cNvSpPr/>
      </dsp:nvSpPr>
      <dsp:spPr>
        <a:xfrm>
          <a:off x="72344" y="1332376"/>
          <a:ext cx="547359" cy="821038"/>
        </a:xfrm>
        <a:prstGeom prst="rect">
          <a:avLst/>
        </a:prstGeom>
        <a:blipFill>
          <a:blip xmlns:r="http://schemas.openxmlformats.org/officeDocument/2006/relationships" r:embed="rId4">
            <a:extLst/>
          </a:blip>
          <a:srcRect/>
          <a:stretch>
            <a:fillRect l="-50000" r="-5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C50E84-F36D-4781-A848-9E5A64FB2778}">
      <dsp:nvSpPr>
        <dsp:cNvPr id="0" name=""/>
        <dsp:cNvSpPr/>
      </dsp:nvSpPr>
      <dsp:spPr>
        <a:xfrm>
          <a:off x="2900911" y="1483864"/>
          <a:ext cx="2502213" cy="78194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635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kern="1200" dirty="0" smtClean="0">
              <a:latin typeface="Book Antiqua" pitchFamily="18" charset="0"/>
            </a:rPr>
            <a:t>2014 г.</a:t>
          </a:r>
          <a:r>
            <a:rPr lang="ru-RU" sz="1050" kern="1200" dirty="0" smtClean="0">
              <a:latin typeface="Book Antiqua" pitchFamily="18" charset="0"/>
            </a:rPr>
            <a:t> – призер II Республиканского форума «Электронная школа»</a:t>
          </a:r>
          <a:endParaRPr lang="ru-RU" sz="1050" kern="1200" dirty="0">
            <a:latin typeface="Book Antiqua" pitchFamily="18" charset="0"/>
          </a:endParaRPr>
        </a:p>
      </dsp:txBody>
      <dsp:txXfrm>
        <a:off x="2900911" y="1483864"/>
        <a:ext cx="2502213" cy="781941"/>
      </dsp:txXfrm>
    </dsp:sp>
    <dsp:sp modelId="{CE6C5C57-5949-4A77-9583-36D2051CAE5F}">
      <dsp:nvSpPr>
        <dsp:cNvPr id="0" name=""/>
        <dsp:cNvSpPr/>
      </dsp:nvSpPr>
      <dsp:spPr>
        <a:xfrm>
          <a:off x="2796652" y="1370916"/>
          <a:ext cx="547359" cy="821038"/>
        </a:xfrm>
        <a:prstGeom prst="rect">
          <a:avLst/>
        </a:prstGeom>
        <a:blipFill>
          <a:blip xmlns:r="http://schemas.openxmlformats.org/officeDocument/2006/relationships" r:embed="rId5">
            <a:extLst/>
          </a:blip>
          <a:srcRect/>
          <a:stretch>
            <a:fillRect l="-63000" r="-6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E6A49A-2DF3-4718-B066-D21E9B9B59EE}">
      <dsp:nvSpPr>
        <dsp:cNvPr id="0" name=""/>
        <dsp:cNvSpPr/>
      </dsp:nvSpPr>
      <dsp:spPr>
        <a:xfrm>
          <a:off x="5625219" y="1483864"/>
          <a:ext cx="2502213" cy="78194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635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kern="1200" dirty="0" smtClean="0">
              <a:latin typeface="Book Antiqua" pitchFamily="18" charset="0"/>
            </a:rPr>
            <a:t>2014, 2015 гг.</a:t>
          </a:r>
          <a:r>
            <a:rPr lang="ru-RU" sz="1050" kern="1200" dirty="0" smtClean="0">
              <a:latin typeface="Book Antiqua" pitchFamily="18" charset="0"/>
            </a:rPr>
            <a:t> – победитель II и III Слета инновационных учреждений с родным языком обучения</a:t>
          </a:r>
          <a:endParaRPr lang="ru-RU" sz="1050" kern="1200" dirty="0">
            <a:latin typeface="Book Antiqua" pitchFamily="18" charset="0"/>
          </a:endParaRPr>
        </a:p>
      </dsp:txBody>
      <dsp:txXfrm>
        <a:off x="5625219" y="1483864"/>
        <a:ext cx="2502213" cy="781941"/>
      </dsp:txXfrm>
    </dsp:sp>
    <dsp:sp modelId="{8D2CCBCA-119B-476D-88FD-9E58CFE9AFE5}">
      <dsp:nvSpPr>
        <dsp:cNvPr id="0" name=""/>
        <dsp:cNvSpPr/>
      </dsp:nvSpPr>
      <dsp:spPr>
        <a:xfrm>
          <a:off x="5520960" y="1370916"/>
          <a:ext cx="547359" cy="821038"/>
        </a:xfrm>
        <a:prstGeom prst="rect">
          <a:avLst/>
        </a:prstGeom>
        <a:blipFill>
          <a:blip xmlns:r="http://schemas.openxmlformats.org/officeDocument/2006/relationships" r:embed="rId6">
            <a:extLst/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4B5B0D-C173-49C3-8C19-0B0334C3E6C8}">
      <dsp:nvSpPr>
        <dsp:cNvPr id="0" name=""/>
        <dsp:cNvSpPr/>
      </dsp:nvSpPr>
      <dsp:spPr>
        <a:xfrm>
          <a:off x="1538757" y="2393834"/>
          <a:ext cx="2502213" cy="110347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635" tIns="38100" rIns="38100" bIns="381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latin typeface="Book Antiqua" pitchFamily="18" charset="0"/>
            </a:rPr>
            <a:t>2015 г.</a:t>
          </a:r>
          <a:r>
            <a:rPr lang="ru-RU" sz="1000" kern="1200" dirty="0" smtClean="0">
              <a:latin typeface="Book Antiqua" pitchFamily="18" charset="0"/>
            </a:rPr>
            <a:t> – гимназия вошла в ТОП – 100 школ России, обеспечивающих высокий уровень подготовки выпускников по химико-биологическому профилю</a:t>
          </a:r>
          <a:endParaRPr lang="ru-RU" sz="1000" kern="1200" dirty="0">
            <a:latin typeface="Book Antiqua" pitchFamily="18" charset="0"/>
          </a:endParaRPr>
        </a:p>
      </dsp:txBody>
      <dsp:txXfrm>
        <a:off x="1538757" y="2393834"/>
        <a:ext cx="2502213" cy="1103476"/>
      </dsp:txXfrm>
    </dsp:sp>
    <dsp:sp modelId="{6D31BAB1-9F79-4C04-8D25-E304A2A59CEC}">
      <dsp:nvSpPr>
        <dsp:cNvPr id="0" name=""/>
        <dsp:cNvSpPr/>
      </dsp:nvSpPr>
      <dsp:spPr>
        <a:xfrm>
          <a:off x="1434498" y="2441654"/>
          <a:ext cx="547359" cy="821038"/>
        </a:xfrm>
        <a:prstGeom prst="rect">
          <a:avLst/>
        </a:prstGeom>
        <a:blipFill>
          <a:blip xmlns:r="http://schemas.openxmlformats.org/officeDocument/2006/relationships" r:embed="rId7">
            <a:extLst/>
          </a:blip>
          <a:srcRect/>
          <a:stretch>
            <a:fillRect l="-83000" r="-8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8A93C5-73EA-4CDF-8FD6-C00F9BFBD308}">
      <dsp:nvSpPr>
        <dsp:cNvPr id="0" name=""/>
        <dsp:cNvSpPr/>
      </dsp:nvSpPr>
      <dsp:spPr>
        <a:xfrm>
          <a:off x="4263065" y="2409367"/>
          <a:ext cx="2502213" cy="10724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635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kern="1200" dirty="0" smtClean="0">
              <a:latin typeface="Book Antiqua" pitchFamily="18" charset="0"/>
            </a:rPr>
            <a:t>2015 г.</a:t>
          </a:r>
          <a:r>
            <a:rPr lang="ru-RU" sz="1050" kern="1200" dirty="0" smtClean="0">
              <a:latin typeface="Book Antiqua" pitchFamily="18" charset="0"/>
            </a:rPr>
            <a:t> – гимназия вошла в вошла в число победителей ФЦПРО на 2016 – 2020 гг. по направлению «Инициативный инновационный проект»</a:t>
          </a:r>
          <a:endParaRPr lang="ru-RU" sz="1050" kern="1200" dirty="0">
            <a:latin typeface="Book Antiqua" pitchFamily="18" charset="0"/>
          </a:endParaRPr>
        </a:p>
      </dsp:txBody>
      <dsp:txXfrm>
        <a:off x="4263065" y="2409367"/>
        <a:ext cx="2502213" cy="1072409"/>
      </dsp:txXfrm>
    </dsp:sp>
    <dsp:sp modelId="{8798F2E5-688A-4059-ABB7-6948330A08E2}">
      <dsp:nvSpPr>
        <dsp:cNvPr id="0" name=""/>
        <dsp:cNvSpPr/>
      </dsp:nvSpPr>
      <dsp:spPr>
        <a:xfrm>
          <a:off x="4158806" y="2441654"/>
          <a:ext cx="547359" cy="821038"/>
        </a:xfrm>
        <a:prstGeom prst="rect">
          <a:avLst/>
        </a:prstGeom>
        <a:blipFill>
          <a:blip xmlns:r="http://schemas.openxmlformats.org/officeDocument/2006/relationships" r:embed="rId8">
            <a:extLst/>
          </a:blip>
          <a:srcRect/>
          <a:stretch>
            <a:fillRect l="-19000" r="-1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0F87DF-1E7A-431D-84B7-3FBDEDCEAEFB}">
      <dsp:nvSpPr>
        <dsp:cNvPr id="0" name=""/>
        <dsp:cNvSpPr/>
      </dsp:nvSpPr>
      <dsp:spPr>
        <a:xfrm>
          <a:off x="196565" y="287731"/>
          <a:ext cx="2728569" cy="85267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547" tIns="41910" rIns="41910" bIns="4191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latin typeface="Book Antiqua" pitchFamily="18" charset="0"/>
            </a:rPr>
            <a:t>  2018г</a:t>
          </a:r>
          <a:r>
            <a:rPr lang="ru-RU" sz="1050" kern="1200" dirty="0" smtClean="0">
              <a:latin typeface="Book Antiqua" pitchFamily="18" charset="0"/>
            </a:rPr>
            <a:t>. – 4 обучающихся сдали    </a:t>
          </a:r>
        </a:p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latin typeface="Book Antiqua" pitchFamily="18" charset="0"/>
            </a:rPr>
            <a:t>  ЕГЭ на 100 баллов</a:t>
          </a:r>
          <a:endParaRPr lang="ru-RU" sz="1050" kern="1200" dirty="0">
            <a:latin typeface="Book Antiqua" pitchFamily="18" charset="0"/>
          </a:endParaRPr>
        </a:p>
      </dsp:txBody>
      <dsp:txXfrm>
        <a:off x="196565" y="287731"/>
        <a:ext cx="2728569" cy="852678"/>
      </dsp:txXfrm>
    </dsp:sp>
    <dsp:sp modelId="{5485297A-82AF-4AFC-B854-74EF2BD2938E}">
      <dsp:nvSpPr>
        <dsp:cNvPr id="0" name=""/>
        <dsp:cNvSpPr/>
      </dsp:nvSpPr>
      <dsp:spPr>
        <a:xfrm>
          <a:off x="3631" y="342514"/>
          <a:ext cx="755362" cy="539416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1D1E6C-35BF-4953-8D9C-24C0C2DDC0B2}">
      <dsp:nvSpPr>
        <dsp:cNvPr id="0" name=""/>
        <dsp:cNvSpPr/>
      </dsp:nvSpPr>
      <dsp:spPr>
        <a:xfrm>
          <a:off x="3264126" y="287731"/>
          <a:ext cx="2728569" cy="85267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547" tIns="41910" rIns="41910" bIns="4191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i="0" kern="1200" dirty="0" smtClean="0">
              <a:latin typeface="Book Antiqua" pitchFamily="18" charset="0"/>
            </a:rPr>
            <a:t>2018г.</a:t>
          </a:r>
          <a:r>
            <a:rPr lang="ru-RU" sz="1050" b="0" i="0" kern="1200" dirty="0" smtClean="0">
              <a:latin typeface="Book Antiqua" pitchFamily="18" charset="0"/>
            </a:rPr>
            <a:t> – 5 обучающихся стали призерами регионального этапа ВОШ  по биологии, физике, математике, химии</a:t>
          </a:r>
          <a:endParaRPr lang="ru-RU" sz="1050" kern="1200" dirty="0">
            <a:latin typeface="Book Antiqua" pitchFamily="18" charset="0"/>
          </a:endParaRPr>
        </a:p>
      </dsp:txBody>
      <dsp:txXfrm>
        <a:off x="3264126" y="287731"/>
        <a:ext cx="2728569" cy="852678"/>
      </dsp:txXfrm>
    </dsp:sp>
    <dsp:sp modelId="{E4613F8D-EB50-4B0B-A29E-11CAEC0792EE}">
      <dsp:nvSpPr>
        <dsp:cNvPr id="0" name=""/>
        <dsp:cNvSpPr/>
      </dsp:nvSpPr>
      <dsp:spPr>
        <a:xfrm>
          <a:off x="2943954" y="326698"/>
          <a:ext cx="815706" cy="571047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4B5B0D-C173-49C3-8C19-0B0334C3E6C8}">
      <dsp:nvSpPr>
        <dsp:cNvPr id="0" name=""/>
        <dsp:cNvSpPr/>
      </dsp:nvSpPr>
      <dsp:spPr>
        <a:xfrm>
          <a:off x="6236903" y="349313"/>
          <a:ext cx="2728569" cy="85267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547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kern="1200" dirty="0" smtClean="0">
              <a:latin typeface="Book Antiqua" pitchFamily="18" charset="0"/>
            </a:rPr>
            <a:t>2018 г.</a:t>
          </a:r>
          <a:r>
            <a:rPr lang="ru-RU" sz="1050" kern="1200" dirty="0" smtClean="0">
              <a:latin typeface="Book Antiqua" pitchFamily="18" charset="0"/>
            </a:rPr>
            <a:t> – </a:t>
          </a:r>
          <a:r>
            <a:rPr lang="ru-RU" sz="1050" b="0" i="0" kern="1200" dirty="0" smtClean="0">
              <a:latin typeface="Book Antiqua" pitchFamily="18" charset="0"/>
            </a:rPr>
            <a:t>ансамбль народного танца «</a:t>
          </a:r>
          <a:r>
            <a:rPr lang="ru-RU" sz="1050" b="0" i="0" kern="1200" dirty="0" err="1" smtClean="0">
              <a:latin typeface="Book Antiqua" pitchFamily="18" charset="0"/>
            </a:rPr>
            <a:t>Акйондоз</a:t>
          </a:r>
          <a:r>
            <a:rPr lang="ru-RU" sz="1050" b="0" i="0" kern="1200" dirty="0" smtClean="0">
              <a:latin typeface="Book Antiqua" pitchFamily="18" charset="0"/>
            </a:rPr>
            <a:t>» участвует на Международных фестивалях «</a:t>
          </a:r>
          <a:r>
            <a:rPr lang="ru-RU" sz="1050" b="0" i="0" kern="1200" dirty="0" err="1" smtClean="0">
              <a:latin typeface="Book Antiqua" pitchFamily="18" charset="0"/>
            </a:rPr>
            <a:t>Терраностра</a:t>
          </a:r>
          <a:r>
            <a:rPr lang="ru-RU" sz="1050" b="0" i="0" kern="1200" dirty="0" smtClean="0">
              <a:latin typeface="Book Antiqua" pitchFamily="18" charset="0"/>
            </a:rPr>
            <a:t>» и «Встреча народных культур» в Италии</a:t>
          </a:r>
          <a:endParaRPr lang="ru-RU" sz="1050" kern="1200" dirty="0">
            <a:latin typeface="Book Antiqua" pitchFamily="18" charset="0"/>
          </a:endParaRPr>
        </a:p>
      </dsp:txBody>
      <dsp:txXfrm>
        <a:off x="6236903" y="349313"/>
        <a:ext cx="2728569" cy="852678"/>
      </dsp:txXfrm>
    </dsp:sp>
    <dsp:sp modelId="{6D31BAB1-9F79-4C04-8D25-E304A2A59CEC}">
      <dsp:nvSpPr>
        <dsp:cNvPr id="0" name=""/>
        <dsp:cNvSpPr/>
      </dsp:nvSpPr>
      <dsp:spPr>
        <a:xfrm>
          <a:off x="6160315" y="226148"/>
          <a:ext cx="522671" cy="895312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83000" r="-8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389BF4-4128-4C0E-B6B7-9C8B27346634}">
      <dsp:nvSpPr>
        <dsp:cNvPr id="0" name=""/>
        <dsp:cNvSpPr/>
      </dsp:nvSpPr>
      <dsp:spPr>
        <a:xfrm>
          <a:off x="216382" y="1303746"/>
          <a:ext cx="2728569" cy="85267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547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kern="1200" dirty="0" smtClean="0">
              <a:latin typeface="Book Antiqua" pitchFamily="18" charset="0"/>
            </a:rPr>
            <a:t>2018г</a:t>
          </a:r>
          <a:r>
            <a:rPr lang="ru-RU" sz="1050" kern="1200" dirty="0" smtClean="0">
              <a:latin typeface="Book Antiqua" pitchFamily="18" charset="0"/>
            </a:rPr>
            <a:t>.-призер П</a:t>
          </a:r>
          <a:r>
            <a:rPr lang="ru-RU" sz="1050" b="0" i="0" kern="1200" dirty="0" smtClean="0">
              <a:latin typeface="Book Antiqua" pitchFamily="18" charset="0"/>
            </a:rPr>
            <a:t>ервого цифрового Дельфийского кубка школ России</a:t>
          </a:r>
          <a:endParaRPr lang="ru-RU" sz="1050" kern="1200" dirty="0">
            <a:latin typeface="Book Antiqua" pitchFamily="18" charset="0"/>
          </a:endParaRPr>
        </a:p>
      </dsp:txBody>
      <dsp:txXfrm>
        <a:off x="216382" y="1303746"/>
        <a:ext cx="2728569" cy="852678"/>
      </dsp:txXfrm>
    </dsp:sp>
    <dsp:sp modelId="{940B7F96-D0A9-468E-9CED-25E9C6AE87DE}">
      <dsp:nvSpPr>
        <dsp:cNvPr id="0" name=""/>
        <dsp:cNvSpPr/>
      </dsp:nvSpPr>
      <dsp:spPr>
        <a:xfrm>
          <a:off x="38024" y="1331799"/>
          <a:ext cx="596874" cy="592875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589453-6BFA-4D1D-8077-079D7720A724}">
      <dsp:nvSpPr>
        <dsp:cNvPr id="0" name=""/>
        <dsp:cNvSpPr/>
      </dsp:nvSpPr>
      <dsp:spPr>
        <a:xfrm>
          <a:off x="3172975" y="1259510"/>
          <a:ext cx="2728569" cy="85267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547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kern="1200" dirty="0" smtClean="0">
              <a:latin typeface="Book Antiqua" pitchFamily="18" charset="0"/>
            </a:rPr>
            <a:t>2018г. </a:t>
          </a:r>
          <a:r>
            <a:rPr lang="ru-RU" sz="1050" kern="1200" dirty="0" smtClean="0">
              <a:latin typeface="Book Antiqua" pitchFamily="18" charset="0"/>
            </a:rPr>
            <a:t>- призер в Первенстве России по борьбе </a:t>
          </a:r>
          <a:r>
            <a:rPr lang="ru-RU" sz="1050" kern="1200" dirty="0" err="1" smtClean="0">
              <a:latin typeface="Book Antiqua" pitchFamily="18" charset="0"/>
            </a:rPr>
            <a:t>Корэш</a:t>
          </a:r>
          <a:endParaRPr lang="ru-RU" sz="1050" kern="1200" dirty="0">
            <a:latin typeface="Book Antiqua" pitchFamily="18" charset="0"/>
          </a:endParaRPr>
        </a:p>
      </dsp:txBody>
      <dsp:txXfrm>
        <a:off x="3172975" y="1259510"/>
        <a:ext cx="2728569" cy="852678"/>
      </dsp:txXfrm>
    </dsp:sp>
    <dsp:sp modelId="{BC694AB8-1C8C-4CEF-B0E6-65ECEAD8B67F}">
      <dsp:nvSpPr>
        <dsp:cNvPr id="0" name=""/>
        <dsp:cNvSpPr/>
      </dsp:nvSpPr>
      <dsp:spPr>
        <a:xfrm>
          <a:off x="3022036" y="1299575"/>
          <a:ext cx="713718" cy="665664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286C0B-D534-47CA-B8E4-7E8D727BECA6}">
      <dsp:nvSpPr>
        <dsp:cNvPr id="0" name=""/>
        <dsp:cNvSpPr/>
      </dsp:nvSpPr>
      <dsp:spPr>
        <a:xfrm>
          <a:off x="6202510" y="1303746"/>
          <a:ext cx="2728569" cy="85267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547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kern="1200" dirty="0" smtClean="0">
              <a:latin typeface="Book Antiqua" pitchFamily="18" charset="0"/>
            </a:rPr>
            <a:t>2018г. </a:t>
          </a:r>
          <a:r>
            <a:rPr lang="ru-RU" sz="1050" kern="1200" dirty="0" smtClean="0">
              <a:latin typeface="Book Antiqua" pitchFamily="18" charset="0"/>
            </a:rPr>
            <a:t>- призер Всероссийских соревнований по легкоатлетическому многоборью "Шиповки юных"</a:t>
          </a:r>
          <a:endParaRPr lang="ru-RU" sz="1050" kern="1200" dirty="0">
            <a:latin typeface="Book Antiqua" pitchFamily="18" charset="0"/>
          </a:endParaRPr>
        </a:p>
      </dsp:txBody>
      <dsp:txXfrm>
        <a:off x="6202510" y="1303746"/>
        <a:ext cx="2728569" cy="852678"/>
      </dsp:txXfrm>
    </dsp:sp>
    <dsp:sp modelId="{1187357F-4093-4731-9F85-01FDAED8E4DF}">
      <dsp:nvSpPr>
        <dsp:cNvPr id="0" name=""/>
        <dsp:cNvSpPr/>
      </dsp:nvSpPr>
      <dsp:spPr>
        <a:xfrm>
          <a:off x="6064470" y="1383253"/>
          <a:ext cx="645573" cy="489968"/>
        </a:xfrm>
        <a:prstGeom prst="rect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49A027-DE3F-40BC-A580-9DCFF175008D}">
      <dsp:nvSpPr>
        <dsp:cNvPr id="0" name=""/>
        <dsp:cNvSpPr/>
      </dsp:nvSpPr>
      <dsp:spPr>
        <a:xfrm>
          <a:off x="1679184" y="2320892"/>
          <a:ext cx="2728569" cy="85267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547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kern="1200" dirty="0" smtClean="0">
              <a:latin typeface="Book Antiqua" pitchFamily="18" charset="0"/>
            </a:rPr>
            <a:t>2018г</a:t>
          </a:r>
          <a:r>
            <a:rPr lang="ru-RU" sz="1050" kern="1200" dirty="0" smtClean="0">
              <a:latin typeface="Book Antiqua" pitchFamily="18" charset="0"/>
            </a:rPr>
            <a:t>. - призер Всероссийского фестиваля - конкурса "Одаренные дети. Золотые голоса "</a:t>
          </a:r>
          <a:endParaRPr lang="ru-RU" sz="1050" kern="1200" dirty="0">
            <a:latin typeface="Book Antiqua" pitchFamily="18" charset="0"/>
          </a:endParaRPr>
        </a:p>
      </dsp:txBody>
      <dsp:txXfrm>
        <a:off x="1679184" y="2320892"/>
        <a:ext cx="2728569" cy="852678"/>
      </dsp:txXfrm>
    </dsp:sp>
    <dsp:sp modelId="{B6C63E21-5B1B-4F48-8550-89D77DDC002D}">
      <dsp:nvSpPr>
        <dsp:cNvPr id="0" name=""/>
        <dsp:cNvSpPr/>
      </dsp:nvSpPr>
      <dsp:spPr>
        <a:xfrm>
          <a:off x="1516783" y="2353153"/>
          <a:ext cx="715533" cy="774409"/>
        </a:xfrm>
        <a:prstGeom prst="rect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859708-0321-44C6-8E7A-F9A5D4F482CF}">
      <dsp:nvSpPr>
        <dsp:cNvPr id="0" name=""/>
        <dsp:cNvSpPr/>
      </dsp:nvSpPr>
      <dsp:spPr>
        <a:xfrm>
          <a:off x="4812025" y="2307368"/>
          <a:ext cx="2650914" cy="85267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547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i="0" kern="1200" dirty="0" smtClean="0">
              <a:latin typeface="Book Antiqua" pitchFamily="18" charset="0"/>
            </a:rPr>
            <a:t>2018г</a:t>
          </a:r>
          <a:r>
            <a:rPr lang="ru-RU" sz="1050" b="0" i="0" kern="1200" dirty="0" smtClean="0">
              <a:latin typeface="Book Antiqua" pitchFamily="18" charset="0"/>
            </a:rPr>
            <a:t>. -победитель республиканских соревнований по мини-футболу в рамках Общероссийского проекта «Мини футбол – в школу!»</a:t>
          </a:r>
          <a:endParaRPr lang="ru-RU" sz="1050" kern="1200" dirty="0">
            <a:latin typeface="Book Antiqua" pitchFamily="18" charset="0"/>
          </a:endParaRPr>
        </a:p>
      </dsp:txBody>
      <dsp:txXfrm>
        <a:off x="4812025" y="2307368"/>
        <a:ext cx="2650914" cy="852678"/>
      </dsp:txXfrm>
    </dsp:sp>
    <dsp:sp modelId="{777BEAE3-D4C7-4C0C-9C12-9DE5643040A9}">
      <dsp:nvSpPr>
        <dsp:cNvPr id="0" name=""/>
        <dsp:cNvSpPr/>
      </dsp:nvSpPr>
      <dsp:spPr>
        <a:xfrm>
          <a:off x="4415806" y="2271702"/>
          <a:ext cx="816876" cy="720314"/>
        </a:xfrm>
        <a:prstGeom prst="rect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2BA8F-F037-4D38-99A0-39ED3398520E}">
      <dsp:nvSpPr>
        <dsp:cNvPr id="0" name=""/>
        <dsp:cNvSpPr/>
      </dsp:nvSpPr>
      <dsp:spPr>
        <a:xfrm>
          <a:off x="3261224" y="3394319"/>
          <a:ext cx="2728569" cy="85267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547" tIns="41910" rIns="41910" bIns="4191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50" b="1" kern="1200" dirty="0" smtClean="0">
              <a:latin typeface="Book Antiqua" pitchFamily="18" charset="0"/>
            </a:rPr>
            <a:t>2018г</a:t>
          </a:r>
          <a:r>
            <a:rPr lang="ru-RU" sz="1050" kern="1200" dirty="0" smtClean="0">
              <a:latin typeface="Book Antiqua" pitchFamily="18" charset="0"/>
            </a:rPr>
            <a:t>. –финалист Всероссийского фестиваля школьных хоров "Поют дети России"</a:t>
          </a:r>
          <a:endParaRPr lang="ru-RU" sz="1050" kern="1200" dirty="0">
            <a:latin typeface="Book Antiqua" pitchFamily="18" charset="0"/>
          </a:endParaRPr>
        </a:p>
      </dsp:txBody>
      <dsp:txXfrm>
        <a:off x="3261224" y="3394319"/>
        <a:ext cx="2728569" cy="852678"/>
      </dsp:txXfrm>
    </dsp:sp>
    <dsp:sp modelId="{0B8ED658-3BBF-4783-AE64-A27263E00CBD}">
      <dsp:nvSpPr>
        <dsp:cNvPr id="0" name=""/>
        <dsp:cNvSpPr/>
      </dsp:nvSpPr>
      <dsp:spPr>
        <a:xfrm>
          <a:off x="2826510" y="3271154"/>
          <a:ext cx="933320" cy="895312"/>
        </a:xfrm>
        <a:prstGeom prst="rect">
          <a:avLst/>
        </a:prstGeom>
        <a:blipFill rotWithShape="0">
          <a:blip xmlns:r="http://schemas.openxmlformats.org/officeDocument/2006/relationships" r:embed="rId9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044F7-AC62-49B9-8126-8D5AD9675823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F96E6-019A-46B4-99CA-9E60CF1B67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506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58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30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92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59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16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74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40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03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745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558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8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30" y="577850"/>
            <a:ext cx="8086725" cy="25146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600" spc="-9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46" y="3155157"/>
            <a:ext cx="6921151" cy="123444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794" indent="0" algn="ctr">
              <a:buNone/>
              <a:defRPr sz="2100"/>
            </a:lvl2pPr>
            <a:lvl3pPr marL="685596" indent="0" algn="ctr">
              <a:buNone/>
              <a:defRPr sz="1800"/>
            </a:lvl3pPr>
            <a:lvl4pPr marL="1028394" indent="0" algn="ctr">
              <a:buNone/>
              <a:defRPr sz="1500"/>
            </a:lvl4pPr>
            <a:lvl5pPr marL="1371192" indent="0" algn="ctr">
              <a:buNone/>
              <a:defRPr sz="1500"/>
            </a:lvl5pPr>
            <a:lvl6pPr marL="1713995" indent="0" algn="ctr">
              <a:buNone/>
              <a:defRPr sz="1500"/>
            </a:lvl6pPr>
            <a:lvl7pPr marL="2056787" indent="0" algn="ctr">
              <a:buNone/>
              <a:defRPr sz="1500"/>
            </a:lvl7pPr>
            <a:lvl8pPr marL="2399580" indent="0" algn="ctr">
              <a:buNone/>
              <a:defRPr sz="1500"/>
            </a:lvl8pPr>
            <a:lvl9pPr marL="2742374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F927EEB-679F-43F1-BE9E-F24AC4D7D3CF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7A85EE74-0F63-4ACD-91D9-B349F6BB3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252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7EEB-679F-43F1-BE9E-F24AC4D7D3C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EE74-0F63-4ACD-91D9-B349F6BB3640}" type="slidenum">
              <a:rPr lang="ru-RU" smtClean="0">
                <a:solidFill>
                  <a:srgbClr val="50B4C8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479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575564"/>
            <a:ext cx="8085582" cy="2516886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3153157"/>
            <a:ext cx="6919722" cy="123444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7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5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39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19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39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678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95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37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7EEB-679F-43F1-BE9E-F24AC4D7D3C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EE74-0F63-4ACD-91D9-B349F6BB3640}" type="slidenum">
              <a:rPr lang="ru-RU" smtClean="0">
                <a:solidFill>
                  <a:srgbClr val="50B4C8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40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498601"/>
            <a:ext cx="3497580" cy="28254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498" y="1498601"/>
            <a:ext cx="3497580" cy="28254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7EEB-679F-43F1-BE9E-F24AC4D7D3C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EE74-0F63-4ACD-91D9-B349F6BB3640}" type="slidenum">
              <a:rPr lang="ru-RU" smtClean="0">
                <a:solidFill>
                  <a:srgbClr val="50B4C8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808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30350"/>
            <a:ext cx="3497580" cy="542550"/>
          </a:xfrm>
        </p:spPr>
        <p:txBody>
          <a:bodyPr anchor="ctr">
            <a:normAutofit/>
          </a:bodyPr>
          <a:lstStyle>
            <a:lvl1pPr marL="0" indent="0">
              <a:buNone/>
              <a:defRPr sz="17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794" indent="0">
              <a:buNone/>
              <a:defRPr sz="1500" b="1"/>
            </a:lvl2pPr>
            <a:lvl3pPr marL="685596" indent="0">
              <a:buNone/>
              <a:defRPr sz="1400" b="1"/>
            </a:lvl3pPr>
            <a:lvl4pPr marL="1028394" indent="0">
              <a:buNone/>
              <a:defRPr sz="1200" b="1"/>
            </a:lvl4pPr>
            <a:lvl5pPr marL="1371192" indent="0">
              <a:buNone/>
              <a:defRPr sz="1200" b="1"/>
            </a:lvl5pPr>
            <a:lvl6pPr marL="1713995" indent="0">
              <a:buNone/>
              <a:defRPr sz="1200" b="1"/>
            </a:lvl6pPr>
            <a:lvl7pPr marL="2056787" indent="0">
              <a:buNone/>
              <a:defRPr sz="1200" b="1"/>
            </a:lvl7pPr>
            <a:lvl8pPr marL="2399580" indent="0">
              <a:buNone/>
              <a:defRPr sz="1200" b="1"/>
            </a:lvl8pPr>
            <a:lvl9pPr marL="2742374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064813"/>
            <a:ext cx="3497580" cy="24003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05706" y="1528826"/>
            <a:ext cx="3497580" cy="541782"/>
          </a:xfrm>
        </p:spPr>
        <p:txBody>
          <a:bodyPr anchor="ctr">
            <a:normAutofit/>
          </a:bodyPr>
          <a:lstStyle>
            <a:lvl1pPr marL="0" indent="0">
              <a:buNone/>
              <a:defRPr sz="17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794" indent="0">
              <a:buNone/>
              <a:defRPr sz="1500" b="1"/>
            </a:lvl2pPr>
            <a:lvl3pPr marL="685596" indent="0">
              <a:buNone/>
              <a:defRPr sz="1400" b="1"/>
            </a:lvl3pPr>
            <a:lvl4pPr marL="1028394" indent="0">
              <a:buNone/>
              <a:defRPr sz="1200" b="1"/>
            </a:lvl4pPr>
            <a:lvl5pPr marL="1371192" indent="0">
              <a:buNone/>
              <a:defRPr sz="1200" b="1"/>
            </a:lvl5pPr>
            <a:lvl6pPr marL="1713995" indent="0">
              <a:buNone/>
              <a:defRPr sz="1200" b="1"/>
            </a:lvl6pPr>
            <a:lvl7pPr marL="2056787" indent="0">
              <a:buNone/>
              <a:defRPr sz="1200" b="1"/>
            </a:lvl7pPr>
            <a:lvl8pPr marL="2399580" indent="0">
              <a:buNone/>
              <a:defRPr sz="1200" b="1"/>
            </a:lvl8pPr>
            <a:lvl9pPr marL="2742374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05706" y="2063243"/>
            <a:ext cx="3497580" cy="24003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7EEB-679F-43F1-BE9E-F24AC4D7D3C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EE74-0F63-4ACD-91D9-B349F6BB3640}" type="slidenum">
              <a:rPr lang="ru-RU" smtClean="0">
                <a:solidFill>
                  <a:srgbClr val="50B4C8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762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7EEB-679F-43F1-BE9E-F24AC4D7D3C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EE74-0F63-4ACD-91D9-B349F6BB3640}" type="slidenum">
              <a:rPr lang="ru-RU" smtClean="0">
                <a:solidFill>
                  <a:srgbClr val="50B4C8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283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7EEB-679F-43F1-BE9E-F24AC4D7D3C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EE74-0F63-4ACD-91D9-B349F6BB3640}" type="slidenum">
              <a:rPr lang="ru-RU" smtClean="0">
                <a:solidFill>
                  <a:srgbClr val="50B4C8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7101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406712"/>
            <a:ext cx="2537460" cy="1440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571500"/>
            <a:ext cx="4572000" cy="3429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1883860"/>
            <a:ext cx="2548890" cy="2345240"/>
          </a:xfrm>
        </p:spPr>
        <p:txBody>
          <a:bodyPr>
            <a:normAutofit/>
          </a:bodyPr>
          <a:lstStyle>
            <a:lvl1pPr marL="0" marR="0" indent="0" algn="l" defTabSz="685596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262626"/>
                </a:solidFill>
              </a:defRPr>
            </a:lvl1pPr>
            <a:lvl2pPr marL="342794" indent="0">
              <a:buNone/>
              <a:defRPr sz="900"/>
            </a:lvl2pPr>
            <a:lvl3pPr marL="685596" indent="0">
              <a:buNone/>
              <a:defRPr sz="800"/>
            </a:lvl3pPr>
            <a:lvl4pPr marL="1028394" indent="0">
              <a:buNone/>
              <a:defRPr sz="700"/>
            </a:lvl4pPr>
            <a:lvl5pPr marL="1371192" indent="0">
              <a:buNone/>
              <a:defRPr sz="700"/>
            </a:lvl5pPr>
            <a:lvl6pPr marL="1713995" indent="0">
              <a:buNone/>
              <a:defRPr sz="700"/>
            </a:lvl6pPr>
            <a:lvl7pPr marL="2056787" indent="0">
              <a:buNone/>
              <a:defRPr sz="700"/>
            </a:lvl7pPr>
            <a:lvl8pPr marL="2399580" indent="0">
              <a:buNone/>
              <a:defRPr sz="700"/>
            </a:lvl8pPr>
            <a:lvl9pPr marL="2742374" indent="0">
              <a:buNone/>
              <a:defRPr sz="700"/>
            </a:lvl9pPr>
          </a:lstStyle>
          <a:p>
            <a:pPr marL="0" marR="0" lvl="0" indent="0" algn="l" defTabSz="685596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7EEB-679F-43F1-BE9E-F24AC4D7D3C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A85EE74-0F63-4ACD-91D9-B349F6BB3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270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4064001"/>
            <a:ext cx="8085582" cy="459962"/>
          </a:xfrm>
        </p:spPr>
        <p:txBody>
          <a:bodyPr anchor="b">
            <a:normAutofit/>
          </a:bodyPr>
          <a:lstStyle>
            <a:lvl1pPr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3998214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794" indent="0">
              <a:buNone/>
              <a:defRPr sz="2100"/>
            </a:lvl2pPr>
            <a:lvl3pPr marL="685596" indent="0">
              <a:buNone/>
              <a:defRPr sz="1800"/>
            </a:lvl3pPr>
            <a:lvl4pPr marL="1028394" indent="0">
              <a:buNone/>
              <a:defRPr sz="1500"/>
            </a:lvl4pPr>
            <a:lvl5pPr marL="1371192" indent="0">
              <a:buNone/>
              <a:defRPr sz="1500"/>
            </a:lvl5pPr>
            <a:lvl6pPr marL="1713995" indent="0">
              <a:buNone/>
              <a:defRPr sz="1500"/>
            </a:lvl6pPr>
            <a:lvl7pPr marL="2056787" indent="0">
              <a:buNone/>
              <a:defRPr sz="1500"/>
            </a:lvl7pPr>
            <a:lvl8pPr marL="2399580" indent="0">
              <a:buNone/>
              <a:defRPr sz="1500"/>
            </a:lvl8pPr>
            <a:lvl9pPr marL="2742374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4432301"/>
            <a:ext cx="6922008" cy="40005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100">
                <a:solidFill>
                  <a:srgbClr val="262626"/>
                </a:solidFill>
              </a:defRPr>
            </a:lvl1pPr>
            <a:lvl2pPr marL="342794" indent="0">
              <a:buNone/>
              <a:defRPr sz="900"/>
            </a:lvl2pPr>
            <a:lvl3pPr marL="685596" indent="0">
              <a:buNone/>
              <a:defRPr sz="800"/>
            </a:lvl3pPr>
            <a:lvl4pPr marL="1028394" indent="0">
              <a:buNone/>
              <a:defRPr sz="700"/>
            </a:lvl4pPr>
            <a:lvl5pPr marL="1371192" indent="0">
              <a:buNone/>
              <a:defRPr sz="700"/>
            </a:lvl5pPr>
            <a:lvl6pPr marL="1713995" indent="0">
              <a:buNone/>
              <a:defRPr sz="700"/>
            </a:lvl6pPr>
            <a:lvl7pPr marL="2056787" indent="0">
              <a:buNone/>
              <a:defRPr sz="700"/>
            </a:lvl7pPr>
            <a:lvl8pPr marL="2399580" indent="0">
              <a:buNone/>
              <a:defRPr sz="700"/>
            </a:lvl8pPr>
            <a:lvl9pPr marL="2742374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F927EEB-679F-43F1-BE9E-F24AC4D7D3CF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7A85EE74-0F63-4ACD-91D9-B349F6BB36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670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7EEB-679F-43F1-BE9E-F24AC4D7D3C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EE74-0F63-4ACD-91D9-B349F6BB3640}" type="slidenum">
              <a:rPr lang="ru-RU" smtClean="0">
                <a:solidFill>
                  <a:srgbClr val="50B4C8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79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521494"/>
            <a:ext cx="1971675" cy="36004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535783"/>
            <a:ext cx="5800725" cy="405050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7EEB-679F-43F1-BE9E-F24AC4D7D3C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EE74-0F63-4ACD-91D9-B349F6BB3640}" type="slidenum">
              <a:rPr lang="ru-RU" smtClean="0">
                <a:solidFill>
                  <a:srgbClr val="50B4C8">
                    <a:alpha val="25000"/>
                  </a:srgbClr>
                </a:solidFill>
              </a:rPr>
              <a:pPr/>
              <a:t>‹#›</a:t>
            </a:fld>
            <a:endParaRPr lang="ru-RU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03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8223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673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732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423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30" indent="0">
              <a:buNone/>
              <a:defRPr sz="1800" b="1"/>
            </a:lvl3pPr>
            <a:lvl4pPr marL="1371192" indent="0">
              <a:buNone/>
              <a:defRPr sz="1600" b="1"/>
            </a:lvl4pPr>
            <a:lvl5pPr marL="1828259" indent="0">
              <a:buNone/>
              <a:defRPr sz="1600" b="1"/>
            </a:lvl5pPr>
            <a:lvl6pPr marL="2285316" indent="0">
              <a:buNone/>
              <a:defRPr sz="1600" b="1"/>
            </a:lvl6pPr>
            <a:lvl7pPr marL="2742374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30" indent="0">
              <a:buNone/>
              <a:defRPr sz="1800" b="1"/>
            </a:lvl3pPr>
            <a:lvl4pPr marL="1371192" indent="0">
              <a:buNone/>
              <a:defRPr sz="1600" b="1"/>
            </a:lvl4pPr>
            <a:lvl5pPr marL="1828259" indent="0">
              <a:buNone/>
              <a:defRPr sz="1600" b="1"/>
            </a:lvl5pPr>
            <a:lvl6pPr marL="2285316" indent="0">
              <a:buNone/>
              <a:defRPr sz="1600" b="1"/>
            </a:lvl6pPr>
            <a:lvl7pPr marL="2742374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628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0348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481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4315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30" indent="0">
              <a:buNone/>
              <a:defRPr sz="1000"/>
            </a:lvl3pPr>
            <a:lvl4pPr marL="1371192" indent="0">
              <a:buNone/>
              <a:defRPr sz="900"/>
            </a:lvl4pPr>
            <a:lvl5pPr marL="1828259" indent="0">
              <a:buNone/>
              <a:defRPr sz="900"/>
            </a:lvl5pPr>
            <a:lvl6pPr marL="2285316" indent="0">
              <a:buNone/>
              <a:defRPr sz="900"/>
            </a:lvl6pPr>
            <a:lvl7pPr marL="2742374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045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058" indent="0">
              <a:buNone/>
              <a:defRPr sz="2800"/>
            </a:lvl2pPr>
            <a:lvl3pPr marL="914130" indent="0">
              <a:buNone/>
              <a:defRPr sz="2400"/>
            </a:lvl3pPr>
            <a:lvl4pPr marL="1371192" indent="0">
              <a:buNone/>
              <a:defRPr sz="2000"/>
            </a:lvl4pPr>
            <a:lvl5pPr marL="1828259" indent="0">
              <a:buNone/>
              <a:defRPr sz="2000"/>
            </a:lvl5pPr>
            <a:lvl6pPr marL="2285316" indent="0">
              <a:buNone/>
              <a:defRPr sz="2000"/>
            </a:lvl6pPr>
            <a:lvl7pPr marL="2742374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30" indent="0">
              <a:buNone/>
              <a:defRPr sz="1000"/>
            </a:lvl3pPr>
            <a:lvl4pPr marL="1371192" indent="0">
              <a:buNone/>
              <a:defRPr sz="900"/>
            </a:lvl4pPr>
            <a:lvl5pPr marL="1828259" indent="0">
              <a:buNone/>
              <a:defRPr sz="900"/>
            </a:lvl5pPr>
            <a:lvl6pPr marL="2285316" indent="0">
              <a:buNone/>
              <a:defRPr sz="900"/>
            </a:lvl6pPr>
            <a:lvl7pPr marL="2742374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496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9620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0055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3200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3402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792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9246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30" indent="0">
              <a:buNone/>
              <a:defRPr sz="1800" b="1"/>
            </a:lvl3pPr>
            <a:lvl4pPr marL="1371192" indent="0">
              <a:buNone/>
              <a:defRPr sz="1600" b="1"/>
            </a:lvl4pPr>
            <a:lvl5pPr marL="1828259" indent="0">
              <a:buNone/>
              <a:defRPr sz="1600" b="1"/>
            </a:lvl5pPr>
            <a:lvl6pPr marL="2285316" indent="0">
              <a:buNone/>
              <a:defRPr sz="1600" b="1"/>
            </a:lvl6pPr>
            <a:lvl7pPr marL="2742374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30" indent="0">
              <a:buNone/>
              <a:defRPr sz="1800" b="1"/>
            </a:lvl3pPr>
            <a:lvl4pPr marL="1371192" indent="0">
              <a:buNone/>
              <a:defRPr sz="1600" b="1"/>
            </a:lvl4pPr>
            <a:lvl5pPr marL="1828259" indent="0">
              <a:buNone/>
              <a:defRPr sz="1600" b="1"/>
            </a:lvl5pPr>
            <a:lvl6pPr marL="2285316" indent="0">
              <a:buNone/>
              <a:defRPr sz="1600" b="1"/>
            </a:lvl6pPr>
            <a:lvl7pPr marL="2742374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5312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54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364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5164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30" indent="0">
              <a:buNone/>
              <a:defRPr sz="1000"/>
            </a:lvl3pPr>
            <a:lvl4pPr marL="1371192" indent="0">
              <a:buNone/>
              <a:defRPr sz="900"/>
            </a:lvl4pPr>
            <a:lvl5pPr marL="1828259" indent="0">
              <a:buNone/>
              <a:defRPr sz="900"/>
            </a:lvl5pPr>
            <a:lvl6pPr marL="2285316" indent="0">
              <a:buNone/>
              <a:defRPr sz="900"/>
            </a:lvl6pPr>
            <a:lvl7pPr marL="2742374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793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058" indent="0">
              <a:buNone/>
              <a:defRPr sz="2800"/>
            </a:lvl2pPr>
            <a:lvl3pPr marL="914130" indent="0">
              <a:buNone/>
              <a:defRPr sz="2400"/>
            </a:lvl3pPr>
            <a:lvl4pPr marL="1371192" indent="0">
              <a:buNone/>
              <a:defRPr sz="2000"/>
            </a:lvl4pPr>
            <a:lvl5pPr marL="1828259" indent="0">
              <a:buNone/>
              <a:defRPr sz="2000"/>
            </a:lvl5pPr>
            <a:lvl6pPr marL="2285316" indent="0">
              <a:buNone/>
              <a:defRPr sz="2000"/>
            </a:lvl6pPr>
            <a:lvl7pPr marL="2742374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30" indent="0">
              <a:buNone/>
              <a:defRPr sz="1000"/>
            </a:lvl3pPr>
            <a:lvl4pPr marL="1371192" indent="0">
              <a:buNone/>
              <a:defRPr sz="900"/>
            </a:lvl4pPr>
            <a:lvl5pPr marL="1828259" indent="0">
              <a:buNone/>
              <a:defRPr sz="900"/>
            </a:lvl5pPr>
            <a:lvl6pPr marL="2285316" indent="0">
              <a:buNone/>
              <a:defRPr sz="900"/>
            </a:lvl6pPr>
            <a:lvl7pPr marL="2742374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4174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4665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1670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868FF-84EF-43AD-9980-AA4EF3D5F0C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C2DF1-6F45-4D1C-B965-0488AB6F0335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750748"/>
      </p:ext>
    </p:extLst>
  </p:cSld>
  <p:clrMapOvr>
    <a:masterClrMapping/>
  </p:clrMapOvr>
  <p:transition>
    <p:wipe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19F4D-7EE2-428B-86BD-C923D6A715A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DE5CA-7D60-4008-81E1-5CED58B88110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833699"/>
      </p:ext>
    </p:extLst>
  </p:cSld>
  <p:clrMapOvr>
    <a:masterClrMapping/>
  </p:clrMapOvr>
  <p:transition>
    <p:wipe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7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5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39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19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39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678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95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37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736E4-19CC-4A70-AE72-7E950DAAEA24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D0EAE-59EF-48E8-A4FC-7CD934B1DBE2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977639"/>
      </p:ext>
    </p:extLst>
  </p:cSld>
  <p:clrMapOvr>
    <a:masterClrMapping/>
  </p:clrMapOvr>
  <p:transition>
    <p:wipe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7FC4-A804-46A3-ACB9-B1EF98F3DB4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77EFC-2CA8-49DB-9D70-31E5CCC3C09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54798"/>
      </p:ext>
    </p:extLst>
  </p:cSld>
  <p:clrMapOvr>
    <a:masterClrMapping/>
  </p:clrMapOvr>
  <p:transition>
    <p:wipe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94" indent="0">
              <a:buNone/>
              <a:defRPr sz="1500" b="1"/>
            </a:lvl2pPr>
            <a:lvl3pPr marL="685596" indent="0">
              <a:buNone/>
              <a:defRPr sz="1400" b="1"/>
            </a:lvl3pPr>
            <a:lvl4pPr marL="1028394" indent="0">
              <a:buNone/>
              <a:defRPr sz="1200" b="1"/>
            </a:lvl4pPr>
            <a:lvl5pPr marL="1371192" indent="0">
              <a:buNone/>
              <a:defRPr sz="1200" b="1"/>
            </a:lvl5pPr>
            <a:lvl6pPr marL="1713995" indent="0">
              <a:buNone/>
              <a:defRPr sz="1200" b="1"/>
            </a:lvl6pPr>
            <a:lvl7pPr marL="2056787" indent="0">
              <a:buNone/>
              <a:defRPr sz="1200" b="1"/>
            </a:lvl7pPr>
            <a:lvl8pPr marL="2399580" indent="0">
              <a:buNone/>
              <a:defRPr sz="1200" b="1"/>
            </a:lvl8pPr>
            <a:lvl9pPr marL="2742374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94" indent="0">
              <a:buNone/>
              <a:defRPr sz="1500" b="1"/>
            </a:lvl2pPr>
            <a:lvl3pPr marL="685596" indent="0">
              <a:buNone/>
              <a:defRPr sz="1400" b="1"/>
            </a:lvl3pPr>
            <a:lvl4pPr marL="1028394" indent="0">
              <a:buNone/>
              <a:defRPr sz="1200" b="1"/>
            </a:lvl4pPr>
            <a:lvl5pPr marL="1371192" indent="0">
              <a:buNone/>
              <a:defRPr sz="1200" b="1"/>
            </a:lvl5pPr>
            <a:lvl6pPr marL="1713995" indent="0">
              <a:buNone/>
              <a:defRPr sz="1200" b="1"/>
            </a:lvl6pPr>
            <a:lvl7pPr marL="2056787" indent="0">
              <a:buNone/>
              <a:defRPr sz="1200" b="1"/>
            </a:lvl7pPr>
            <a:lvl8pPr marL="2399580" indent="0">
              <a:buNone/>
              <a:defRPr sz="1200" b="1"/>
            </a:lvl8pPr>
            <a:lvl9pPr marL="2742374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7312B-B62F-433B-8167-DD4666D08F27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55F8F-D2CE-4190-9C91-033AA518728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63059"/>
      </p:ext>
    </p:extLst>
  </p:cSld>
  <p:clrMapOvr>
    <a:masterClrMapping/>
  </p:clrMapOvr>
  <p:transition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30" indent="0">
              <a:buNone/>
              <a:defRPr sz="1800" b="1"/>
            </a:lvl3pPr>
            <a:lvl4pPr marL="1371192" indent="0">
              <a:buNone/>
              <a:defRPr sz="1600" b="1"/>
            </a:lvl4pPr>
            <a:lvl5pPr marL="1828259" indent="0">
              <a:buNone/>
              <a:defRPr sz="1600" b="1"/>
            </a:lvl5pPr>
            <a:lvl6pPr marL="2285316" indent="0">
              <a:buNone/>
              <a:defRPr sz="1600" b="1"/>
            </a:lvl6pPr>
            <a:lvl7pPr marL="2742374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30" indent="0">
              <a:buNone/>
              <a:defRPr sz="1800" b="1"/>
            </a:lvl3pPr>
            <a:lvl4pPr marL="1371192" indent="0">
              <a:buNone/>
              <a:defRPr sz="1600" b="1"/>
            </a:lvl4pPr>
            <a:lvl5pPr marL="1828259" indent="0">
              <a:buNone/>
              <a:defRPr sz="1600" b="1"/>
            </a:lvl5pPr>
            <a:lvl6pPr marL="2285316" indent="0">
              <a:buNone/>
              <a:defRPr sz="1600" b="1"/>
            </a:lvl6pPr>
            <a:lvl7pPr marL="2742374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2548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3EBEC-F09B-4B9C-9713-50F9B2DB8235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74E5A-BFA7-4934-9E40-EDE82BC3567C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45240"/>
      </p:ext>
    </p:extLst>
  </p:cSld>
  <p:clrMapOvr>
    <a:masterClrMapping/>
  </p:clrMapOvr>
  <p:transition>
    <p:wipe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DF4CC-0E0B-4785-AB9A-49C627FCDAD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215C5-DEF8-414D-8954-D0618C093224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318843"/>
      </p:ext>
    </p:extLst>
  </p:cSld>
  <p:clrMapOvr>
    <a:masterClrMapping/>
  </p:clrMapOvr>
  <p:transition>
    <p:wipe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794" indent="0">
              <a:buNone/>
              <a:defRPr sz="900"/>
            </a:lvl2pPr>
            <a:lvl3pPr marL="685596" indent="0">
              <a:buNone/>
              <a:defRPr sz="800"/>
            </a:lvl3pPr>
            <a:lvl4pPr marL="1028394" indent="0">
              <a:buNone/>
              <a:defRPr sz="700"/>
            </a:lvl4pPr>
            <a:lvl5pPr marL="1371192" indent="0">
              <a:buNone/>
              <a:defRPr sz="700"/>
            </a:lvl5pPr>
            <a:lvl6pPr marL="1713995" indent="0">
              <a:buNone/>
              <a:defRPr sz="700"/>
            </a:lvl6pPr>
            <a:lvl7pPr marL="2056787" indent="0">
              <a:buNone/>
              <a:defRPr sz="700"/>
            </a:lvl7pPr>
            <a:lvl8pPr marL="2399580" indent="0">
              <a:buNone/>
              <a:defRPr sz="700"/>
            </a:lvl8pPr>
            <a:lvl9pPr marL="2742374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327A5-08C0-46CE-ABB5-E47F2A57ECC6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2F9F1-E333-4CA3-B7E0-BFF85AD566A9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666410"/>
      </p:ext>
    </p:extLst>
  </p:cSld>
  <p:clrMapOvr>
    <a:masterClrMapping/>
  </p:clrMapOvr>
  <p:transition>
    <p:wipe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794" indent="0">
              <a:buNone/>
              <a:defRPr sz="2100"/>
            </a:lvl2pPr>
            <a:lvl3pPr marL="685596" indent="0">
              <a:buNone/>
              <a:defRPr sz="1800"/>
            </a:lvl3pPr>
            <a:lvl4pPr marL="1028394" indent="0">
              <a:buNone/>
              <a:defRPr sz="1500"/>
            </a:lvl4pPr>
            <a:lvl5pPr marL="1371192" indent="0">
              <a:buNone/>
              <a:defRPr sz="1500"/>
            </a:lvl5pPr>
            <a:lvl6pPr marL="1713995" indent="0">
              <a:buNone/>
              <a:defRPr sz="1500"/>
            </a:lvl6pPr>
            <a:lvl7pPr marL="2056787" indent="0">
              <a:buNone/>
              <a:defRPr sz="1500"/>
            </a:lvl7pPr>
            <a:lvl8pPr marL="2399580" indent="0">
              <a:buNone/>
              <a:defRPr sz="1500"/>
            </a:lvl8pPr>
            <a:lvl9pPr marL="2742374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5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794" indent="0">
              <a:buNone/>
              <a:defRPr sz="900"/>
            </a:lvl2pPr>
            <a:lvl3pPr marL="685596" indent="0">
              <a:buNone/>
              <a:defRPr sz="800"/>
            </a:lvl3pPr>
            <a:lvl4pPr marL="1028394" indent="0">
              <a:buNone/>
              <a:defRPr sz="700"/>
            </a:lvl4pPr>
            <a:lvl5pPr marL="1371192" indent="0">
              <a:buNone/>
              <a:defRPr sz="700"/>
            </a:lvl5pPr>
            <a:lvl6pPr marL="1713995" indent="0">
              <a:buNone/>
              <a:defRPr sz="700"/>
            </a:lvl6pPr>
            <a:lvl7pPr marL="2056787" indent="0">
              <a:buNone/>
              <a:defRPr sz="700"/>
            </a:lvl7pPr>
            <a:lvl8pPr marL="2399580" indent="0">
              <a:buNone/>
              <a:defRPr sz="700"/>
            </a:lvl8pPr>
            <a:lvl9pPr marL="2742374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7B4E2-E4BC-4109-AE17-FAD2F100E90C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2F15A-9410-42EC-8F5A-32238340D92D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832679"/>
      </p:ext>
    </p:extLst>
  </p:cSld>
  <p:clrMapOvr>
    <a:masterClrMapping/>
  </p:clrMapOvr>
  <p:transition>
    <p:wipe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3BD42-F51D-4E16-871B-BDC5F4D2FC7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AF669-1E55-4CF1-BD75-66E28B987CEA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183343"/>
      </p:ext>
    </p:extLst>
  </p:cSld>
  <p:clrMapOvr>
    <a:masterClrMapping/>
  </p:clrMapOvr>
  <p:transition>
    <p:wipe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8DD8F-3696-4423-8F85-46CB3C0F6D3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EB701-B0A9-4685-A860-308EE38150D1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973963"/>
      </p:ext>
    </p:extLst>
  </p:cSld>
  <p:clrMapOvr>
    <a:masterClrMapping/>
  </p:clrMapOvr>
  <p:transition>
    <p:wipe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868FF-84EF-43AD-9980-AA4EF3D5F0C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C2DF1-6F45-4D1C-B965-0488AB6F0335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91921"/>
      </p:ext>
    </p:extLst>
  </p:cSld>
  <p:clrMapOvr>
    <a:masterClrMapping/>
  </p:clrMapOvr>
  <p:transition>
    <p:wipe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19F4D-7EE2-428B-86BD-C923D6A715A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DE5CA-7D60-4008-81E1-5CED58B88110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9260"/>
      </p:ext>
    </p:extLst>
  </p:cSld>
  <p:clrMapOvr>
    <a:masterClrMapping/>
  </p:clrMapOvr>
  <p:transition>
    <p:wipe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61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4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22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03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683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96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44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736E4-19CC-4A70-AE72-7E950DAAEA24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D0EAE-59EF-48E8-A4FC-7CD934B1DBE2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083129"/>
      </p:ext>
    </p:extLst>
  </p:cSld>
  <p:clrMapOvr>
    <a:masterClrMapping/>
  </p:clrMapOvr>
  <p:transition>
    <p:wipe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7FC4-A804-46A3-ACB9-B1EF98F3DB4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77EFC-2CA8-49DB-9D70-31E5CCC3C09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222846"/>
      </p:ext>
    </p:extLst>
  </p:cSld>
  <p:clrMapOvr>
    <a:masterClrMapping/>
  </p:clrMapOvr>
  <p:transition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46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03" indent="0">
              <a:buNone/>
              <a:defRPr sz="1500" b="1"/>
            </a:lvl2pPr>
            <a:lvl3pPr marL="685613" indent="0">
              <a:buNone/>
              <a:defRPr sz="1400" b="1"/>
            </a:lvl3pPr>
            <a:lvl4pPr marL="1028420" indent="0">
              <a:buNone/>
              <a:defRPr sz="1200" b="1"/>
            </a:lvl4pPr>
            <a:lvl5pPr marL="1371226" indent="0">
              <a:buNone/>
              <a:defRPr sz="1200" b="1"/>
            </a:lvl5pPr>
            <a:lvl6pPr marL="1714037" indent="0">
              <a:buNone/>
              <a:defRPr sz="1200" b="1"/>
            </a:lvl6pPr>
            <a:lvl7pPr marL="2056838" indent="0">
              <a:buNone/>
              <a:defRPr sz="1200" b="1"/>
            </a:lvl7pPr>
            <a:lvl8pPr marL="2399640" indent="0">
              <a:buNone/>
              <a:defRPr sz="1200" b="1"/>
            </a:lvl8pPr>
            <a:lvl9pPr marL="2742443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03" indent="0">
              <a:buNone/>
              <a:defRPr sz="1500" b="1"/>
            </a:lvl2pPr>
            <a:lvl3pPr marL="685613" indent="0">
              <a:buNone/>
              <a:defRPr sz="1400" b="1"/>
            </a:lvl3pPr>
            <a:lvl4pPr marL="1028420" indent="0">
              <a:buNone/>
              <a:defRPr sz="1200" b="1"/>
            </a:lvl4pPr>
            <a:lvl5pPr marL="1371226" indent="0">
              <a:buNone/>
              <a:defRPr sz="1200" b="1"/>
            </a:lvl5pPr>
            <a:lvl6pPr marL="1714037" indent="0">
              <a:buNone/>
              <a:defRPr sz="1200" b="1"/>
            </a:lvl6pPr>
            <a:lvl7pPr marL="2056838" indent="0">
              <a:buNone/>
              <a:defRPr sz="1200" b="1"/>
            </a:lvl7pPr>
            <a:lvl8pPr marL="2399640" indent="0">
              <a:buNone/>
              <a:defRPr sz="1200" b="1"/>
            </a:lvl8pPr>
            <a:lvl9pPr marL="2742443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7312B-B62F-433B-8167-DD4666D08F27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55F8F-D2CE-4190-9C91-033AA518728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536525"/>
      </p:ext>
    </p:extLst>
  </p:cSld>
  <p:clrMapOvr>
    <a:masterClrMapping/>
  </p:clrMapOvr>
  <p:transition>
    <p:wipe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3EBEC-F09B-4B9C-9713-50F9B2DB8235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74E5A-BFA7-4934-9E40-EDE82BC3567C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44824"/>
      </p:ext>
    </p:extLst>
  </p:cSld>
  <p:clrMapOvr>
    <a:masterClrMapping/>
  </p:clrMapOvr>
  <p:transition>
    <p:wipe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DF4CC-0E0B-4785-AB9A-49C627FCDAD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215C5-DEF8-414D-8954-D0618C093224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124361"/>
      </p:ext>
    </p:extLst>
  </p:cSld>
  <p:clrMapOvr>
    <a:masterClrMapping/>
  </p:clrMapOvr>
  <p:transition>
    <p:wipe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03" indent="0">
              <a:buNone/>
              <a:defRPr sz="900"/>
            </a:lvl2pPr>
            <a:lvl3pPr marL="685613" indent="0">
              <a:buNone/>
              <a:defRPr sz="800"/>
            </a:lvl3pPr>
            <a:lvl4pPr marL="1028420" indent="0">
              <a:buNone/>
              <a:defRPr sz="700"/>
            </a:lvl4pPr>
            <a:lvl5pPr marL="1371226" indent="0">
              <a:buNone/>
              <a:defRPr sz="700"/>
            </a:lvl5pPr>
            <a:lvl6pPr marL="1714037" indent="0">
              <a:buNone/>
              <a:defRPr sz="700"/>
            </a:lvl6pPr>
            <a:lvl7pPr marL="2056838" indent="0">
              <a:buNone/>
              <a:defRPr sz="700"/>
            </a:lvl7pPr>
            <a:lvl8pPr marL="2399640" indent="0">
              <a:buNone/>
              <a:defRPr sz="700"/>
            </a:lvl8pPr>
            <a:lvl9pPr marL="2742443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327A5-08C0-46CE-ABB5-E47F2A57ECC6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2F9F1-E333-4CA3-B7E0-BFF85AD566A9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470915"/>
      </p:ext>
    </p:extLst>
  </p:cSld>
  <p:clrMapOvr>
    <a:masterClrMapping/>
  </p:clrMapOvr>
  <p:transition>
    <p:wipe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03" indent="0">
              <a:buNone/>
              <a:defRPr sz="2100"/>
            </a:lvl2pPr>
            <a:lvl3pPr marL="685613" indent="0">
              <a:buNone/>
              <a:defRPr sz="1800"/>
            </a:lvl3pPr>
            <a:lvl4pPr marL="1028420" indent="0">
              <a:buNone/>
              <a:defRPr sz="1500"/>
            </a:lvl4pPr>
            <a:lvl5pPr marL="1371226" indent="0">
              <a:buNone/>
              <a:defRPr sz="1500"/>
            </a:lvl5pPr>
            <a:lvl6pPr marL="1714037" indent="0">
              <a:buNone/>
              <a:defRPr sz="1500"/>
            </a:lvl6pPr>
            <a:lvl7pPr marL="2056838" indent="0">
              <a:buNone/>
              <a:defRPr sz="1500"/>
            </a:lvl7pPr>
            <a:lvl8pPr marL="2399640" indent="0">
              <a:buNone/>
              <a:defRPr sz="1500"/>
            </a:lvl8pPr>
            <a:lvl9pPr marL="2742443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4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03" indent="0">
              <a:buNone/>
              <a:defRPr sz="900"/>
            </a:lvl2pPr>
            <a:lvl3pPr marL="685613" indent="0">
              <a:buNone/>
              <a:defRPr sz="800"/>
            </a:lvl3pPr>
            <a:lvl4pPr marL="1028420" indent="0">
              <a:buNone/>
              <a:defRPr sz="700"/>
            </a:lvl4pPr>
            <a:lvl5pPr marL="1371226" indent="0">
              <a:buNone/>
              <a:defRPr sz="700"/>
            </a:lvl5pPr>
            <a:lvl6pPr marL="1714037" indent="0">
              <a:buNone/>
              <a:defRPr sz="700"/>
            </a:lvl6pPr>
            <a:lvl7pPr marL="2056838" indent="0">
              <a:buNone/>
              <a:defRPr sz="700"/>
            </a:lvl7pPr>
            <a:lvl8pPr marL="2399640" indent="0">
              <a:buNone/>
              <a:defRPr sz="700"/>
            </a:lvl8pPr>
            <a:lvl9pPr marL="2742443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7B4E2-E4BC-4109-AE17-FAD2F100E90C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2F15A-9410-42EC-8F5A-32238340D92D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546354"/>
      </p:ext>
    </p:extLst>
  </p:cSld>
  <p:clrMapOvr>
    <a:masterClrMapping/>
  </p:clrMapOvr>
  <p:transition>
    <p:wipe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3BD42-F51D-4E16-871B-BDC5F4D2FC7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AF669-1E55-4CF1-BD75-66E28B987CEA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055204"/>
      </p:ext>
    </p:extLst>
  </p:cSld>
  <p:clrMapOvr>
    <a:masterClrMapping/>
  </p:clrMapOvr>
  <p:transition>
    <p:wipe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8DD8F-3696-4423-8F85-46CB3C0F6D3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EB701-B0A9-4685-A860-308EE38150D1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788441"/>
      </p:ext>
    </p:extLst>
  </p:cSld>
  <p:clrMapOvr>
    <a:masterClrMapping/>
  </p:clrMapOvr>
  <p:transition>
    <p:wipe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868FF-84EF-43AD-9980-AA4EF3D5F0C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C2DF1-6F45-4D1C-B965-0488AB6F0335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579550"/>
      </p:ext>
    </p:extLst>
  </p:cSld>
  <p:clrMapOvr>
    <a:masterClrMapping/>
  </p:clrMapOvr>
  <p:transition>
    <p:wipe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19F4D-7EE2-428B-86BD-C923D6A715A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DE5CA-7D60-4008-81E1-5CED58B88110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94732"/>
      </p:ext>
    </p:extLst>
  </p:cSld>
  <p:clrMapOvr>
    <a:masterClrMapping/>
  </p:clrMapOvr>
  <p:transition>
    <p:wipe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6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49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32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16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699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98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65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736E4-19CC-4A70-AE72-7E950DAAEA24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D0EAE-59EF-48E8-A4FC-7CD934B1DBE2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5798"/>
      </p:ext>
    </p:extLst>
  </p:cSld>
  <p:clrMapOvr>
    <a:masterClrMapping/>
  </p:clrMapOvr>
  <p:transition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512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7FC4-A804-46A3-ACB9-B1EF98F3DB4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77EFC-2CA8-49DB-9D70-31E5CCC3C09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293716"/>
      </p:ext>
    </p:extLst>
  </p:cSld>
  <p:clrMapOvr>
    <a:masterClrMapping/>
  </p:clrMapOvr>
  <p:transition>
    <p:wipe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30" indent="0">
              <a:buNone/>
              <a:defRPr sz="1500" b="1"/>
            </a:lvl2pPr>
            <a:lvl3pPr marL="685664" indent="0">
              <a:buNone/>
              <a:defRPr sz="1400" b="1"/>
            </a:lvl3pPr>
            <a:lvl4pPr marL="1028496" indent="0">
              <a:buNone/>
              <a:defRPr sz="1200" b="1"/>
            </a:lvl4pPr>
            <a:lvl5pPr marL="1371328" indent="0">
              <a:buNone/>
              <a:defRPr sz="1200" b="1"/>
            </a:lvl5pPr>
            <a:lvl6pPr marL="1714163" indent="0">
              <a:buNone/>
              <a:defRPr sz="1200" b="1"/>
            </a:lvl6pPr>
            <a:lvl7pPr marL="2056991" indent="0">
              <a:buNone/>
              <a:defRPr sz="1200" b="1"/>
            </a:lvl7pPr>
            <a:lvl8pPr marL="2399820" indent="0">
              <a:buNone/>
              <a:defRPr sz="1200" b="1"/>
            </a:lvl8pPr>
            <a:lvl9pPr marL="274265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4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30" indent="0">
              <a:buNone/>
              <a:defRPr sz="1500" b="1"/>
            </a:lvl2pPr>
            <a:lvl3pPr marL="685664" indent="0">
              <a:buNone/>
              <a:defRPr sz="1400" b="1"/>
            </a:lvl3pPr>
            <a:lvl4pPr marL="1028496" indent="0">
              <a:buNone/>
              <a:defRPr sz="1200" b="1"/>
            </a:lvl4pPr>
            <a:lvl5pPr marL="1371328" indent="0">
              <a:buNone/>
              <a:defRPr sz="1200" b="1"/>
            </a:lvl5pPr>
            <a:lvl6pPr marL="1714163" indent="0">
              <a:buNone/>
              <a:defRPr sz="1200" b="1"/>
            </a:lvl6pPr>
            <a:lvl7pPr marL="2056991" indent="0">
              <a:buNone/>
              <a:defRPr sz="1200" b="1"/>
            </a:lvl7pPr>
            <a:lvl8pPr marL="2399820" indent="0">
              <a:buNone/>
              <a:defRPr sz="1200" b="1"/>
            </a:lvl8pPr>
            <a:lvl9pPr marL="274265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4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7312B-B62F-433B-8167-DD4666D08F27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55F8F-D2CE-4190-9C91-033AA518728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694121"/>
      </p:ext>
    </p:extLst>
  </p:cSld>
  <p:clrMapOvr>
    <a:masterClrMapping/>
  </p:clrMapOvr>
  <p:transition>
    <p:wipe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3EBEC-F09B-4B9C-9713-50F9B2DB8235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74E5A-BFA7-4934-9E40-EDE82BC3567C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450843"/>
      </p:ext>
    </p:extLst>
  </p:cSld>
  <p:clrMapOvr>
    <a:masterClrMapping/>
  </p:clrMapOvr>
  <p:transition>
    <p:wipe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DF4CC-0E0B-4785-AB9A-49C627FCDAD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215C5-DEF8-414D-8954-D0618C093224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199174"/>
      </p:ext>
    </p:extLst>
  </p:cSld>
  <p:clrMapOvr>
    <a:masterClrMapping/>
  </p:clrMapOvr>
  <p:transition>
    <p:wipe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30" indent="0">
              <a:buNone/>
              <a:defRPr sz="900"/>
            </a:lvl2pPr>
            <a:lvl3pPr marL="685664" indent="0">
              <a:buNone/>
              <a:defRPr sz="800"/>
            </a:lvl3pPr>
            <a:lvl4pPr marL="1028496" indent="0">
              <a:buNone/>
              <a:defRPr sz="700"/>
            </a:lvl4pPr>
            <a:lvl5pPr marL="1371328" indent="0">
              <a:buNone/>
              <a:defRPr sz="700"/>
            </a:lvl5pPr>
            <a:lvl6pPr marL="1714163" indent="0">
              <a:buNone/>
              <a:defRPr sz="700"/>
            </a:lvl6pPr>
            <a:lvl7pPr marL="2056991" indent="0">
              <a:buNone/>
              <a:defRPr sz="700"/>
            </a:lvl7pPr>
            <a:lvl8pPr marL="2399820" indent="0">
              <a:buNone/>
              <a:defRPr sz="700"/>
            </a:lvl8pPr>
            <a:lvl9pPr marL="274265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327A5-08C0-46CE-ABB5-E47F2A57ECC6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2F9F1-E333-4CA3-B7E0-BFF85AD566A9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861442"/>
      </p:ext>
    </p:extLst>
  </p:cSld>
  <p:clrMapOvr>
    <a:masterClrMapping/>
  </p:clrMapOvr>
  <p:transition>
    <p:wipe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30" indent="0">
              <a:buNone/>
              <a:defRPr sz="2100"/>
            </a:lvl2pPr>
            <a:lvl3pPr marL="685664" indent="0">
              <a:buNone/>
              <a:defRPr sz="1800"/>
            </a:lvl3pPr>
            <a:lvl4pPr marL="1028496" indent="0">
              <a:buNone/>
              <a:defRPr sz="1500"/>
            </a:lvl4pPr>
            <a:lvl5pPr marL="1371328" indent="0">
              <a:buNone/>
              <a:defRPr sz="1500"/>
            </a:lvl5pPr>
            <a:lvl6pPr marL="1714163" indent="0">
              <a:buNone/>
              <a:defRPr sz="1500"/>
            </a:lvl6pPr>
            <a:lvl7pPr marL="2056991" indent="0">
              <a:buNone/>
              <a:defRPr sz="1500"/>
            </a:lvl7pPr>
            <a:lvl8pPr marL="2399820" indent="0">
              <a:buNone/>
              <a:defRPr sz="1500"/>
            </a:lvl8pPr>
            <a:lvl9pPr marL="274265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1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30" indent="0">
              <a:buNone/>
              <a:defRPr sz="900"/>
            </a:lvl2pPr>
            <a:lvl3pPr marL="685664" indent="0">
              <a:buNone/>
              <a:defRPr sz="800"/>
            </a:lvl3pPr>
            <a:lvl4pPr marL="1028496" indent="0">
              <a:buNone/>
              <a:defRPr sz="700"/>
            </a:lvl4pPr>
            <a:lvl5pPr marL="1371328" indent="0">
              <a:buNone/>
              <a:defRPr sz="700"/>
            </a:lvl5pPr>
            <a:lvl6pPr marL="1714163" indent="0">
              <a:buNone/>
              <a:defRPr sz="700"/>
            </a:lvl6pPr>
            <a:lvl7pPr marL="2056991" indent="0">
              <a:buNone/>
              <a:defRPr sz="700"/>
            </a:lvl7pPr>
            <a:lvl8pPr marL="2399820" indent="0">
              <a:buNone/>
              <a:defRPr sz="700"/>
            </a:lvl8pPr>
            <a:lvl9pPr marL="274265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7B4E2-E4BC-4109-AE17-FAD2F100E90C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2F15A-9410-42EC-8F5A-32238340D92D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319619"/>
      </p:ext>
    </p:extLst>
  </p:cSld>
  <p:clrMapOvr>
    <a:masterClrMapping/>
  </p:clrMapOvr>
  <p:transition>
    <p:wipe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3BD42-F51D-4E16-871B-BDC5F4D2FC7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AF669-1E55-4CF1-BD75-66E28B987CEA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63216"/>
      </p:ext>
    </p:extLst>
  </p:cSld>
  <p:clrMapOvr>
    <a:masterClrMapping/>
  </p:clrMapOvr>
  <p:transition>
    <p:wipe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8DD8F-3696-4423-8F85-46CB3C0F6D3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EB701-B0A9-4685-A860-308EE38150D1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711754"/>
      </p:ext>
    </p:extLst>
  </p:cSld>
  <p:clrMapOvr>
    <a:masterClrMapping/>
  </p:clrMapOvr>
  <p:transition>
    <p:wipe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868FF-84EF-43AD-9980-AA4EF3D5F0C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C2DF1-6F45-4D1C-B965-0488AB6F0335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214180"/>
      </p:ext>
    </p:extLst>
  </p:cSld>
  <p:clrMapOvr>
    <a:masterClrMapping/>
  </p:clrMapOvr>
  <p:transition>
    <p:wipe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19F4D-7EE2-428B-86BD-C923D6A715A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DE5CA-7D60-4008-81E1-5CED58B88110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523507"/>
      </p:ext>
    </p:extLst>
  </p:cSld>
  <p:clrMapOvr>
    <a:masterClrMapping/>
  </p:clrMapOvr>
  <p:transition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30" indent="0">
              <a:buNone/>
              <a:defRPr sz="1000"/>
            </a:lvl3pPr>
            <a:lvl4pPr marL="1371192" indent="0">
              <a:buNone/>
              <a:defRPr sz="900"/>
            </a:lvl4pPr>
            <a:lvl5pPr marL="1828259" indent="0">
              <a:buNone/>
              <a:defRPr sz="900"/>
            </a:lvl5pPr>
            <a:lvl6pPr marL="2285316" indent="0">
              <a:buNone/>
              <a:defRPr sz="900"/>
            </a:lvl6pPr>
            <a:lvl7pPr marL="2742374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9847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736E4-19CC-4A70-AE72-7E950DAAEA24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D0EAE-59EF-48E8-A4FC-7CD934B1DBE2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91098"/>
      </p:ext>
    </p:extLst>
  </p:cSld>
  <p:clrMapOvr>
    <a:masterClrMapping/>
  </p:clrMapOvr>
  <p:transition>
    <p:wipe dir="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7FC4-A804-46A3-ACB9-B1EF98F3DB4A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77EFC-2CA8-49DB-9D70-31E5CCC3C09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899949"/>
      </p:ext>
    </p:extLst>
  </p:cSld>
  <p:clrMapOvr>
    <a:masterClrMapping/>
  </p:clrMapOvr>
  <p:transition>
    <p:wipe dir="u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7312B-B62F-433B-8167-DD4666D08F27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55F8F-D2CE-4190-9C91-033AA518728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070799"/>
      </p:ext>
    </p:extLst>
  </p:cSld>
  <p:clrMapOvr>
    <a:masterClrMapping/>
  </p:clrMapOvr>
  <p:transition>
    <p:wipe dir="u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3EBEC-F09B-4B9C-9713-50F9B2DB8235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74E5A-BFA7-4934-9E40-EDE82BC3567C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6499"/>
      </p:ext>
    </p:extLst>
  </p:cSld>
  <p:clrMapOvr>
    <a:masterClrMapping/>
  </p:clrMapOvr>
  <p:transition>
    <p:wipe dir="u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DF4CC-0E0B-4785-AB9A-49C627FCDAD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215C5-DEF8-414D-8954-D0618C093224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192155"/>
      </p:ext>
    </p:extLst>
  </p:cSld>
  <p:clrMapOvr>
    <a:masterClrMapping/>
  </p:clrMapOvr>
  <p:transition>
    <p:wipe dir="u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66" indent="0">
              <a:buNone/>
              <a:defRPr sz="900"/>
            </a:lvl2pPr>
            <a:lvl3pPr marL="685732" indent="0">
              <a:buNone/>
              <a:defRPr sz="800"/>
            </a:lvl3pPr>
            <a:lvl4pPr marL="1028598" indent="0">
              <a:buNone/>
              <a:defRPr sz="700"/>
            </a:lvl4pPr>
            <a:lvl5pPr marL="1371464" indent="0">
              <a:buNone/>
              <a:defRPr sz="700"/>
            </a:lvl5pPr>
            <a:lvl6pPr marL="1714331" indent="0">
              <a:buNone/>
              <a:defRPr sz="700"/>
            </a:lvl6pPr>
            <a:lvl7pPr marL="2057195" indent="0">
              <a:buNone/>
              <a:defRPr sz="700"/>
            </a:lvl7pPr>
            <a:lvl8pPr marL="2400060" indent="0">
              <a:buNone/>
              <a:defRPr sz="700"/>
            </a:lvl8pPr>
            <a:lvl9pPr marL="274292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327A5-08C0-46CE-ABB5-E47F2A57ECC6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2F9F1-E333-4CA3-B7E0-BFF85AD566A9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652949"/>
      </p:ext>
    </p:extLst>
  </p:cSld>
  <p:clrMapOvr>
    <a:masterClrMapping/>
  </p:clrMapOvr>
  <p:transition>
    <p:wipe dir="u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66" indent="0">
              <a:buNone/>
              <a:defRPr sz="900"/>
            </a:lvl2pPr>
            <a:lvl3pPr marL="685732" indent="0">
              <a:buNone/>
              <a:defRPr sz="800"/>
            </a:lvl3pPr>
            <a:lvl4pPr marL="1028598" indent="0">
              <a:buNone/>
              <a:defRPr sz="700"/>
            </a:lvl4pPr>
            <a:lvl5pPr marL="1371464" indent="0">
              <a:buNone/>
              <a:defRPr sz="700"/>
            </a:lvl5pPr>
            <a:lvl6pPr marL="1714331" indent="0">
              <a:buNone/>
              <a:defRPr sz="700"/>
            </a:lvl6pPr>
            <a:lvl7pPr marL="2057195" indent="0">
              <a:buNone/>
              <a:defRPr sz="700"/>
            </a:lvl7pPr>
            <a:lvl8pPr marL="2400060" indent="0">
              <a:buNone/>
              <a:defRPr sz="700"/>
            </a:lvl8pPr>
            <a:lvl9pPr marL="2742926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7B4E2-E4BC-4109-AE17-FAD2F100E90C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2F15A-9410-42EC-8F5A-32238340D92D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741786"/>
      </p:ext>
    </p:extLst>
  </p:cSld>
  <p:clrMapOvr>
    <a:masterClrMapping/>
  </p:clrMapOvr>
  <p:transition>
    <p:wipe dir="u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3BD42-F51D-4E16-871B-BDC5F4D2FC7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AF669-1E55-4CF1-BD75-66E28B987CEA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13845"/>
      </p:ext>
    </p:extLst>
  </p:cSld>
  <p:clrMapOvr>
    <a:masterClrMapping/>
  </p:clrMapOvr>
  <p:transition>
    <p:wipe dir="u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8DD8F-3696-4423-8F85-46CB3C0F6D3E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EB701-B0A9-4685-A860-308EE38150D1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984853"/>
      </p:ext>
    </p:extLst>
  </p:cSld>
  <p:clrMapOvr>
    <a:masterClrMapping/>
  </p:clrMapOvr>
  <p:transition>
    <p:wipe dir="u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362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058" indent="0">
              <a:buNone/>
              <a:defRPr sz="2800"/>
            </a:lvl2pPr>
            <a:lvl3pPr marL="914130" indent="0">
              <a:buNone/>
              <a:defRPr sz="2400"/>
            </a:lvl3pPr>
            <a:lvl4pPr marL="1371192" indent="0">
              <a:buNone/>
              <a:defRPr sz="2000"/>
            </a:lvl4pPr>
            <a:lvl5pPr marL="1828259" indent="0">
              <a:buNone/>
              <a:defRPr sz="2000"/>
            </a:lvl5pPr>
            <a:lvl6pPr marL="2285316" indent="0">
              <a:buNone/>
              <a:defRPr sz="2000"/>
            </a:lvl6pPr>
            <a:lvl7pPr marL="2742374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30" indent="0">
              <a:buNone/>
              <a:defRPr sz="1000"/>
            </a:lvl3pPr>
            <a:lvl4pPr marL="1371192" indent="0">
              <a:buNone/>
              <a:defRPr sz="900"/>
            </a:lvl4pPr>
            <a:lvl5pPr marL="1828259" indent="0">
              <a:buNone/>
              <a:defRPr sz="900"/>
            </a:lvl5pPr>
            <a:lvl6pPr marL="2285316" indent="0">
              <a:buNone/>
              <a:defRPr sz="900"/>
            </a:lvl6pPr>
            <a:lvl7pPr marL="2742374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9213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21331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8597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09996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51056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42847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09607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68905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9282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946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9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3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4" indent="-342794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33" indent="-285666" algn="l" defTabSz="9141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9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7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4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12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4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6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8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3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92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9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6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4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31" y="374661"/>
            <a:ext cx="8079581" cy="1243649"/>
          </a:xfrm>
          <a:prstGeom prst="rect">
            <a:avLst/>
          </a:prstGeom>
        </p:spPr>
        <p:txBody>
          <a:bodyPr vert="horz" lIns="68562" tIns="34289" rIns="68562" bIns="3428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08772"/>
            <a:ext cx="8065294" cy="2824639"/>
          </a:xfrm>
          <a:prstGeom prst="rect">
            <a:avLst/>
          </a:prstGeom>
        </p:spPr>
        <p:txBody>
          <a:bodyPr vert="horz" lIns="68562" tIns="34289" rIns="68562" bIns="342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4809335"/>
            <a:ext cx="3086100" cy="171450"/>
          </a:xfrm>
          <a:prstGeom prst="rect">
            <a:avLst/>
          </a:prstGeom>
        </p:spPr>
        <p:txBody>
          <a:bodyPr vert="horz" lIns="68562" tIns="34289" rIns="68562" bIns="34289" rtlCol="0" anchor="ctr"/>
          <a:lstStyle>
            <a:lvl1pPr algn="l">
              <a:defRPr sz="7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defTabSz="685596"/>
            <a:fld id="{6F927EEB-679F-43F1-BE9E-F24AC4D7D3CF}" type="datetimeFigureOut">
              <a:rPr lang="ru-RU" smtClean="0">
                <a:solidFill>
                  <a:prstClr val="black">
                    <a:alpha val="80000"/>
                  </a:prstClr>
                </a:solidFill>
              </a:rPr>
              <a:pPr defTabSz="685596"/>
              <a:t>31.01.2019</a:t>
            </a:fld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916023"/>
            <a:ext cx="3771900" cy="171450"/>
          </a:xfrm>
          <a:prstGeom prst="rect">
            <a:avLst/>
          </a:prstGeom>
        </p:spPr>
        <p:txBody>
          <a:bodyPr vert="horz" lIns="68562" tIns="34289" rIns="68562" bIns="34289" rtlCol="0" anchor="ctr"/>
          <a:lstStyle>
            <a:lvl1pPr algn="l">
              <a:defRPr sz="70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defTabSz="685596"/>
            <a:endParaRPr lang="ru-RU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945" y="4407322"/>
            <a:ext cx="2194560" cy="1047779"/>
          </a:xfrm>
          <a:prstGeom prst="rect">
            <a:avLst/>
          </a:prstGeom>
        </p:spPr>
        <p:txBody>
          <a:bodyPr vert="horz" lIns="68562" tIns="34289" rIns="68562" bIns="34289" rtlCol="0" anchor="b"/>
          <a:lstStyle>
            <a:lvl1pPr algn="r">
              <a:defRPr sz="77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defTabSz="685596"/>
            <a:fld id="{7A85EE74-0F63-4ACD-91D9-B349F6BB3640}" type="slidenum">
              <a:rPr lang="ru-RU" smtClean="0">
                <a:solidFill>
                  <a:srgbClr val="50B4C8">
                    <a:alpha val="25000"/>
                  </a:srgbClr>
                </a:solidFill>
              </a:rPr>
              <a:pPr defTabSz="685596"/>
              <a:t>‹#›</a:t>
            </a:fld>
            <a:endParaRPr lang="ru-RU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88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596" rtl="0" eaLnBrk="1" latinLnBrk="0" hangingPunct="1">
        <a:lnSpc>
          <a:spcPct val="85000"/>
        </a:lnSpc>
        <a:spcBef>
          <a:spcPct val="0"/>
        </a:spcBef>
        <a:buNone/>
        <a:defRPr sz="410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62" indent="-68562" algn="l" defTabSz="685596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60531" indent="-257102" algn="l" defTabSz="685596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360" indent="-411360" algn="l" defTabSz="685596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039" indent="-617039" algn="l" defTabSz="685596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710" indent="-822710" algn="l" defTabSz="685596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899731" indent="-171402" algn="l" defTabSz="685596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49688" indent="-171402" algn="l" defTabSz="685596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199640" indent="-171402" algn="l" defTabSz="685596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49603" indent="-171402" algn="l" defTabSz="685596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94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96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394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192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995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87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580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374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524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13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4" indent="-342794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33" indent="-285666" algn="l" defTabSz="9141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9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7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4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12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4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6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8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3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92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9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6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4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64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13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4" indent="-342794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33" indent="-285666" algn="l" defTabSz="9141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9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7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4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12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4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6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8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3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92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9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6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4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2" tIns="34289" rIns="68562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2" tIns="34289" rIns="68562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68562" tIns="34289" rIns="68562" bIns="3428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fld id="{3829F990-A948-494E-BC2D-0FBED4168BF9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 eaLnBrk="0" hangingPunct="0"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68562" tIns="34289" rIns="68562" bIns="3428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68562" tIns="34289" rIns="68562" bIns="3428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eaLnBrk="0" hangingPunct="0">
              <a:defRPr/>
            </a:pPr>
            <a:fld id="{BDB80C0A-ED64-4C09-9BD0-F8E7032DAC1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 eaLnBrk="0" hangingPunct="0"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449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ipe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794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596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394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192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02" indent="-25710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045" indent="-21425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6997" indent="-17140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790" indent="-17140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584" indent="-17140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86" indent="-171402" algn="l" defTabSz="68559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184" indent="-171402" algn="l" defTabSz="68559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982" indent="-171402" algn="l" defTabSz="68559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785" indent="-171402" algn="l" defTabSz="68559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94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96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394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192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995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87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580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374" algn="l" defTabSz="6855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4" tIns="34289" rIns="68564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4" tIns="34289" rIns="68564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68564" tIns="34289" rIns="68564" bIns="3428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153" eaLnBrk="0" hangingPunct="0">
              <a:defRPr/>
            </a:pPr>
            <a:fld id="{3829F990-A948-494E-BC2D-0FBED4168BF9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 defTabSz="914153" eaLnBrk="0" hangingPunct="0"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68564" tIns="34289" rIns="68564" bIns="3428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153" eaLnBrk="0" hangingPunct="0"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68564" tIns="34289" rIns="68564" bIns="3428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153" eaLnBrk="0" hangingPunct="0">
              <a:defRPr/>
            </a:pPr>
            <a:fld id="{BDB80C0A-ED64-4C09-9BD0-F8E7032DAC1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 defTabSz="914153" eaLnBrk="0" hangingPunct="0"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2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803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613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42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226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08" indent="-25710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059" indent="-21425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018" indent="-17140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820" indent="-17140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623" indent="-17140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433" indent="-171406" algn="l" defTabSz="68561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40" indent="-171406" algn="l" defTabSz="68561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046" indent="-171406" algn="l" defTabSz="68561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857" indent="-171406" algn="l" defTabSz="68561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03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13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20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26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37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38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40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443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8" tIns="34289" rIns="68568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8" tIns="34289" rIns="68568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68568" tIns="34289" rIns="68568" bIns="3428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220" eaLnBrk="0" hangingPunct="0">
              <a:defRPr/>
            </a:pPr>
            <a:fld id="{3829F990-A948-494E-BC2D-0FBED4168BF9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 defTabSz="914220" eaLnBrk="0" hangingPunct="0"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68568" tIns="34289" rIns="68568" bIns="3428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220" eaLnBrk="0" hangingPunct="0"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68568" tIns="34289" rIns="68568" bIns="3428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220" eaLnBrk="0" hangingPunct="0">
              <a:defRPr/>
            </a:pPr>
            <a:fld id="{BDB80C0A-ED64-4C09-9BD0-F8E7032DAC1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 defTabSz="914220" eaLnBrk="0" hangingPunct="0"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77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ipe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83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664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496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328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26" indent="-25712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01" indent="-21427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081" indent="-17141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910" indent="-17141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740" indent="-17141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574" indent="-171418" algn="l" defTabSz="68566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406" indent="-171418" algn="l" defTabSz="68566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238" indent="-171418" algn="l" defTabSz="68566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73" indent="-171418" algn="l" defTabSz="68566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30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64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96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28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163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991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820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650" algn="l" defTabSz="68566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74" tIns="34289" rIns="68574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74" tIns="34289" rIns="68574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 eaLnBrk="0" hangingPunct="0">
              <a:defRPr/>
            </a:pPr>
            <a:fld id="{3829F990-A948-494E-BC2D-0FBED4168BF9}" type="datetimeFigureOut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 defTabSz="914310" eaLnBrk="0" hangingPunct="0">
                <a:defRPr/>
              </a:pPr>
              <a:t>31.01.2019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 eaLnBrk="0" hangingPunct="0"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 eaLnBrk="0" hangingPunct="0">
              <a:defRPr/>
            </a:pPr>
            <a:fld id="{BDB80C0A-ED64-4C09-9BD0-F8E7032DAC1E}" type="slidenum">
              <a:rPr lang="ru-RU" altLang="ru-RU" smtClean="0">
                <a:solidFill>
                  <a:prstClr val="black">
                    <a:tint val="75000"/>
                  </a:prstClr>
                </a:solidFill>
              </a:rPr>
              <a:pPr defTabSz="914310" eaLnBrk="0" hangingPunct="0"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54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866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732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598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464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50" indent="-2571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57" indent="-21429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3C896E1-6899-4214-B6EE-C6DB27A7F0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31.01.2019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39D371C-DBF3-406C-86DD-B6EB3D7FF60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78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image" Target="../media/image5.png"/><Relationship Id="rId7" Type="http://schemas.openxmlformats.org/officeDocument/2006/relationships/slide" Target="slide1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3.xml"/><Relationship Id="rId5" Type="http://schemas.openxmlformats.org/officeDocument/2006/relationships/slide" Target="slide53.xml"/><Relationship Id="rId4" Type="http://schemas.openxmlformats.org/officeDocument/2006/relationships/slide" Target="slide40.xml"/><Relationship Id="rId9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slide" Target="slide53.xml"/><Relationship Id="rId4" Type="http://schemas.openxmlformats.org/officeDocument/2006/relationships/slide" Target="slide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46.png"/><Relationship Id="rId7" Type="http://schemas.openxmlformats.org/officeDocument/2006/relationships/image" Target="../media/image5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9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45.png"/><Relationship Id="rId7" Type="http://schemas.openxmlformats.org/officeDocument/2006/relationships/image" Target="../media/image6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png"/><Relationship Id="rId4" Type="http://schemas.openxmlformats.org/officeDocument/2006/relationships/image" Target="../media/image7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Relationship Id="rId4" Type="http://schemas.openxmlformats.org/officeDocument/2006/relationships/chart" Target="../charts/char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8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png"/><Relationship Id="rId5" Type="http://schemas.openxmlformats.org/officeDocument/2006/relationships/image" Target="../media/image75.jpe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8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6.png"/><Relationship Id="rId5" Type="http://schemas.openxmlformats.org/officeDocument/2006/relationships/image" Target="../media/image76.png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8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79.png"/><Relationship Id="rId2" Type="http://schemas.openxmlformats.org/officeDocument/2006/relationships/slideLayout" Target="../slideLayouts/slideLayout51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78.png"/><Relationship Id="rId5" Type="http://schemas.openxmlformats.org/officeDocument/2006/relationships/image" Target="../media/image77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5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6.png"/><Relationship Id="rId5" Type="http://schemas.openxmlformats.org/officeDocument/2006/relationships/image" Target="../media/image80.png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59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59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81.png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2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82.png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8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8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9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9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9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9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5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6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" y="0"/>
            <a:ext cx="9143999" cy="51640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111" y="123678"/>
            <a:ext cx="1942090" cy="10799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411510"/>
            <a:ext cx="66967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/>
              <a:t>Реализация </a:t>
            </a:r>
            <a:r>
              <a:rPr lang="ru-RU" sz="3200" dirty="0"/>
              <a:t>проекта «Взлетай!» позволит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повысить конкурентоспособность </a:t>
            </a:r>
            <a:r>
              <a:rPr lang="ru-RU" sz="3200" dirty="0"/>
              <a:t>наших выпускников в среде своих сверстников. </a:t>
            </a:r>
            <a:endParaRPr lang="ru-RU" sz="3200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3" y="1232003"/>
            <a:ext cx="2718038" cy="1987819"/>
          </a:xfrm>
          <a:prstGeom prst="rect">
            <a:avLst/>
          </a:prstGeom>
        </p:spPr>
      </p:pic>
      <p:pic>
        <p:nvPicPr>
          <p:cNvPr id="9" name="Picture 2" descr="C:\Users\олечка\Desktop\ЮБИЛЕЙ\типогр\ласточк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02" y="3219822"/>
            <a:ext cx="1855196" cy="185519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23528" y="2977525"/>
            <a:ext cx="56166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Удачно выбрано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название проекта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«Взлетай»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147420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/>
              <a:t>«Как корабль назовешь, так он и поплывет</a:t>
            </a:r>
            <a:r>
              <a:rPr lang="ru-RU" sz="2400" i="1" dirty="0" smtClean="0"/>
              <a:t>» 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11158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053" y="116757"/>
            <a:ext cx="1942090" cy="10799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7243" y="75706"/>
            <a:ext cx="73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Модели внедрения проекта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могут быть разными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" y="2563336"/>
            <a:ext cx="89355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Courier New" pitchFamily="49" charset="0"/>
              <a:buChar char="o"/>
            </a:pPr>
            <a:r>
              <a:rPr lang="ru-RU" sz="2400" dirty="0"/>
              <a:t>большие, самодостаточные </a:t>
            </a:r>
            <a:r>
              <a:rPr lang="ru-RU" sz="2400" dirty="0" smtClean="0"/>
              <a:t>школы</a:t>
            </a:r>
          </a:p>
          <a:p>
            <a:pPr lvl="0"/>
            <a:endParaRPr lang="ru-RU" sz="1600" dirty="0" smtClean="0"/>
          </a:p>
          <a:p>
            <a:pPr marL="342900" lvl="0" indent="-342900">
              <a:buFont typeface="Courier New" pitchFamily="49" charset="0"/>
              <a:buChar char="o"/>
            </a:pPr>
            <a:r>
              <a:rPr lang="ru-RU" sz="2400" dirty="0" smtClean="0"/>
              <a:t>большие </a:t>
            </a:r>
            <a:r>
              <a:rPr lang="ru-RU" sz="2400" dirty="0"/>
              <a:t>школы с количеством учащихся от </a:t>
            </a:r>
            <a:r>
              <a:rPr lang="ru-RU" sz="2400" dirty="0" smtClean="0"/>
              <a:t>800 и более</a:t>
            </a:r>
            <a:endParaRPr lang="ru-RU" sz="2400" dirty="0"/>
          </a:p>
          <a:p>
            <a:r>
              <a:rPr lang="ru-RU" sz="2000" dirty="0"/>
              <a:t>     </a:t>
            </a:r>
            <a:endParaRPr lang="ru-RU" sz="2000" dirty="0" smtClean="0"/>
          </a:p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/>
              <a:t>школы с </a:t>
            </a:r>
            <a:r>
              <a:rPr lang="ru-RU" sz="2400" dirty="0"/>
              <a:t>количеством учащихся от </a:t>
            </a:r>
            <a:r>
              <a:rPr lang="ru-RU" sz="2400" dirty="0" smtClean="0"/>
              <a:t>300 </a:t>
            </a:r>
            <a:r>
              <a:rPr lang="ru-RU" sz="2400" dirty="0"/>
              <a:t>до </a:t>
            </a:r>
            <a:r>
              <a:rPr lang="ru-RU" sz="2400" dirty="0" smtClean="0"/>
              <a:t>800</a:t>
            </a:r>
          </a:p>
          <a:p>
            <a:endParaRPr lang="ru-RU" sz="2400" dirty="0"/>
          </a:p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/>
              <a:t>сельские </a:t>
            </a:r>
            <a:r>
              <a:rPr lang="ru-RU" sz="2400" dirty="0"/>
              <a:t>школы с количеством учащихся от </a:t>
            </a:r>
            <a:r>
              <a:rPr lang="ru-RU" sz="2400" dirty="0" smtClean="0"/>
              <a:t>100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974" y="1196677"/>
            <a:ext cx="89644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Все средние школы республики </a:t>
            </a:r>
            <a:r>
              <a:rPr lang="ru-RU" sz="2800" b="1" dirty="0"/>
              <a:t>по их возможностям и потребностям</a:t>
            </a:r>
            <a:r>
              <a:rPr lang="ru-RU" sz="2800" dirty="0"/>
              <a:t> условно можно разделить на следующие группы:</a:t>
            </a:r>
          </a:p>
        </p:txBody>
      </p:sp>
    </p:spTree>
    <p:extLst>
      <p:ext uri="{BB962C8B-B14F-4D97-AF65-F5344CB8AC3E}">
        <p14:creationId xmlns:p14="http://schemas.microsoft.com/office/powerpoint/2010/main" val="333311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700" y="198727"/>
            <a:ext cx="1942090" cy="10799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134761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о</a:t>
            </a:r>
            <a:r>
              <a:rPr lang="ru-RU" sz="3200" dirty="0" smtClean="0"/>
              <a:t>сновные</a:t>
            </a:r>
            <a:endParaRPr lang="ru-RU" sz="3200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д</a:t>
            </a:r>
            <a:r>
              <a:rPr lang="ru-RU" sz="3200" dirty="0" smtClean="0"/>
              <a:t>ополнительные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6190"/>
            <a:ext cx="68762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Реализация проекта может идти через различные образовательные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программы: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0346" y="3820061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углубленный </a:t>
            </a:r>
            <a:r>
              <a:rPr lang="ru-RU" sz="2000" dirty="0"/>
              <a:t>английский язык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уроки ритмики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третий урок физкультуры (</a:t>
            </a:r>
            <a:r>
              <a:rPr lang="ru-RU" sz="2000" dirty="0" err="1" smtClean="0"/>
              <a:t>куреш</a:t>
            </a:r>
            <a:r>
              <a:rPr lang="ru-RU" sz="2000" dirty="0" smtClean="0"/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шахматы и т.п.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355726"/>
            <a:ext cx="56166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Самодостаточные школы – используют, как правило, для реализации проекта основную образовательную программу, например:</a:t>
            </a:r>
          </a:p>
        </p:txBody>
      </p:sp>
      <p:pic>
        <p:nvPicPr>
          <p:cNvPr id="2050" name="Picture 2" descr="F:\фото для форуму\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073" y="1779662"/>
            <a:ext cx="3531249" cy="23541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50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756"/>
            <a:ext cx="9180512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496" y="195486"/>
            <a:ext cx="554461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 самодостаточных школах, как правило, реализуется модуль «Дружи со спортом», </a:t>
            </a:r>
            <a:r>
              <a:rPr lang="ru-RU" sz="2800" dirty="0" smtClean="0"/>
              <a:t>так, </a:t>
            </a:r>
            <a:r>
              <a:rPr lang="ru-RU" sz="2800" dirty="0"/>
              <a:t>в гимназии работает клуб «Витязь», где культивируются силовые </a:t>
            </a:r>
            <a:r>
              <a:rPr lang="ru-RU" sz="2800" dirty="0" smtClean="0"/>
              <a:t>виды </a:t>
            </a:r>
            <a:r>
              <a:rPr lang="ru-RU" sz="2800" dirty="0"/>
              <a:t>спорта. </a:t>
            </a:r>
            <a:r>
              <a:rPr lang="ru-RU" sz="2800" dirty="0" smtClean="0"/>
              <a:t>Работает на </a:t>
            </a:r>
            <a:r>
              <a:rPr lang="ru-RU" sz="2800" dirty="0"/>
              <a:t>платной основе секция «каратэ».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b="1" dirty="0" smtClean="0"/>
              <a:t>Но </a:t>
            </a:r>
            <a:r>
              <a:rPr lang="ru-RU" sz="2800" b="1" dirty="0"/>
              <a:t>есть проблемы с </a:t>
            </a:r>
            <a:r>
              <a:rPr lang="ru-RU" sz="2800" b="1" dirty="0" smtClean="0"/>
              <a:t>ГТО. Поэтому оно не стало массовым увлечением молодежи.   </a:t>
            </a:r>
          </a:p>
        </p:txBody>
      </p:sp>
      <p:pic>
        <p:nvPicPr>
          <p:cNvPr id="1026" name="Picture 2" descr="F:\фото для форуму\0tOdfHdw9M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0" t="11503" r="1823" b="10104"/>
          <a:stretch/>
        </p:blipFill>
        <p:spPr bwMode="auto">
          <a:xfrm>
            <a:off x="5465413" y="123478"/>
            <a:ext cx="3639788" cy="2340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о для форуму\hS5A0Nbudp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311" y="2703315"/>
            <a:ext cx="3640890" cy="24277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6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" y="8780"/>
            <a:ext cx="9143999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6358" y="0"/>
            <a:ext cx="57994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/>
              <a:t>Профильный (оздоровительный) лагерь при школе</a:t>
            </a:r>
          </a:p>
          <a:p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-11624" y="1923678"/>
            <a:ext cx="595177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ru-RU" sz="3200" dirty="0" smtClean="0"/>
              <a:t>Безопасный интернет </a:t>
            </a:r>
          </a:p>
          <a:p>
            <a:endParaRPr lang="ru-RU" sz="1400" dirty="0"/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 smtClean="0"/>
              <a:t>Второй иностранный язык</a:t>
            </a:r>
          </a:p>
          <a:p>
            <a:endParaRPr lang="ru-RU" dirty="0" smtClean="0"/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 smtClean="0"/>
              <a:t>Танцы</a:t>
            </a:r>
          </a:p>
          <a:p>
            <a:endParaRPr lang="ru-RU" sz="1400" dirty="0" smtClean="0"/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 smtClean="0"/>
              <a:t>Профильные предметы</a:t>
            </a:r>
            <a:endParaRPr lang="ru-RU" sz="3200" dirty="0"/>
          </a:p>
        </p:txBody>
      </p:sp>
      <p:pic>
        <p:nvPicPr>
          <p:cNvPr id="6147" name="Picture 3" descr="F:\фото для форуму\IMG_79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7912"/>
            <a:ext cx="3323490" cy="24926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10527" t="13676" r="11013" b="17663"/>
          <a:stretch/>
        </p:blipFill>
        <p:spPr bwMode="auto">
          <a:xfrm>
            <a:off x="5229714" y="2871305"/>
            <a:ext cx="3806782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5994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111" y="212827"/>
            <a:ext cx="1942090" cy="10799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186479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Другая модель реализации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модулей программы «Взлетай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2964" y="915566"/>
            <a:ext cx="8997698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sz="2800" dirty="0"/>
              <a:t>Нужно использовать возможности сетевого взаимодействия учреждений дополнительного образования  со школами.</a:t>
            </a:r>
          </a:p>
          <a:p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sz="2800" dirty="0"/>
              <a:t>Через эти учреждения можно за 16 часов реализовать модуль «Танцуй», за 24 часа модуль «Научись играть в шахматы».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10" y="3896340"/>
            <a:ext cx="9276130" cy="13397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53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9" y="0"/>
            <a:ext cx="9143999" cy="51640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44524" y="123478"/>
            <a:ext cx="6336704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Модуль: «Садись за руль</a:t>
            </a:r>
            <a:r>
              <a:rPr lang="ru-RU" sz="3200" b="1" dirty="0" smtClean="0"/>
              <a:t>»</a:t>
            </a:r>
          </a:p>
          <a:p>
            <a:pPr algn="ctr"/>
            <a:endParaRPr lang="ru-RU" dirty="0"/>
          </a:p>
          <a:p>
            <a:pPr algn="ctr"/>
            <a:r>
              <a:rPr lang="ru-RU" sz="2800" dirty="0"/>
              <a:t>Пока мы </a:t>
            </a:r>
            <a:r>
              <a:rPr lang="ru-RU" sz="2800" dirty="0" smtClean="0"/>
              <a:t>можем только </a:t>
            </a:r>
            <a:r>
              <a:rPr lang="ru-RU" sz="2800" dirty="0"/>
              <a:t>не </a:t>
            </a:r>
            <a:r>
              <a:rPr lang="ru-RU" sz="2800" dirty="0" smtClean="0"/>
              <a:t>мешать </a:t>
            </a:r>
          </a:p>
          <a:p>
            <a:pPr algn="ctr"/>
            <a:r>
              <a:rPr lang="ru-RU" sz="2800" dirty="0" smtClean="0"/>
              <a:t>ученикам </a:t>
            </a:r>
            <a:r>
              <a:rPr lang="ru-RU" sz="2800" dirty="0"/>
              <a:t>10-11 классов </a:t>
            </a:r>
            <a:r>
              <a:rPr lang="ru-RU" sz="2800" dirty="0" smtClean="0"/>
              <a:t>учиться </a:t>
            </a:r>
            <a:endParaRPr lang="ru-RU" sz="2800" dirty="0" smtClean="0"/>
          </a:p>
          <a:p>
            <a:pPr algn="ctr"/>
            <a:r>
              <a:rPr lang="ru-RU" sz="2800" dirty="0" smtClean="0"/>
              <a:t>в </a:t>
            </a:r>
            <a:r>
              <a:rPr lang="ru-RU" sz="2800" dirty="0"/>
              <a:t>автошколе и получать права.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828600" y="2571492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Модуль «Здоровая улыбка</a:t>
            </a:r>
            <a:r>
              <a:rPr lang="ru-RU" sz="3200" b="1" dirty="0" smtClean="0"/>
              <a:t>»</a:t>
            </a:r>
          </a:p>
          <a:p>
            <a:pPr algn="ctr"/>
            <a:endParaRPr lang="ru-RU" sz="1200" b="1" dirty="0"/>
          </a:p>
          <a:p>
            <a:pPr algn="ctr"/>
            <a:r>
              <a:rPr lang="ru-RU" sz="2800" dirty="0"/>
              <a:t>Здесь проблем очень много. </a:t>
            </a:r>
            <a:endParaRPr lang="ru-RU" sz="2800" dirty="0" smtClean="0"/>
          </a:p>
          <a:p>
            <a:pPr algn="ctr"/>
            <a:r>
              <a:rPr lang="ru-RU" sz="2800" dirty="0" smtClean="0"/>
              <a:t>Так на сегодняшний день в </a:t>
            </a:r>
            <a:r>
              <a:rPr lang="ru-RU" sz="2800" dirty="0"/>
              <a:t>республике </a:t>
            </a:r>
            <a:endParaRPr lang="ru-RU" sz="2800" dirty="0" smtClean="0"/>
          </a:p>
          <a:p>
            <a:pPr algn="ctr"/>
            <a:r>
              <a:rPr lang="ru-RU" sz="2800" b="1" dirty="0" smtClean="0"/>
              <a:t>только</a:t>
            </a:r>
            <a:r>
              <a:rPr lang="ru-RU" sz="2800" dirty="0" smtClean="0"/>
              <a:t> </a:t>
            </a:r>
            <a:r>
              <a:rPr lang="ru-RU" sz="2800" dirty="0"/>
              <a:t>в 147 школах (120+27) </a:t>
            </a:r>
            <a:endParaRPr lang="ru-RU" sz="2800" dirty="0" smtClean="0"/>
          </a:p>
          <a:p>
            <a:pPr algn="ctr"/>
            <a:r>
              <a:rPr lang="ru-RU" sz="2800" dirty="0" smtClean="0"/>
              <a:t>организована санационная </a:t>
            </a:r>
            <a:r>
              <a:rPr lang="ru-RU" sz="2800" dirty="0"/>
              <a:t>работа</a:t>
            </a:r>
            <a:r>
              <a:rPr lang="ru-RU" sz="3200" dirty="0"/>
              <a:t>.</a:t>
            </a:r>
          </a:p>
        </p:txBody>
      </p:sp>
      <p:pic>
        <p:nvPicPr>
          <p:cNvPr id="4098" name="Picture 2" descr="https://im0-tub-ru.yandex.net/i?id=b65f160db9ba9a4031dbd163b5d5fcfb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109" y="3001955"/>
            <a:ext cx="3214836" cy="2141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im0-tub-ru.yandex.net/i?id=7e2b51171aa39832813122542437332e-l&amp;n=1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9"/>
          <a:stretch/>
        </p:blipFill>
        <p:spPr bwMode="auto">
          <a:xfrm>
            <a:off x="5999569" y="146348"/>
            <a:ext cx="3117837" cy="22792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" y="878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894" y="225164"/>
            <a:ext cx="1942090" cy="10799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77" y="427921"/>
            <a:ext cx="69115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/>
              <a:t>Модуль </a:t>
            </a:r>
            <a:endParaRPr lang="ru-RU" sz="3600" b="1" u="sng" dirty="0" smtClean="0"/>
          </a:p>
          <a:p>
            <a:pPr algn="ctr"/>
            <a:r>
              <a:rPr lang="ru-RU" sz="3600" b="1" u="sng" dirty="0" smtClean="0"/>
              <a:t>«</a:t>
            </a:r>
            <a:r>
              <a:rPr lang="ru-RU" sz="3600" b="1" u="sng" dirty="0" smtClean="0"/>
              <a:t>Свободный </a:t>
            </a:r>
            <a:r>
              <a:rPr lang="ru-RU" sz="3600" b="1" u="sng" dirty="0"/>
              <a:t>английский</a:t>
            </a:r>
            <a:r>
              <a:rPr lang="ru-RU" sz="3600" b="1" u="sng" dirty="0" smtClean="0"/>
              <a:t>»</a:t>
            </a:r>
          </a:p>
          <a:p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283718"/>
            <a:ext cx="42749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Для реализации этого </a:t>
            </a:r>
            <a:r>
              <a:rPr lang="ru-RU" sz="3200" dirty="0" smtClean="0"/>
              <a:t>модуля </a:t>
            </a:r>
            <a:r>
              <a:rPr lang="ru-RU" sz="3200" dirty="0"/>
              <a:t>необходим курс </a:t>
            </a:r>
            <a:r>
              <a:rPr lang="ru-RU" sz="3200" dirty="0" smtClean="0"/>
              <a:t>с количеством часов не </a:t>
            </a:r>
            <a:r>
              <a:rPr lang="ru-RU" sz="3200" dirty="0"/>
              <a:t>менее </a:t>
            </a:r>
            <a:r>
              <a:rPr lang="ru-RU" sz="3200" dirty="0" smtClean="0"/>
              <a:t>100 </a:t>
            </a:r>
          </a:p>
          <a:p>
            <a:r>
              <a:rPr lang="ru-RU" sz="3200" dirty="0" smtClean="0"/>
              <a:t>в год.</a:t>
            </a:r>
            <a:endParaRPr lang="ru-RU" sz="3200" dirty="0"/>
          </a:p>
        </p:txBody>
      </p:sp>
      <p:pic>
        <p:nvPicPr>
          <p:cNvPr id="5122" name="Picture 2" descr="https://im0-tub-ru.yandex.net/i?id=1443ebb63264615752ce672e61c59498-l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304" y="1729801"/>
            <a:ext cx="4752528" cy="3169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92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im0-tub-ru.yandex.net/i?id=3ef9d652523b57bf8060dca803bf9a80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8" b="9325"/>
          <a:stretch/>
        </p:blipFill>
        <p:spPr bwMode="auto">
          <a:xfrm>
            <a:off x="0" y="-20538"/>
            <a:ext cx="9144000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1" y="51669"/>
            <a:ext cx="2444969" cy="135955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5477" y="1995686"/>
            <a:ext cx="811305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 проекта «Взлетай выпускник»</a:t>
            </a:r>
          </a:p>
          <a:p>
            <a:pPr algn="ctr"/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проекту «Взлетай учитель»</a:t>
            </a:r>
            <a:endParaRPr lang="ru-RU" sz="4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738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24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defTabSz="914400" eaLnBrk="1" hangingPunct="1"/>
            <a:r>
              <a:rPr lang="ru-RU" sz="25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5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ru-RU" sz="2500" b="1" dirty="0" smtClean="0">
                <a:solidFill>
                  <a:srgbClr val="002060"/>
                </a:solidFill>
                <a:latin typeface="Arial" charset="0"/>
              </a:rPr>
              <a:t>4</a:t>
            </a:r>
            <a:endParaRPr lang="ru-RU" sz="2500" b="1" dirty="0" smtClean="0">
              <a:solidFill>
                <a:srgbClr val="002060"/>
              </a:solidFill>
              <a:latin typeface="Arial" charset="0"/>
            </a:endParaRPr>
          </a:p>
          <a:p>
            <a:pPr algn="ctr" defTabSz="914400" eaLnBrk="1" hangingPunct="1"/>
            <a:r>
              <a:rPr lang="ru-RU" sz="2500" b="1" dirty="0">
                <a:solidFill>
                  <a:srgbClr val="002060"/>
                </a:solidFill>
                <a:latin typeface="Arial" charset="0"/>
              </a:rPr>
              <a:t>«Повышение конкурентоспособности выпускников. </a:t>
            </a:r>
          </a:p>
          <a:p>
            <a:pPr algn="ctr" defTabSz="914400" eaLnBrk="1" hangingPunct="1"/>
            <a:r>
              <a:rPr lang="ru-RU" sz="2500" b="1" dirty="0">
                <a:solidFill>
                  <a:srgbClr val="002060"/>
                </a:solidFill>
                <a:latin typeface="Arial" charset="0"/>
              </a:rPr>
              <a:t>Внедрение проекта “</a:t>
            </a:r>
            <a:r>
              <a:rPr lang="ru-RU" sz="2500" b="1" dirty="0" err="1" smtClean="0">
                <a:solidFill>
                  <a:srgbClr val="002060"/>
                </a:solidFill>
                <a:latin typeface="Arial" charset="0"/>
              </a:rPr>
              <a:t>Взлетайˮ</a:t>
            </a:r>
            <a:r>
              <a:rPr lang="ru-RU" sz="2500" b="1" dirty="0" smtClean="0">
                <a:solidFill>
                  <a:srgbClr val="002060"/>
                </a:solidFill>
                <a:latin typeface="Arial" charset="0"/>
              </a:rPr>
              <a:t>»</a:t>
            </a:r>
            <a:endParaRPr lang="ru-RU" sz="25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2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2" y="1419630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ФАЗЛЕТДИНОВА</a:t>
            </a:r>
          </a:p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Ляйсан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Нурмухаметовна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867896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 государственного бюджетного образовательного учреждения  Башкирская республиканская гимназия – интернат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им.Р.Гарипова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41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473" y="460177"/>
            <a:ext cx="8229600" cy="857250"/>
          </a:xfrm>
        </p:spPr>
        <p:txBody>
          <a:bodyPr>
            <a:noAutofit/>
          </a:bodyPr>
          <a:lstStyle/>
          <a:p>
            <a:r>
              <a:rPr lang="ru-RU" sz="3200" b="1" dirty="0"/>
              <a:t>Социальная значимость и актуальность предлагаемого </a:t>
            </a:r>
            <a:r>
              <a:rPr lang="ru-RU" sz="3200" b="1" dirty="0" smtClean="0"/>
              <a:t>Проекта</a:t>
            </a:r>
            <a:r>
              <a:rPr lang="ru-RU" sz="3200" b="1" dirty="0"/>
              <a:t>: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899" y="1342431"/>
            <a:ext cx="8229600" cy="3615679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Проект «Взлетай!»</a:t>
            </a:r>
            <a:r>
              <a:rPr lang="ru-RU" dirty="0"/>
              <a:t> представляет собой </a:t>
            </a:r>
            <a:r>
              <a:rPr lang="ru-RU" b="1" dirty="0"/>
              <a:t>комплексную программу</a:t>
            </a:r>
            <a:r>
              <a:rPr lang="ru-RU" dirty="0"/>
              <a:t>, направленную </a:t>
            </a:r>
            <a:r>
              <a:rPr lang="ru-RU" b="1" dirty="0"/>
              <a:t>на развитие функциональных способностей обучающегося </a:t>
            </a:r>
            <a:r>
              <a:rPr lang="ru-RU" dirty="0"/>
              <a:t>по образовательным программам среднего общего образования </a:t>
            </a:r>
            <a:r>
              <a:rPr lang="ru-RU" dirty="0" smtClean="0"/>
              <a:t>за </a:t>
            </a:r>
            <a:r>
              <a:rPr lang="ru-RU" dirty="0"/>
              <a:t>счет использования ресурсов дополнительного образования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Реализация проекта «Взлетай!» </a:t>
            </a:r>
            <a:r>
              <a:rPr lang="ru-RU" b="1" dirty="0"/>
              <a:t>позволит обеспечить формирование более высоких адаптивных способностей у выпускников</a:t>
            </a:r>
            <a:r>
              <a:rPr lang="ru-RU" dirty="0"/>
              <a:t> образовательных учреждений Республики Башкортостан.  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4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CEE8265-DD44-4D0D-AEE8-9A5EEDD1C3B2}"/>
              </a:ext>
            </a:extLst>
          </p:cNvPr>
          <p:cNvSpPr/>
          <p:nvPr/>
        </p:nvSpPr>
        <p:spPr>
          <a:xfrm>
            <a:off x="581766" y="339502"/>
            <a:ext cx="7980463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ru-RU" sz="1200" b="1" dirty="0"/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ru-RU" dirty="0" smtClean="0"/>
              <a:t>90</a:t>
            </a:r>
            <a:r>
              <a:rPr lang="ru-RU" dirty="0"/>
              <a:t>% информации в мире появились за последние 2 года</a:t>
            </a:r>
            <a:r>
              <a:rPr lang="ru-RU" dirty="0" smtClean="0"/>
              <a:t>;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ru-RU" dirty="0" smtClean="0"/>
              <a:t>ожидается</a:t>
            </a:r>
            <a:r>
              <a:rPr lang="ru-RU" dirty="0"/>
              <a:t>, что средняя продолжительность жизни детей, родившихся в 2007 году </a:t>
            </a:r>
            <a:r>
              <a:rPr lang="ru-RU" dirty="0" smtClean="0"/>
              <a:t>в </a:t>
            </a:r>
            <a:r>
              <a:rPr lang="ru-RU" dirty="0"/>
              <a:t>США, </a:t>
            </a:r>
            <a:r>
              <a:rPr lang="ru-RU" dirty="0"/>
              <a:t>Италии</a:t>
            </a:r>
            <a:r>
              <a:rPr lang="ru-RU" dirty="0"/>
              <a:t>, Франции и Канаде, будет 104 года</a:t>
            </a:r>
            <a:r>
              <a:rPr lang="ru-RU" dirty="0" smtClean="0"/>
              <a:t>;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ru-RU" dirty="0" smtClean="0"/>
              <a:t>стоимость </a:t>
            </a:r>
            <a:r>
              <a:rPr lang="ru-RU" dirty="0"/>
              <a:t>хранения 1 Гб информации с 1980 года снизилась в 1 миллиард раз</a:t>
            </a:r>
            <a:r>
              <a:rPr lang="ru-RU" dirty="0" smtClean="0"/>
              <a:t>;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ru-RU" dirty="0" smtClean="0"/>
              <a:t>стоимость </a:t>
            </a:r>
            <a:r>
              <a:rPr lang="ru-RU" dirty="0"/>
              <a:t>секвенирования</a:t>
            </a:r>
            <a:r>
              <a:rPr lang="ru-RU" dirty="0"/>
              <a:t> генома 1 человека снизилась в 100 тысяч раз</a:t>
            </a:r>
            <a:r>
              <a:rPr lang="ru-RU" dirty="0" smtClean="0"/>
              <a:t>;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ru-RU" dirty="0" smtClean="0"/>
              <a:t>75</a:t>
            </a:r>
            <a:r>
              <a:rPr lang="ru-RU" dirty="0"/>
              <a:t>% населения планеты имеет доступ к мобильной связи, </a:t>
            </a:r>
            <a:r>
              <a:rPr lang="ru-RU" dirty="0"/>
              <a:t>но </a:t>
            </a:r>
            <a:r>
              <a:rPr lang="ru-RU" dirty="0"/>
              <a:t>не все из них имеют </a:t>
            </a:r>
            <a:r>
              <a:rPr lang="ru-RU" dirty="0" smtClean="0"/>
              <a:t>доступ </a:t>
            </a:r>
            <a:r>
              <a:rPr lang="ru-RU" dirty="0"/>
              <a:t>к чистой воде</a:t>
            </a:r>
            <a:r>
              <a:rPr lang="ru-RU" dirty="0" smtClean="0"/>
              <a:t>;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ru-RU" dirty="0" smtClean="0"/>
              <a:t>ещё </a:t>
            </a:r>
            <a:r>
              <a:rPr lang="ru-RU" dirty="0"/>
              <a:t>10 лет назад не существовало как минимум 10 профессий, которые </a:t>
            </a:r>
            <a:r>
              <a:rPr lang="ru-RU" dirty="0"/>
              <a:t>сегодня </a:t>
            </a:r>
            <a:r>
              <a:rPr lang="ru-RU" dirty="0" smtClean="0"/>
              <a:t>входят </a:t>
            </a:r>
            <a:r>
              <a:rPr lang="ru-RU" dirty="0"/>
              <a:t>в число самых востребованных и </a:t>
            </a:r>
            <a:r>
              <a:rPr lang="ru-RU" dirty="0"/>
              <a:t>высокооплачиваемых (</a:t>
            </a:r>
            <a:r>
              <a:rPr lang="ru-RU" dirty="0"/>
              <a:t>специалист по BIG DATA</a:t>
            </a:r>
            <a:r>
              <a:rPr lang="ru-RU" dirty="0" smtClean="0"/>
              <a:t>, APP-разработчик</a:t>
            </a:r>
            <a:r>
              <a:rPr lang="ru-RU" dirty="0"/>
              <a:t>, оператор </a:t>
            </a:r>
            <a:r>
              <a:rPr lang="ru-RU" dirty="0"/>
              <a:t>дрона</a:t>
            </a:r>
            <a:r>
              <a:rPr lang="ru-RU" dirty="0"/>
              <a:t> и т.д</a:t>
            </a:r>
            <a:r>
              <a:rPr lang="ru-RU" dirty="0" smtClean="0"/>
              <a:t>.).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6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b="1" dirty="0" smtClean="0"/>
              <a:t>Цели, задачи и ожидаемые результаты Проекта: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0384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Цель проекта: </a:t>
            </a:r>
            <a:endParaRPr lang="ru-RU" b="1" dirty="0" smtClean="0"/>
          </a:p>
          <a:p>
            <a:r>
              <a:rPr lang="ru-RU" dirty="0" smtClean="0"/>
              <a:t>развитие </a:t>
            </a:r>
            <a:r>
              <a:rPr lang="en-US" dirty="0"/>
              <a:t>h</a:t>
            </a:r>
            <a:r>
              <a:rPr lang="ru-RU" dirty="0" err="1"/>
              <a:t>ard</a:t>
            </a:r>
            <a:r>
              <a:rPr lang="ru-RU" dirty="0"/>
              <a:t> и </a:t>
            </a:r>
            <a:r>
              <a:rPr lang="ru-RU" dirty="0" err="1"/>
              <a:t>soft</a:t>
            </a:r>
            <a:r>
              <a:rPr lang="ru-RU" dirty="0"/>
              <a:t> </a:t>
            </a:r>
            <a:r>
              <a:rPr lang="ru-RU" dirty="0" err="1"/>
              <a:t>skills</a:t>
            </a:r>
            <a:r>
              <a:rPr lang="ru-RU" dirty="0"/>
              <a:t> (твердые и мягкие навыки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Задачи:</a:t>
            </a:r>
          </a:p>
          <a:p>
            <a:pPr lvl="0"/>
            <a:r>
              <a:rPr lang="ru-RU" dirty="0"/>
              <a:t>Способствовать высокому уровню готовности старшеклассников к самореализации и становлению во взрослой жизни.</a:t>
            </a:r>
          </a:p>
          <a:p>
            <a:pPr lvl="0"/>
            <a:r>
              <a:rPr lang="ru-RU" dirty="0"/>
              <a:t>Обеспечить занятость обучающихся в период обучения в школе.</a:t>
            </a:r>
          </a:p>
          <a:p>
            <a:r>
              <a:rPr lang="ru-RU" dirty="0"/>
              <a:t>Формировать когнитивные, психологические, функциональные и социальные компоненты ключевых компетенций </a:t>
            </a:r>
            <a:r>
              <a:rPr lang="ru-RU" dirty="0" smtClean="0"/>
              <a:t>старшеклассников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Ожидаемые результаты:</a:t>
            </a:r>
          </a:p>
          <a:p>
            <a:pPr marL="0" indent="0">
              <a:buNone/>
            </a:pPr>
            <a:r>
              <a:rPr lang="ru-RU" dirty="0" smtClean="0"/>
              <a:t>Повышение уровня готовности выпускников.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2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Дорожная карта реализации проекта </a:t>
            </a:r>
            <a:r>
              <a:rPr lang="ru-RU" sz="2400" b="1" dirty="0" smtClean="0"/>
              <a:t>«</a:t>
            </a:r>
            <a:r>
              <a:rPr lang="ru-RU" sz="2400" b="1" dirty="0"/>
              <a:t>Взлетай</a:t>
            </a:r>
            <a:r>
              <a:rPr lang="ru-RU" sz="2400" b="1" dirty="0" smtClean="0"/>
              <a:t>!»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1304"/>
            <a:ext cx="8856984" cy="404670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dirty="0"/>
              <a:t>Общая координация реализации проекта будет осуществляться Министерством образования Республики Башкортостан и органами местного самоуправления, осуществляющими управление </a:t>
            </a:r>
            <a:endParaRPr lang="ru-RU" sz="1600" dirty="0" smtClean="0"/>
          </a:p>
          <a:p>
            <a:pPr marL="0" indent="0" algn="ctr">
              <a:buNone/>
            </a:pPr>
            <a:r>
              <a:rPr lang="ru-RU" sz="1600" dirty="0" smtClean="0"/>
              <a:t>в </a:t>
            </a:r>
            <a:r>
              <a:rPr lang="ru-RU" sz="1600" dirty="0"/>
              <a:t>сфере образования. </a:t>
            </a: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en-US" sz="1600" b="1" dirty="0"/>
              <a:t>I</a:t>
            </a:r>
            <a:r>
              <a:rPr lang="ru-RU" sz="1600" b="1" dirty="0" smtClean="0"/>
              <a:t> </a:t>
            </a:r>
            <a:r>
              <a:rPr lang="ru-RU" sz="1600" b="1" dirty="0"/>
              <a:t>этап.</a:t>
            </a:r>
            <a:r>
              <a:rPr lang="ru-RU" sz="1600" dirty="0"/>
              <a:t> Реализация проекта в «пилотном режиме». </a:t>
            </a:r>
            <a:endParaRPr lang="ru-RU" sz="1600" dirty="0" smtClean="0"/>
          </a:p>
          <a:p>
            <a:r>
              <a:rPr lang="ru-RU" sz="1600" dirty="0"/>
              <a:t>В качестве базовой площадки, обеспечивающей методическую координацию проекта, предлагается использовать организационный и методический потенциал ГБОУ БРГИ №1 им. Рами </a:t>
            </a:r>
            <a:r>
              <a:rPr lang="ru-RU" sz="1600" dirty="0" smtClean="0"/>
              <a:t>Гарипова</a:t>
            </a:r>
          </a:p>
          <a:p>
            <a:r>
              <a:rPr lang="ru-RU" sz="1600" dirty="0" smtClean="0"/>
              <a:t>В </a:t>
            </a:r>
            <a:r>
              <a:rPr lang="ru-RU" sz="1600" dirty="0"/>
              <a:t>«пилотный» режим проекта (01.09.2019 – 30.06.2020) будут вовлечены 10 образовательных </a:t>
            </a:r>
            <a:r>
              <a:rPr lang="ru-RU" sz="1600" dirty="0" smtClean="0"/>
              <a:t>организаций из </a:t>
            </a:r>
            <a:r>
              <a:rPr lang="ru-RU" sz="1600" dirty="0"/>
              <a:t>числа школ, вошедших в перечень для обновления материально-технической базы для </a:t>
            </a:r>
            <a:r>
              <a:rPr lang="ru-RU" sz="1600" dirty="0" smtClean="0"/>
              <a:t>формирования у </a:t>
            </a:r>
            <a:r>
              <a:rPr lang="ru-RU" sz="1600" dirty="0"/>
              <a:t>обучающихся современных технологических и гуманитарных навыков в рамках федерального проекта «</a:t>
            </a:r>
            <a:r>
              <a:rPr lang="ru-RU" sz="1600" dirty="0" smtClean="0"/>
              <a:t>Современная школа</a:t>
            </a:r>
            <a:r>
              <a:rPr lang="ru-RU" sz="1600" dirty="0"/>
              <a:t>» национального проекта «Образование</a:t>
            </a:r>
            <a:r>
              <a:rPr lang="ru-RU" sz="1600" dirty="0" smtClean="0"/>
              <a:t>».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en-US" sz="1600" b="1" dirty="0" smtClean="0"/>
              <a:t>II</a:t>
            </a:r>
            <a:r>
              <a:rPr lang="ru-RU" sz="1600" b="1" dirty="0" smtClean="0"/>
              <a:t> этап. </a:t>
            </a:r>
            <a:r>
              <a:rPr lang="ru-RU" sz="1600" dirty="0" smtClean="0"/>
              <a:t>Реализация проекта в каждом муниципальном образовании Республики Башкортостан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3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630369" y="88634"/>
            <a:ext cx="5629292" cy="1102519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2400" dirty="0" smtClean="0"/>
              <a:t>Первый год реализации Проекта </a:t>
            </a:r>
            <a:br>
              <a:rPr lang="ru-RU" sz="2400" dirty="0" smtClean="0"/>
            </a:br>
            <a:r>
              <a:rPr lang="ru-RU" sz="2400" dirty="0" smtClean="0"/>
              <a:t>(10 класс)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3347864" y="1985832"/>
            <a:ext cx="2304256" cy="1440160"/>
            <a:chOff x="3563888" y="1995686"/>
            <a:chExt cx="2304256" cy="1440160"/>
          </a:xfrm>
        </p:grpSpPr>
        <p:sp>
          <p:nvSpPr>
            <p:cNvPr id="2" name="Овал 1"/>
            <p:cNvSpPr/>
            <p:nvPr/>
          </p:nvSpPr>
          <p:spPr>
            <a:xfrm>
              <a:off x="3563888" y="1995686"/>
              <a:ext cx="2304256" cy="14401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847077" y="2370785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/>
                <a:t>Кейсы</a:t>
              </a:r>
              <a:endParaRPr lang="ru-RU" sz="3600" dirty="0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652120" y="842655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«Интерактивный </a:t>
            </a:r>
            <a:r>
              <a:rPr lang="ru-RU" dirty="0" smtClean="0"/>
              <a:t>башкирский»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45675" y="2487543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hlinkClick r:id="rId4" action="ppaction://hlinksldjump"/>
          </p:cNvPr>
          <p:cNvSpPr/>
          <p:nvPr/>
        </p:nvSpPr>
        <p:spPr>
          <a:xfrm>
            <a:off x="1269120" y="853179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«Научись играть в шахматы!»</a:t>
            </a:r>
          </a:p>
        </p:txBody>
      </p:sp>
      <p:sp>
        <p:nvSpPr>
          <p:cNvPr id="15" name="Скругленный прямоугольник 14">
            <a:hlinkClick r:id="rId4" action="ppaction://hlinksldjump"/>
          </p:cNvPr>
          <p:cNvSpPr/>
          <p:nvPr/>
        </p:nvSpPr>
        <p:spPr>
          <a:xfrm>
            <a:off x="398363" y="2487543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5" action="ppaction://hlinksldjump" highlightClick="1"/>
          </p:cNvPr>
          <p:cNvSpPr/>
          <p:nvPr/>
        </p:nvSpPr>
        <p:spPr>
          <a:xfrm>
            <a:off x="8676456" y="4731990"/>
            <a:ext cx="360040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hlinkClick r:id="rId6" action="ppaction://hlinksldjump"/>
          </p:cNvPr>
          <p:cNvSpPr txBox="1"/>
          <p:nvPr/>
        </p:nvSpPr>
        <p:spPr>
          <a:xfrm>
            <a:off x="6372200" y="2640505"/>
            <a:ext cx="2417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«Говори свободно!»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5551" y="2401128"/>
            <a:ext cx="23190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 smtClean="0"/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>
                <a:solidFill>
                  <a:schemeClr val="bg1"/>
                </a:solidFill>
              </a:rPr>
              <a:t>Дружи со спортом!»</a:t>
            </a:r>
          </a:p>
        </p:txBody>
      </p:sp>
      <p:sp>
        <p:nvSpPr>
          <p:cNvPr id="20" name="Скругленный прямоугольник 19">
            <a:hlinkClick r:id="rId7" action="ppaction://hlinksldjump"/>
          </p:cNvPr>
          <p:cNvSpPr/>
          <p:nvPr/>
        </p:nvSpPr>
        <p:spPr>
          <a:xfrm>
            <a:off x="5204195" y="4227516"/>
            <a:ext cx="2988332" cy="6482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>
            <a:hlinkClick r:id="rId8" action="ppaction://hlinksldjump"/>
          </p:cNvPr>
          <p:cNvSpPr/>
          <p:nvPr/>
        </p:nvSpPr>
        <p:spPr>
          <a:xfrm>
            <a:off x="1068285" y="4155649"/>
            <a:ext cx="2279579" cy="6483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815141" y="4316112"/>
            <a:ext cx="281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«Моя семья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29090" y="4387275"/>
            <a:ext cx="2963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«Безопасный Интернет»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7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Механизмы реализации Проекта: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00151"/>
            <a:ext cx="8424936" cy="3394472"/>
          </a:xfrm>
        </p:spPr>
        <p:txBody>
          <a:bodyPr>
            <a:normAutofit fontScale="62500" lnSpcReduction="20000"/>
          </a:bodyPr>
          <a:lstStyle/>
          <a:p>
            <a:r>
              <a:rPr lang="ru-RU" sz="2900" dirty="0"/>
              <a:t>Выбор способа реализации образовательных программ школа определяет самостоятельно (блоками</a:t>
            </a:r>
            <a:r>
              <a:rPr lang="ru-RU" sz="2900" dirty="0" smtClean="0"/>
              <a:t>, по </a:t>
            </a:r>
            <a:r>
              <a:rPr lang="ru-RU" sz="2900" dirty="0"/>
              <a:t>полугодиям, в течение всего учебного года и пр</a:t>
            </a:r>
            <a:r>
              <a:rPr lang="ru-RU" sz="2900" dirty="0" smtClean="0"/>
              <a:t>.).</a:t>
            </a:r>
          </a:p>
          <a:p>
            <a:pPr marL="0" indent="0">
              <a:buNone/>
            </a:pPr>
            <a:endParaRPr lang="ru-RU" sz="2900" dirty="0"/>
          </a:p>
          <a:p>
            <a:r>
              <a:rPr lang="ru-RU" sz="2900" dirty="0"/>
              <a:t>Количество участников проекта в каждой школе по каждому кейсу должно составлять не менее 15 человек </a:t>
            </a:r>
            <a:r>
              <a:rPr lang="ru-RU" sz="2900" dirty="0" smtClean="0"/>
              <a:t>в </a:t>
            </a:r>
            <a:r>
              <a:rPr lang="ru-RU" sz="2900" dirty="0"/>
              <a:t>городской местности, не менее 10 –  </a:t>
            </a:r>
            <a:r>
              <a:rPr lang="ru-RU" sz="2900" dirty="0" smtClean="0"/>
              <a:t>                в </a:t>
            </a:r>
            <a:r>
              <a:rPr lang="ru-RU" sz="2900" dirty="0"/>
              <a:t>сельской местности</a:t>
            </a:r>
            <a:r>
              <a:rPr lang="ru-RU" sz="2900" dirty="0" smtClean="0"/>
              <a:t>.</a:t>
            </a:r>
          </a:p>
          <a:p>
            <a:pPr marL="0" indent="0">
              <a:buNone/>
            </a:pPr>
            <a:endParaRPr lang="ru-RU" sz="2900" dirty="0"/>
          </a:p>
          <a:p>
            <a:r>
              <a:rPr lang="ru-RU" sz="2900" dirty="0"/>
              <a:t>По завершению освоения образовательных программ каждого кейса обучающемуся выдаются сертификаты участия в проекте «Взлетай!», образец которого будет разработан и оформлен Министерством образования </a:t>
            </a:r>
            <a:r>
              <a:rPr lang="ru-RU" sz="2900" dirty="0" smtClean="0"/>
              <a:t>Республики </a:t>
            </a:r>
            <a:r>
              <a:rPr lang="ru-RU" sz="2900" dirty="0"/>
              <a:t>Башкортостан в соответствии с установленным бренд-буком проекта «Взлетай</a:t>
            </a:r>
            <a:r>
              <a:rPr lang="ru-RU" sz="2900" dirty="0" smtClean="0"/>
              <a:t>!».</a:t>
            </a:r>
            <a:r>
              <a:rPr lang="ru-RU" sz="2900" dirty="0"/>
              <a:t> 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4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907704" y="140276"/>
            <a:ext cx="5629292" cy="1102519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2400" dirty="0" smtClean="0"/>
              <a:t>Второй год реализации Проекта </a:t>
            </a:r>
            <a:br>
              <a:rPr lang="ru-RU" sz="2400" dirty="0" smtClean="0"/>
            </a:br>
            <a:r>
              <a:rPr lang="ru-RU" sz="2400" dirty="0" smtClean="0"/>
              <a:t>(11 класс)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3347864" y="1985832"/>
            <a:ext cx="2304256" cy="1440160"/>
            <a:chOff x="3563888" y="1995686"/>
            <a:chExt cx="2304256" cy="1440160"/>
          </a:xfrm>
        </p:grpSpPr>
        <p:sp>
          <p:nvSpPr>
            <p:cNvPr id="2" name="Овал 1"/>
            <p:cNvSpPr/>
            <p:nvPr/>
          </p:nvSpPr>
          <p:spPr>
            <a:xfrm>
              <a:off x="3563888" y="1995686"/>
              <a:ext cx="2304256" cy="14401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847077" y="2365580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/>
                <a:t>Кейсы</a:t>
              </a:r>
              <a:endParaRPr lang="ru-RU" sz="3600" dirty="0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652120" y="843558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«Садись за руль!»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652120" y="3848187"/>
            <a:ext cx="2381631" cy="804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«Говори свободно!» (</a:t>
            </a:r>
            <a:r>
              <a:rPr lang="ru-RU" dirty="0" smtClean="0"/>
              <a:t>продолжение) </a:t>
            </a:r>
            <a:endParaRPr lang="ru-RU" dirty="0"/>
          </a:p>
        </p:txBody>
      </p:sp>
      <p:sp>
        <p:nvSpPr>
          <p:cNvPr id="14" name="Скругленный прямоугольник 13">
            <a:hlinkClick r:id="rId4" action="ppaction://hlinksldjump"/>
          </p:cNvPr>
          <p:cNvSpPr/>
          <p:nvPr/>
        </p:nvSpPr>
        <p:spPr>
          <a:xfrm>
            <a:off x="1254789" y="843558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«Танцуй</a:t>
            </a:r>
            <a:r>
              <a:rPr lang="ru-RU" dirty="0" smtClean="0"/>
              <a:t>!»</a:t>
            </a:r>
            <a:endParaRPr lang="ru-RU" dirty="0"/>
          </a:p>
        </p:txBody>
      </p:sp>
      <p:sp>
        <p:nvSpPr>
          <p:cNvPr id="15" name="Скругленный прямоугольник 14">
            <a:hlinkClick r:id="rId4" action="ppaction://hlinksldjump"/>
          </p:cNvPr>
          <p:cNvSpPr/>
          <p:nvPr/>
        </p:nvSpPr>
        <p:spPr>
          <a:xfrm>
            <a:off x="1254789" y="3848186"/>
            <a:ext cx="2450812" cy="804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«Интерактивный башкирский» (</a:t>
            </a:r>
            <a:r>
              <a:rPr lang="ru-RU" dirty="0" smtClean="0"/>
              <a:t>продолжение)</a:t>
            </a:r>
            <a:endParaRPr lang="ru-RU" dirty="0"/>
          </a:p>
        </p:txBody>
      </p:sp>
      <p:sp>
        <p:nvSpPr>
          <p:cNvPr id="7" name="Управляющая кнопка: домой 6">
            <a:hlinkClick r:id="rId5" action="ppaction://hlinksldjump" highlightClick="1"/>
          </p:cNvPr>
          <p:cNvSpPr/>
          <p:nvPr/>
        </p:nvSpPr>
        <p:spPr>
          <a:xfrm>
            <a:off x="8676456" y="4731990"/>
            <a:ext cx="360040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4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70" y="26749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ГБОУ БРГИ № 1 имени Рами Гарипова – </a:t>
            </a:r>
            <a:br>
              <a:rPr lang="ru-RU" sz="3200" dirty="0" smtClean="0"/>
            </a:br>
            <a:r>
              <a:rPr lang="ru-RU" sz="3200" dirty="0" smtClean="0"/>
              <a:t>как базовая площадка Проекта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2067694"/>
            <a:ext cx="3456384" cy="203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2018-2019 учебном году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разным направлениям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реализуется: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дополнительных общеобразовательных программ</a:t>
            </a:r>
          </a:p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программ внеурочной деятельности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54634"/>
            <a:ext cx="5184576" cy="3387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3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28954" y="0"/>
            <a:ext cx="8348297" cy="741760"/>
          </a:xfrm>
        </p:spPr>
        <p:txBody>
          <a:bodyPr/>
          <a:lstStyle/>
          <a:p>
            <a:pPr algn="ctr" eaLnBrk="1" hangingPunct="1"/>
            <a:r>
              <a:rPr lang="ru-RU" altLang="ru-RU" sz="2700" b="1" dirty="0" smtClean="0">
                <a:latin typeface="Book Antiqua" pitchFamily="18" charset="0"/>
              </a:rPr>
              <a:t>Достижения гимназии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051412"/>
              </p:ext>
            </p:extLst>
          </p:nvPr>
        </p:nvGraphicFramePr>
        <p:xfrm>
          <a:off x="636255" y="970006"/>
          <a:ext cx="8199777" cy="3707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509954" y="691754"/>
            <a:ext cx="7923335" cy="632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7925" tIns="38963" rIns="77925" bIns="38963">
            <a:spAutoFit/>
          </a:bodyPr>
          <a:lstStyle/>
          <a:p>
            <a:r>
              <a:rPr lang="ru-RU">
                <a:latin typeface="Book Antiqua" pitchFamily="18" charset="0"/>
              </a:rPr>
              <a:t>Гимназия создана постановлением СНК РСФСР №291 от 25 марта 1944 года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308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2" y="1419630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ИШМУХАМЕТОВ</a:t>
            </a:r>
          </a:p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Рустам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Рифатович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1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Председателя Государственного Собрания-Курултая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88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28954" y="0"/>
            <a:ext cx="8348297" cy="741760"/>
          </a:xfrm>
        </p:spPr>
        <p:txBody>
          <a:bodyPr/>
          <a:lstStyle/>
          <a:p>
            <a:pPr algn="ctr" eaLnBrk="1" hangingPunct="1"/>
            <a:r>
              <a:rPr lang="ru-RU" altLang="ru-RU" sz="2700" b="1" dirty="0" smtClean="0">
                <a:latin typeface="Book Antiqua" pitchFamily="18" charset="0"/>
              </a:rPr>
              <a:t>Достижения гимназии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1959563"/>
              </p:ext>
            </p:extLst>
          </p:nvPr>
        </p:nvGraphicFramePr>
        <p:xfrm>
          <a:off x="174895" y="506627"/>
          <a:ext cx="8969105" cy="4473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860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47135" y="221907"/>
            <a:ext cx="3054436" cy="1915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590166" y="1433383"/>
            <a:ext cx="3737919" cy="2295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876588" y="2687021"/>
            <a:ext cx="3017766" cy="2011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92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pic>
        <p:nvPicPr>
          <p:cNvPr id="37890" name="Picture 2" descr="D:\Загрузки\18-44-08-qEijSvOo52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34"/>
            <a:ext cx="3860276" cy="2575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1" name="Picture 3" descr="D:\Загрузки\Акйондоз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85734"/>
            <a:ext cx="3429024" cy="2287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2" name="Picture 4" descr="D:\Загрузки\WMEFz_3nPu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2595748"/>
            <a:ext cx="3879825" cy="2547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3" name="Picture 5" descr="D:\Загрузки\Акйондоз в Италии (2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2232433"/>
            <a:ext cx="3881422" cy="29110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2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5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2" y="1419630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УЛЬЯНОВА</a:t>
            </a:r>
          </a:p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Вера Павловна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953277"/>
            <a:ext cx="8640960" cy="62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муниципального бюджетного учреждения дополнительного образования Дворец детского и юношеского творчества г. 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Октябрьский</a:t>
            </a:r>
            <a:endParaRPr lang="ru-RU" sz="17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02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04" y="51671"/>
            <a:ext cx="1553600" cy="863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32" y="123478"/>
            <a:ext cx="3888431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16" tIns="45708" rIns="91416" bIns="45708" rtlCol="0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КАДРОВЫЙ    ПОТЕНЦИАЛ</a:t>
            </a: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251521" y="699542"/>
          <a:ext cx="4176464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572002" y="483525"/>
            <a:ext cx="2857581" cy="646331"/>
          </a:xfrm>
          <a:prstGeom prst="rect">
            <a:avLst/>
          </a:prstGeom>
          <a:gradFill flip="none" rotWithShape="1"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16" tIns="45708" rIns="91416" bIns="45708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Высшая категория – 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67 % педагогов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99994" y="1347617"/>
            <a:ext cx="4464496" cy="3139321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16" tIns="45708" rIns="91416" bIns="45708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  педагогов награждены нагрудным знаком  «Отличник  образования РБ», </a:t>
            </a:r>
          </a:p>
          <a:p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 педагог имеет звание  «Заслуженный работник  образования РБ»,  </a:t>
            </a:r>
          </a:p>
          <a:p>
            <a:pPr marL="457058" indent="-457058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 педагогам  присвоено  звание</a:t>
            </a:r>
          </a:p>
          <a:p>
            <a:pPr marL="457058" indent="-457058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«Почетный работник общего</a:t>
            </a:r>
          </a:p>
          <a:p>
            <a:pPr marL="457058" indent="-457058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образования РФ»,</a:t>
            </a:r>
          </a:p>
          <a:p>
            <a:pPr marL="457058" indent="-457058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педагог  имеет звание</a:t>
            </a:r>
          </a:p>
          <a:p>
            <a:pPr marL="457058" indent="-457058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«Отличник народного просвещения РФ»</a:t>
            </a:r>
          </a:p>
          <a:p>
            <a:pPr marL="457058" indent="-457058" algn="ctr">
              <a:buFontTx/>
              <a:buAutoNum type="arabicPlain" startAt="2"/>
            </a:pP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058" indent="-457058" algn="ctr">
              <a:buFontTx/>
              <a:buAutoNum type="arabicPlain" startAt="2"/>
            </a:pP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32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64" y="51675"/>
            <a:ext cx="1364849" cy="758939"/>
          </a:xfrm>
          <a:prstGeom prst="rect">
            <a:avLst/>
          </a:prstGeom>
        </p:spPr>
      </p:pic>
      <p:pic>
        <p:nvPicPr>
          <p:cNvPr id="6" name="Picture 5" descr="C:\Users\User\Desktop\РАбочая\51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1563640"/>
            <a:ext cx="1282884" cy="936104"/>
          </a:xfrm>
          <a:prstGeom prst="rect">
            <a:avLst/>
          </a:prstGeom>
          <a:noFill/>
        </p:spPr>
      </p:pic>
      <p:pic>
        <p:nvPicPr>
          <p:cNvPr id="7" name="Picture 2" descr="C:\Users\User\Desktop\РАбочая\0_42fc4_c1a26d80_L.jpeg"/>
          <p:cNvPicPr>
            <a:picLocks noChangeAspect="1" noChangeArrowheads="1"/>
          </p:cNvPicPr>
          <p:nvPr/>
        </p:nvPicPr>
        <p:blipFill>
          <a:blip r:embed="rId5" cstate="print"/>
          <a:srcRect b="7422"/>
          <a:stretch>
            <a:fillRect/>
          </a:stretch>
        </p:blipFill>
        <p:spPr bwMode="auto">
          <a:xfrm>
            <a:off x="1043608" y="267496"/>
            <a:ext cx="1321550" cy="956984"/>
          </a:xfrm>
          <a:prstGeom prst="rect">
            <a:avLst/>
          </a:prstGeom>
          <a:noFill/>
        </p:spPr>
      </p:pic>
      <p:pic>
        <p:nvPicPr>
          <p:cNvPr id="8" name="Picture 4" descr="C:\Users\User\Desktop\РАбочая\42_big.jpg"/>
          <p:cNvPicPr>
            <a:picLocks noChangeAspect="1" noChangeArrowheads="1"/>
          </p:cNvPicPr>
          <p:nvPr/>
        </p:nvPicPr>
        <p:blipFill>
          <a:blip r:embed="rId6" cstate="print"/>
          <a:srcRect b="10599"/>
          <a:stretch>
            <a:fillRect/>
          </a:stretch>
        </p:blipFill>
        <p:spPr bwMode="auto">
          <a:xfrm>
            <a:off x="7902570" y="2427734"/>
            <a:ext cx="1241430" cy="864096"/>
          </a:xfrm>
          <a:prstGeom prst="rect">
            <a:avLst/>
          </a:prstGeom>
          <a:noFill/>
        </p:spPr>
      </p:pic>
      <p:pic>
        <p:nvPicPr>
          <p:cNvPr id="9" name="Picture 8" descr="C:\Users\User\Desktop\РАбочая\67_bi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35818" y="339503"/>
            <a:ext cx="1152128" cy="864096"/>
          </a:xfrm>
          <a:prstGeom prst="rect">
            <a:avLst/>
          </a:prstGeom>
          <a:noFill/>
        </p:spPr>
      </p:pic>
      <p:pic>
        <p:nvPicPr>
          <p:cNvPr id="11" name="Picture 6" descr="C:\Users\User\Desktop\РАбочая\54_bi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33151" y="123478"/>
            <a:ext cx="1152128" cy="864096"/>
          </a:xfrm>
          <a:prstGeom prst="rect">
            <a:avLst/>
          </a:prstGeom>
          <a:noFill/>
        </p:spPr>
      </p:pic>
      <p:pic>
        <p:nvPicPr>
          <p:cNvPr id="12" name="Picture 7" descr="C:\Users\User\Desktop\РАбочая\image_56a806176321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123478"/>
            <a:ext cx="1168998" cy="1008112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1275606"/>
          <a:ext cx="7344816" cy="3826224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999908"/>
                <a:gridCol w="5344908"/>
              </a:tblGrid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ОБРАЗОВАТЕЛЬНЫЕ УЧРЕЖДЕНИЯ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ОБЪЕДИНЕНИЯ МБУ ДО «</a:t>
                      </a:r>
                      <a:r>
                        <a:rPr lang="ru-RU" sz="1100" dirty="0" err="1" smtClean="0"/>
                        <a:t>ДДиЮТ</a:t>
                      </a:r>
                      <a:r>
                        <a:rPr lang="ru-RU" sz="1100" dirty="0" smtClean="0"/>
                        <a:t>»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 НА БАЗЕ ОУ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2661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МБОУ «СОШ  № 1»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«ШКОЛА  ЖУРНАЛИСТИКИ» ,  ТЕАТРАЛЬНАЯ</a:t>
                      </a:r>
                      <a:r>
                        <a:rPr lang="ru-RU" sz="1000" b="1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СТУДИЯ «ПЕТРУШКА»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МБОУ «БАШКИРСКАЯ ГИМНАЗИЯ № 4»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«БАШКИРСКИЙ ФОЛЬКЛОР», «САЙТОСТРОЕНИЕ»,  </a:t>
                      </a:r>
                    </a:p>
                    <a:p>
                      <a:r>
                        <a:rPr lang="ru-RU" sz="10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МУЗЫКАЛЬНЫЙ ТЕАТР «В МИРЕ СКАЗОК», «ЮНЫЙ ЭКОЛОГ»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2661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МБОУ «ГИМНАЗИЯ № 3»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ХОР «РАДУГА»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289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МБОУ «СОШ № 8»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ВОКАЛЬНЫЙ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АНСАМЛЬ «КАМПАНЕЛЛА»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2661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МБОУ</a:t>
                      </a:r>
                      <a:r>
                        <a:rPr lang="ru-RU" sz="1100" baseline="0" dirty="0" smtClean="0"/>
                        <a:t> «СОШ № 9»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ТЕАТРАЛЬНАЯ СТУДИЯ «ОТРАЖЕНИЕ»,  «ТРОПА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ЗДОРОВЬЯ</a:t>
                      </a: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»,  «АКУЛЫ ПЕРА»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МБОУ «ТАТАРСКАЯ ГИМНАЗИЯ № 11»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ДПИ «МОЗАИКА»,  «ЦВЕТОВОД-ФЛОРИСТ»,  «ЮНЫЕ ДРУЗЬЯ ПРИРОДЫ»,  ТЕАТРАЛЬНАЯ СТУДИЯ «СЕРЛЕ</a:t>
                      </a:r>
                      <a:r>
                        <a:rPr lang="en-US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h</a:t>
                      </a: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АНДЫК»,  «УВЛЕКАТЕЛЬНЫЙ МИР ИНФОРМАТИКИ»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МБОУ «СОШ № 12» 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«СУВЕНИРНАЯ ИГРУШКА»,  ТАНЦЕВАЛЬНЫЙ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АНСАМБЛЬ «СОЗВЕЗДИЕ» , ШАХМАТНЫЙ КЛУБ  «ДЕБЮТ»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2661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МБОУ «СОШ № 18»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0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ЮНЫЙ БАНКИР</a:t>
                      </a: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»,  «МИР ВОКРУГ НАС»,  </a:t>
                      </a:r>
                      <a:r>
                        <a:rPr lang="ru-RU" sz="10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«КАДЕТСКИЕ  КЛАССЫ»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289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МБОУ «СОШ №</a:t>
                      </a:r>
                      <a:r>
                        <a:rPr lang="ru-RU" sz="1100" baseline="0" dirty="0" smtClean="0"/>
                        <a:t> 20»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«СУВЕНИРНАЯ ИГРУШКА», «АКУЛЫ</a:t>
                      </a:r>
                      <a:r>
                        <a:rPr lang="ru-RU" sz="1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ПЕРА»</a:t>
                      </a:r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МБОУ «СОШ № 22»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«ОТКРЫТАЯ ЮРИДИЧЕСКАЯ ШКОЛА «ВАШЕ ПРАВО»</a:t>
                      </a:r>
                    </a:p>
                    <a:p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Picture 9" descr="C:\Users\User\Desktop\РАбочая\80_big.jpg"/>
          <p:cNvPicPr>
            <a:picLocks noChangeAspect="1" noChangeArrowheads="1"/>
          </p:cNvPicPr>
          <p:nvPr/>
        </p:nvPicPr>
        <p:blipFill>
          <a:blip r:embed="rId10" cstate="print"/>
          <a:srcRect b="16232"/>
          <a:stretch>
            <a:fillRect/>
          </a:stretch>
        </p:blipFill>
        <p:spPr bwMode="auto">
          <a:xfrm>
            <a:off x="7452320" y="915568"/>
            <a:ext cx="1296144" cy="8482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171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-92546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64" y="51675"/>
            <a:ext cx="1364849" cy="758939"/>
          </a:xfrm>
          <a:prstGeom prst="rect">
            <a:avLst/>
          </a:prstGeom>
        </p:spPr>
      </p:pic>
      <p:pic>
        <p:nvPicPr>
          <p:cNvPr id="5" name="Picture 2" descr="C:\Users\User\Desktop\РАбочая\logo_962a30fe837c220ad2dd8bccdb9f90b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0164" y="3867894"/>
            <a:ext cx="946436" cy="955900"/>
          </a:xfrm>
          <a:prstGeom prst="rect">
            <a:avLst/>
          </a:prstGeom>
          <a:noFill/>
        </p:spPr>
      </p:pic>
      <p:sp>
        <p:nvSpPr>
          <p:cNvPr id="6" name="Выгнутая вниз стрелка 5"/>
          <p:cNvSpPr/>
          <p:nvPr/>
        </p:nvSpPr>
        <p:spPr>
          <a:xfrm rot="20083062">
            <a:off x="6047598" y="4010833"/>
            <a:ext cx="2697557" cy="770905"/>
          </a:xfrm>
          <a:prstGeom prst="curvedUpArrow">
            <a:avLst/>
          </a:prstGeom>
          <a:solidFill>
            <a:srgbClr val="FF000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 rot="2086923">
            <a:off x="5096488" y="1453613"/>
            <a:ext cx="771672" cy="2482477"/>
          </a:xfrm>
          <a:prstGeom prst="curvedRightArrow">
            <a:avLst/>
          </a:prstGeom>
          <a:solidFill>
            <a:srgbClr val="FF000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8" name="Picture 2" descr="C:\Users\User\Desktop\РАбочая\logo_962a30fe837c220ad2dd8bccdb9f90b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275617"/>
            <a:ext cx="864096" cy="872737"/>
          </a:xfrm>
          <a:prstGeom prst="rect">
            <a:avLst/>
          </a:prstGeom>
          <a:noFill/>
        </p:spPr>
      </p:pic>
      <p:pic>
        <p:nvPicPr>
          <p:cNvPr id="9" name="Picture 3" descr="C:\Users\User\Desktop\РАбочая\img_57333626a58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6914" y="1923690"/>
            <a:ext cx="1055389" cy="669613"/>
          </a:xfrm>
          <a:prstGeom prst="rect">
            <a:avLst/>
          </a:prstGeom>
          <a:noFill/>
        </p:spPr>
      </p:pic>
      <p:pic>
        <p:nvPicPr>
          <p:cNvPr id="10" name="Picture 2" descr="C:\Users\User\Desktop\РАбочая\logo_962a30fe837c220ad2dd8bccdb9f90b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3836632"/>
            <a:ext cx="864096" cy="872736"/>
          </a:xfrm>
          <a:prstGeom prst="rect">
            <a:avLst/>
          </a:prstGeom>
          <a:noFill/>
        </p:spPr>
      </p:pic>
      <p:pic>
        <p:nvPicPr>
          <p:cNvPr id="11" name="Picture 3" descr="C:\Users\User\Desktop\РАбочая\img_57333626a58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76" y="2912426"/>
            <a:ext cx="972419" cy="616971"/>
          </a:xfrm>
          <a:prstGeom prst="rect">
            <a:avLst/>
          </a:prstGeom>
          <a:noFill/>
        </p:spPr>
      </p:pic>
      <p:pic>
        <p:nvPicPr>
          <p:cNvPr id="12" name="Picture 5" descr="C:\Users\User\Desktop\РАбочая\4cdacdea27f6e5f884db5a1939650db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3291842"/>
            <a:ext cx="842550" cy="296233"/>
          </a:xfrm>
          <a:prstGeom prst="rect">
            <a:avLst/>
          </a:prstGeom>
          <a:noFill/>
        </p:spPr>
      </p:pic>
      <p:pic>
        <p:nvPicPr>
          <p:cNvPr id="13" name="Picture 6" descr="C:\Users\User\Desktop\РАбочая\1438193080-teach-mee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90" y="1419623"/>
            <a:ext cx="457587" cy="457587"/>
          </a:xfrm>
          <a:prstGeom prst="rect">
            <a:avLst/>
          </a:prstGeom>
          <a:noFill/>
        </p:spPr>
      </p:pic>
      <p:sp>
        <p:nvSpPr>
          <p:cNvPr id="14" name="Стрелка влево 13"/>
          <p:cNvSpPr/>
          <p:nvPr/>
        </p:nvSpPr>
        <p:spPr>
          <a:xfrm rot="20505376" flipV="1">
            <a:off x="994273" y="3905557"/>
            <a:ext cx="2375390" cy="10804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88025" y="843559"/>
            <a:ext cx="3960440" cy="369332"/>
          </a:xfrm>
          <a:prstGeom prst="rect">
            <a:avLst/>
          </a:prstGeom>
        </p:spPr>
        <p:txBody>
          <a:bodyPr wrap="square" lIns="91416" tIns="45708" rIns="91416" bIns="45708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Опосредствованное взаимодействие 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51520" y="2787774"/>
            <a:ext cx="4104456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07504" y="2"/>
            <a:ext cx="7596336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16" tIns="45708" rIns="91416" bIns="45708">
            <a:spAutoFit/>
          </a:bodyPr>
          <a:lstStyle/>
          <a:p>
            <a:pPr algn="ctr"/>
            <a:r>
              <a:rPr lang="ru-RU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ВЗАИМОДЕЙСТВИЯ  ПЕДАГОГОВ  И  ОБУЧАЮЩИХСЯ  </a:t>
            </a:r>
          </a:p>
          <a:p>
            <a:pPr algn="ctr"/>
            <a:r>
              <a:rPr lang="ru-RU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 РАМКАХ СЕТЕВОЙ  РЕАЛИЗАЦИИ  </a:t>
            </a:r>
          </a:p>
          <a:p>
            <a:pPr algn="ctr"/>
            <a:r>
              <a:rPr lang="ru-RU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ДОПОЛНИТЕЛЬНОГО  ОБРАЗОВАНИЯ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79514" y="843558"/>
            <a:ext cx="4319303" cy="403954"/>
          </a:xfrm>
          <a:prstGeom prst="rect">
            <a:avLst/>
          </a:prstGeom>
        </p:spPr>
        <p:txBody>
          <a:bodyPr wrap="none" lIns="91416" tIns="45708" rIns="91416" bIns="45708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Непосредственное взаимодействие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572000" y="757858"/>
            <a:ext cx="0" cy="4262164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Стрелка вправо 23"/>
          <p:cNvSpPr/>
          <p:nvPr/>
        </p:nvSpPr>
        <p:spPr>
          <a:xfrm rot="892050" flipV="1">
            <a:off x="1016963" y="2147137"/>
            <a:ext cx="2315383" cy="9441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6" name="Picture 11" descr="C:\Users\User\Desktop\РАбочая\04_bi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7850" y="1213660"/>
            <a:ext cx="2274590" cy="2274590"/>
          </a:xfrm>
          <a:prstGeom prst="rect">
            <a:avLst/>
          </a:prstGeom>
          <a:noFill/>
        </p:spPr>
      </p:pic>
      <p:pic>
        <p:nvPicPr>
          <p:cNvPr id="27" name="Picture 10" descr="C:\Users\User\Desktop\РАбочая\pict--internet-telecommunication-networks-vector-stencils-library.png"/>
          <p:cNvPicPr>
            <a:picLocks noChangeAspect="1" noChangeArrowheads="1"/>
          </p:cNvPicPr>
          <p:nvPr/>
        </p:nvPicPr>
        <p:blipFill>
          <a:blip r:embed="rId9" cstate="print"/>
          <a:srcRect l="3548" t="19287" b="18303"/>
          <a:stretch>
            <a:fillRect/>
          </a:stretch>
        </p:blipFill>
        <p:spPr bwMode="auto">
          <a:xfrm rot="1789836">
            <a:off x="5485227" y="2955864"/>
            <a:ext cx="2196586" cy="13616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766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04" y="51671"/>
            <a:ext cx="1553600" cy="863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123478"/>
            <a:ext cx="6480720" cy="65659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16" tIns="45708" rIns="91416" bIns="45708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ИНТЕРАКТИВНЫЙ  ОБРАЗОВАТЕЛЬНЫЙ  КВЕСТ    «ЗНАЕШЬ ПРАВА  – ДЕЛАЕШЬ  МИР  ЛУЧШЕ!»</a:t>
            </a:r>
          </a:p>
        </p:txBody>
      </p:sp>
      <p:pic>
        <p:nvPicPr>
          <p:cNvPr id="6" name="Picture 5" descr="D:\Дворец\Фото\2017\Своя игра\IMG_38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4" y="987576"/>
            <a:ext cx="2304256" cy="15364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 descr="D:\Дворец\Фото\2017\Своя игра\IMG_38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851671"/>
            <a:ext cx="2452396" cy="16357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 descr="D:\Дворец\Фото\2017\Своя игра\IMG_388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1" y="3435858"/>
            <a:ext cx="2448272" cy="16329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10" descr="D:\Дворец\Фото\2018\Интерактивный квест в работу\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1059594"/>
            <a:ext cx="2743150" cy="15430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12" descr="D:\Дворец\Фото\2018\Интерактивный квест в работу\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56" y="2211711"/>
            <a:ext cx="2758565" cy="15516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1" descr="D:\Дворец\Фото\2018\Интерактивный квест в работу\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3928" y="3363849"/>
            <a:ext cx="2880320" cy="16201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998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04" y="51671"/>
            <a:ext cx="1553600" cy="8638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505" y="123478"/>
            <a:ext cx="6552728" cy="63094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16" tIns="45708" rIns="91416" bIns="45708">
            <a:spAutoFit/>
          </a:bodyPr>
          <a:lstStyle/>
          <a:p>
            <a:pPr algn="ctr">
              <a:lnSpc>
                <a:spcPts val="2100"/>
              </a:lnSpc>
            </a:pP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ВОЗМОЖНОСТЬ  УЧАСТИЯ В  ОБРАЗОВАТЕЛЬНОМ  ПРОЕКТЕ «ВЗЛЕТАЙ!»</a:t>
            </a:r>
            <a:endParaRPr lang="ru-RU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 3"/>
          <p:cNvSpPr/>
          <p:nvPr/>
        </p:nvSpPr>
        <p:spPr>
          <a:xfrm>
            <a:off x="395536" y="987574"/>
            <a:ext cx="8280920" cy="1368152"/>
          </a:xfrm>
          <a:prstGeom prst="swooshArrow">
            <a:avLst>
              <a:gd name="adj1" fmla="val 25000"/>
              <a:gd name="adj2" fmla="val 25000"/>
            </a:avLst>
          </a:prstGeom>
          <a:gradFill>
            <a:gsLst>
              <a:gs pos="44000">
                <a:srgbClr val="FF3399">
                  <a:alpha val="8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3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Прямоугольник 6"/>
          <p:cNvSpPr/>
          <p:nvPr/>
        </p:nvSpPr>
        <p:spPr>
          <a:xfrm>
            <a:off x="4139964" y="987576"/>
            <a:ext cx="3855469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16" tIns="45708" rIns="91416" bIns="45708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«НАУЧИСЬ  ИГРАТЬ В ШАХМАТЫ!»</a:t>
            </a:r>
          </a:p>
        </p:txBody>
      </p:sp>
      <p:sp>
        <p:nvSpPr>
          <p:cNvPr id="8" name=" 3"/>
          <p:cNvSpPr/>
          <p:nvPr/>
        </p:nvSpPr>
        <p:spPr>
          <a:xfrm>
            <a:off x="179512" y="3003798"/>
            <a:ext cx="8496944" cy="1558046"/>
          </a:xfrm>
          <a:prstGeom prst="swooshArrow">
            <a:avLst>
              <a:gd name="adj1" fmla="val 25000"/>
              <a:gd name="adj2" fmla="val 25000"/>
            </a:avLst>
          </a:prstGeom>
          <a:gradFill>
            <a:gsLst>
              <a:gs pos="45000">
                <a:srgbClr val="3399FF">
                  <a:alpha val="52000"/>
                </a:srgbClr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16200000" scaled="0"/>
          </a:gradFill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3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8"/>
          <p:cNvSpPr/>
          <p:nvPr/>
        </p:nvSpPr>
        <p:spPr>
          <a:xfrm>
            <a:off x="6516228" y="3003798"/>
            <a:ext cx="1512167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6" tIns="45708" rIns="91416" bIns="45708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«ТАНЦУЙ!»</a:t>
            </a:r>
          </a:p>
        </p:txBody>
      </p:sp>
      <p:pic>
        <p:nvPicPr>
          <p:cNvPr id="10" name="Picture 2" descr="C:\Users\User\Desktop\РАбочая\Фото для презентации\IMG_94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987574"/>
            <a:ext cx="1599051" cy="1199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 descr="D:\Дворец\Фото\2018\ДДиЮТ\2018-05-15 18-11-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571762"/>
            <a:ext cx="2226497" cy="1252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688" y="3912817"/>
            <a:ext cx="2088232" cy="11276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923928" y="4443958"/>
            <a:ext cx="2088232" cy="530912"/>
          </a:xfrm>
          <a:prstGeom prst="rect">
            <a:avLst/>
          </a:prstGeom>
        </p:spPr>
        <p:txBody>
          <a:bodyPr wrap="square" lIns="91416" tIns="45708" rIns="91416" bIns="45708">
            <a:spAutoFit/>
          </a:bodyPr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Танцевальная студия «Созвездие»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411760" y="2854023"/>
            <a:ext cx="2673402" cy="750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8" rIns="91416" bIns="45708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Хореографическая студия современного танца «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Инфинит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979712" y="1635658"/>
            <a:ext cx="1656184" cy="769441"/>
          </a:xfrm>
          <a:prstGeom prst="rect">
            <a:avLst/>
          </a:prstGeom>
        </p:spPr>
        <p:txBody>
          <a:bodyPr wrap="square" lIns="91416" tIns="45708" rIns="91416" bIns="45708">
            <a:spAutoFit/>
          </a:bodyPr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Шахматный клуб 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«Ладья»</a:t>
            </a:r>
          </a:p>
          <a:p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18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9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6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2" y="1419630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КРЕСТЬЯНИНОВА</a:t>
            </a:r>
          </a:p>
          <a:p>
            <a:pPr eaLnBrk="1" hangingPunct="1"/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Фанзиля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Ангамовна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Учитель физической культуры муниципального бюджетного образовательного учреждения с. Павловка муниципального района Нуримановский район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76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604" y="1716155"/>
            <a:ext cx="5698147" cy="31909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91" y="-311727"/>
            <a:ext cx="7239000" cy="1298864"/>
          </a:xfrm>
        </p:spPr>
        <p:txBody>
          <a:bodyPr>
            <a:noAutofit/>
          </a:bodyPr>
          <a:lstStyle/>
          <a:p>
            <a:pPr algn="ctr"/>
            <a:r>
              <a:rPr lang="ru-RU" sz="3000" dirty="0"/>
              <a:t/>
            </a:r>
            <a:br>
              <a:rPr lang="ru-RU" sz="3000" dirty="0"/>
            </a:br>
            <a:r>
              <a:rPr lang="ru-RU" sz="3000" dirty="0"/>
              <a:t/>
            </a:r>
            <a:br>
              <a:rPr lang="ru-RU" sz="3000" dirty="0"/>
            </a:br>
            <a:r>
              <a:rPr lang="ru-RU" sz="3000" dirty="0"/>
              <a:t>       </a:t>
            </a:r>
            <a:r>
              <a:rPr lang="ru-RU" sz="45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школы</a:t>
            </a:r>
            <a:endParaRPr lang="ru-RU" sz="45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3036" y="987137"/>
            <a:ext cx="8281555" cy="36347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ребенка к самостоятельной жизни, сформировать успешную личность, готовую полноценно жить, работать, растить свое будущее поколение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04" y="51671"/>
            <a:ext cx="1553600" cy="86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23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3" y="457200"/>
            <a:ext cx="8188037" cy="4384602"/>
          </a:xfrm>
        </p:spPr>
        <p:txBody>
          <a:bodyPr/>
          <a:lstStyle/>
          <a:p>
            <a:pPr marL="1178162" lvl="8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чем мы боремся?</a:t>
            </a:r>
          </a:p>
          <a:p>
            <a:pPr marL="0" indent="0" algn="ctr">
              <a:buNone/>
            </a:pP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факторы риска.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Стрессовая педагогическая методика.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Интенсификация образования </a:t>
            </a:r>
          </a:p>
          <a:p>
            <a:pPr marL="0" indent="0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нагрузки)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материально-технической базы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04" y="51671"/>
            <a:ext cx="1553600" cy="86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0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476" y="273857"/>
            <a:ext cx="7745506" cy="724601"/>
          </a:xfrm>
        </p:spPr>
        <p:txBody>
          <a:bodyPr>
            <a:noAutofit/>
          </a:bodyPr>
          <a:lstStyle/>
          <a:p>
            <a:pPr algn="ctr"/>
            <a:r>
              <a:rPr lang="ru-RU" sz="33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Проблема</a:t>
            </a:r>
            <a:endParaRPr lang="ru-RU" sz="33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4543" y="913147"/>
            <a:ext cx="8229600" cy="36347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активность, отсутствие заинтересованности детей к занятиям физической культурой. Экзамены ОГЭ, ЕГЭ.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34" y="2288510"/>
            <a:ext cx="3654457" cy="2653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72" y="1754594"/>
            <a:ext cx="4278086" cy="28484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04" y="51671"/>
            <a:ext cx="1553600" cy="86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5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0043"/>
            <a:ext cx="7239000" cy="4356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      </a:t>
            </a:r>
            <a:r>
              <a:rPr lang="ru-RU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проблемы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99161"/>
            <a:ext cx="8048680" cy="2508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подход к каждому ребенку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598" y="1505975"/>
            <a:ext cx="5308756" cy="35341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04" y="51671"/>
            <a:ext cx="1553600" cy="86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5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407678"/>
            <a:ext cx="3271157" cy="4962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    </a:t>
            </a:r>
            <a:r>
              <a:rPr lang="ru-RU" sz="4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endParaRPr lang="ru-RU" sz="45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7213" y="1284517"/>
            <a:ext cx="4653929" cy="3734684"/>
          </a:xfrm>
        </p:spPr>
        <p:txBody>
          <a:bodyPr>
            <a:normAutofit fontScale="92500" lnSpcReduction="10000"/>
          </a:bodyPr>
          <a:lstStyle/>
          <a:p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обучающихся складывается полное, четкое представление о принципах и правилах ведения здорового образа жизни, вырабатываются стремления заниматься физической культурой с целью поддержания физической формы. </a:t>
            </a:r>
            <a:endParaRPr lang="ru-RU" sz="2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Думать о своем здоровье, заботиться о нем, радоваться жизни.</a:t>
            </a:r>
            <a:endParaRPr lang="ru-RU" sz="2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40" y="256701"/>
            <a:ext cx="3101839" cy="46527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04" y="51671"/>
            <a:ext cx="1553600" cy="86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4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-308570"/>
            <a:ext cx="9143999" cy="54520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46771" y="939759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1F497D"/>
                </a:solidFill>
                <a:latin typeface="Arial" charset="0"/>
              </a:rPr>
              <a:t>САФИУЛЛИНА</a:t>
            </a:r>
          </a:p>
          <a:p>
            <a:pPr eaLnBrk="1" hangingPunct="1"/>
            <a:r>
              <a:rPr lang="ru-RU" sz="4000" b="1" dirty="0">
                <a:solidFill>
                  <a:srgbClr val="1F497D"/>
                </a:solidFill>
                <a:latin typeface="Arial" charset="0"/>
              </a:rPr>
              <a:t>Розалия Расиховна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04639" y="3580709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Начальник отдела национального образования, регионального сотрудничества и учебного книгоиздания </a:t>
            </a:r>
          </a:p>
          <a:p>
            <a:pPr algn="ctr" eaLnBrk="1" hangingPunct="1"/>
            <a:r>
              <a:rPr lang="ru-RU" sz="18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Министерства образования Республики Башкортостан</a:t>
            </a:r>
            <a:endParaRPr lang="ru-RU" sz="18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96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-308570"/>
            <a:ext cx="9143999" cy="54520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490" y="-92546"/>
            <a:ext cx="1294823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056" y="987574"/>
            <a:ext cx="8640166" cy="196977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ДӨЙӨМ БЕЛЕМ БИРЕҮ ОЙОШМАЛАРЫНДА</a:t>
            </a:r>
          </a:p>
          <a:p>
            <a:pPr algn="ctr">
              <a:spcAft>
                <a:spcPts val="600"/>
              </a:spcAft>
            </a:pPr>
            <a:r>
              <a:rPr lang="ru-RU" sz="28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«ИНТЕРАКТИВ БАШ</a:t>
            </a:r>
            <a:r>
              <a:rPr lang="ba-RU" sz="28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ҠОРТ ТЕЛЕ</a:t>
            </a:r>
            <a:r>
              <a:rPr lang="ru-RU" sz="28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ПРОЕКТЫН ТОРМОШҠА АШЫРЫУ ТУРАҺЫНДА</a:t>
            </a:r>
          </a:p>
          <a:p>
            <a:pPr algn="ctr">
              <a:spcAft>
                <a:spcPts val="600"/>
              </a:spcAft>
            </a:pPr>
            <a:r>
              <a:rPr lang="ru-RU" sz="28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6056" y="2966891"/>
            <a:ext cx="8640166" cy="1538883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РЕАЛИЗАЦИИ ПРОЕКТА </a:t>
            </a:r>
          </a:p>
          <a:p>
            <a:pPr algn="ctr">
              <a:spcAft>
                <a:spcPts val="600"/>
              </a:spcAft>
            </a:pPr>
            <a:r>
              <a:rPr lang="ru-RU" sz="28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«ИНТЕРАКТИВНЫЙ БАШКИРСКИЙ»</a:t>
            </a:r>
          </a:p>
          <a:p>
            <a:pPr algn="ctr">
              <a:spcAft>
                <a:spcPts val="600"/>
              </a:spcAft>
            </a:pPr>
            <a:r>
              <a:rPr lang="ru-RU" sz="28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ОБЩЕОБРАЗОВАТЕЛЬНЫХ ОРГАНИЗАЦИЯХ </a:t>
            </a:r>
          </a:p>
        </p:txBody>
      </p:sp>
    </p:spTree>
    <p:extLst>
      <p:ext uri="{BB962C8B-B14F-4D97-AF65-F5344CB8AC3E}">
        <p14:creationId xmlns:p14="http://schemas.microsoft.com/office/powerpoint/2010/main" val="18728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-308570"/>
            <a:ext cx="9143999" cy="54520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528" y="-92546"/>
            <a:ext cx="1294823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32" y="1139232"/>
            <a:ext cx="4031654" cy="3400931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ba-RU" sz="20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РОССИЙСКАЯ ФЕДЕРАЦИЯ</a:t>
            </a:r>
          </a:p>
          <a:p>
            <a:pPr algn="ctr">
              <a:spcAft>
                <a:spcPts val="600"/>
              </a:spcAft>
            </a:pPr>
            <a:endParaRPr lang="ru-RU" sz="2000" b="1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endParaRPr lang="ru-RU" sz="1200" b="1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 РОДНОЙ ЯЗЫК</a:t>
            </a:r>
          </a:p>
          <a:p>
            <a:pPr algn="ctr">
              <a:spcAft>
                <a:spcPts val="600"/>
              </a:spcAft>
            </a:pPr>
            <a:endParaRPr lang="ru-RU" sz="2000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ЯЗЫКА ОБРАЗОВАНИЯ</a:t>
            </a:r>
          </a:p>
          <a:p>
            <a:pPr algn="ctr">
              <a:spcAft>
                <a:spcPts val="600"/>
              </a:spcAft>
            </a:pPr>
            <a:endParaRPr lang="ru-RU" sz="2000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ГОСУДАРСТВЕННЫХ ЯЗЫКОВ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5659" y="1131597"/>
            <a:ext cx="4031654" cy="304698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ba-RU" sz="2000" b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БАШКОРТОСТАН</a:t>
            </a:r>
          </a:p>
          <a:p>
            <a:pPr algn="ctr">
              <a:spcAft>
                <a:spcPts val="600"/>
              </a:spcAft>
            </a:pPr>
            <a:endParaRPr lang="ba-RU" sz="2000" b="1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РОДНЫХ  ЯЗЫКОВ</a:t>
            </a:r>
          </a:p>
          <a:p>
            <a:pPr algn="ctr">
              <a:spcAft>
                <a:spcPts val="600"/>
              </a:spcAft>
            </a:pPr>
            <a:endParaRPr lang="ru-RU" sz="2000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ЯЗЫКОВ ОБРАЗОВАНИЯ</a:t>
            </a:r>
          </a:p>
          <a:p>
            <a:pPr algn="ctr">
              <a:spcAft>
                <a:spcPts val="600"/>
              </a:spcAft>
            </a:pPr>
            <a:endParaRPr lang="ru-RU" sz="2000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ГОСУДАРСТВЕННЫХ ЯЗЫКА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4211960" y="2139702"/>
            <a:ext cx="978408" cy="48463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76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2" y="1419630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КИЛЬСЕНБАЕВ</a:t>
            </a:r>
          </a:p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Урал Тагирович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867896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Управления Главы Республики Башкортостан </a:t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по общественно-политическому развитию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28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-308570"/>
            <a:ext cx="9143999" cy="54520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598" y="-159608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365998"/>
            <a:ext cx="7956376" cy="81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982" tIns="35988" rIns="71982" bIns="35988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400" b="1" dirty="0">
                <a:solidFill>
                  <a:srgbClr val="1F497D"/>
                </a:solidFill>
                <a:latin typeface="Arial" charset="0"/>
                <a:cs typeface="Arial" charset="0"/>
              </a:rPr>
              <a:t>Поддержка и развитие родных и государственных языков Республики Башкортостан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101" y="2714779"/>
            <a:ext cx="8856984" cy="1027202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42794" indent="-342794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</a:rPr>
              <a:t>Государственная программа «Сохранение и развитие государственных языков Республики Башкортостан и языков народов Республики Башкортостан» (Постановление Правительства РБ от 17.08.2018г. №395)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45" y="1362020"/>
            <a:ext cx="8856984" cy="133882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42794" indent="-342794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</a:rPr>
              <a:t>Гранты Главы Республики Башкортостан, направленные на сохранение и развитие государственных языков Республики Башкортостан и языков народов Республики Башкортостан (Указ Главы Республики Башкортостан №УГ-1 от 04.01.2018г.)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" y="3860584"/>
            <a:ext cx="8856984" cy="1027202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42794" indent="-342794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</a:rPr>
              <a:t>Внесение учебников по башкирскому языку и литературе в Федеральный перечень учебников (приказ Министерства просвещения Российской Федерации от 28.12.2018г. №345)</a:t>
            </a:r>
          </a:p>
        </p:txBody>
      </p:sp>
    </p:spTree>
    <p:extLst>
      <p:ext uri="{BB962C8B-B14F-4D97-AF65-F5344CB8AC3E}">
        <p14:creationId xmlns:p14="http://schemas.microsoft.com/office/powerpoint/2010/main" val="14986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-308570"/>
            <a:ext cx="9143999" cy="54520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914" y="-92506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4011" y="267494"/>
            <a:ext cx="7418145" cy="179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982" tIns="35988" rIns="71982" bIns="35988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800" b="1" dirty="0">
                <a:solidFill>
                  <a:srgbClr val="1F497D"/>
                </a:solidFill>
                <a:latin typeface="Arial" charset="0"/>
                <a:cs typeface="Arial" charset="0"/>
              </a:rPr>
              <a:t>Федеральный закон </a:t>
            </a:r>
          </a:p>
          <a:p>
            <a:pPr eaLnBrk="0" hangingPunct="0"/>
            <a:r>
              <a:rPr lang="ru-RU" sz="2800" b="1" dirty="0">
                <a:solidFill>
                  <a:srgbClr val="1F497D"/>
                </a:solidFill>
                <a:latin typeface="Arial" charset="0"/>
                <a:cs typeface="Arial" charset="0"/>
              </a:rPr>
              <a:t>273-ФЗ от 29.12.2012г. </a:t>
            </a:r>
          </a:p>
          <a:p>
            <a:pPr eaLnBrk="0" hangingPunct="0"/>
            <a:r>
              <a:rPr lang="ru-RU" sz="2800" b="1" dirty="0">
                <a:solidFill>
                  <a:srgbClr val="1F497D"/>
                </a:solidFill>
                <a:latin typeface="Arial" charset="0"/>
                <a:cs typeface="Arial" charset="0"/>
              </a:rPr>
              <a:t>«Об образовании </a:t>
            </a:r>
          </a:p>
          <a:p>
            <a:pPr eaLnBrk="0" hangingPunct="0"/>
            <a:r>
              <a:rPr lang="ru-RU" sz="2800" b="1" dirty="0">
                <a:solidFill>
                  <a:srgbClr val="1F497D"/>
                </a:solidFill>
                <a:latin typeface="Arial" charset="0"/>
                <a:cs typeface="Arial" charset="0"/>
              </a:rPr>
              <a:t>в Российской Федерации»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71" y="2283729"/>
            <a:ext cx="8640166" cy="1881281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 14:</a:t>
            </a:r>
          </a:p>
          <a:p>
            <a:pPr marL="342794" indent="-342794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получение образования на родном языке;</a:t>
            </a:r>
          </a:p>
          <a:p>
            <a:pPr marL="342794" indent="-342794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изучение родных языков из числа языков народов РФ;</a:t>
            </a:r>
          </a:p>
          <a:p>
            <a:pPr marL="342794" indent="-342794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изучение государственных языков республик, находящихся в составе РФ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38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-308570"/>
            <a:ext cx="9143999" cy="54520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-164554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" y="67554"/>
            <a:ext cx="7813681" cy="6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982" tIns="35988" rIns="71982" bIns="35988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000" b="1" dirty="0">
                <a:solidFill>
                  <a:srgbClr val="1F497D"/>
                </a:solidFill>
                <a:latin typeface="Arial" charset="0"/>
                <a:cs typeface="Arial" charset="0"/>
              </a:rPr>
              <a:t>Изучение родных (нерусского) языков и башкирского языка как государственного языка Республики Башкортостан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3247649"/>
              </p:ext>
            </p:extLst>
          </p:nvPr>
        </p:nvGraphicFramePr>
        <p:xfrm>
          <a:off x="0" y="760237"/>
          <a:ext cx="9036496" cy="4371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3588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-308570"/>
            <a:ext cx="9143999" cy="54520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62" y="-92546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39556" y="5988"/>
            <a:ext cx="7274129" cy="81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982" tIns="35988" rIns="71982" bIns="35988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2400" b="1" dirty="0">
                <a:solidFill>
                  <a:srgbClr val="1F497D"/>
                </a:solidFill>
                <a:latin typeface="Arial" charset="0"/>
                <a:cs typeface="Arial" charset="0"/>
              </a:rPr>
              <a:t>МОДУЛЬНЫЙ ПРОЕКТ </a:t>
            </a:r>
          </a:p>
          <a:p>
            <a:pPr eaLnBrk="0" hangingPunct="0"/>
            <a:r>
              <a:rPr lang="ru-RU" sz="2400" b="1" dirty="0">
                <a:solidFill>
                  <a:srgbClr val="1F497D"/>
                </a:solidFill>
                <a:latin typeface="Arial" charset="0"/>
                <a:cs typeface="Arial" charset="0"/>
              </a:rPr>
              <a:t>«ИНТЕРАКТИВНЫЙ БАШКИРСКИЙ»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987573"/>
            <a:ext cx="4275484" cy="2862298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</a:p>
          <a:p>
            <a:pPr marL="342794" indent="-342794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коммуникативных, </a:t>
            </a:r>
            <a:r>
              <a:rPr lang="ru-RU" sz="2000" i="1" dirty="0" err="1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лингвокультурологических</a:t>
            </a:r>
            <a:r>
              <a:rPr lang="ru-RU" sz="2000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компетенций обучающихся;</a:t>
            </a:r>
          </a:p>
          <a:p>
            <a:pPr marL="342794" indent="-342794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пропаганда и популяризация башкирского языка с помощью современных интерактивных средств обучения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6018" y="987578"/>
            <a:ext cx="4275484" cy="4143439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Ожидаемый результат:</a:t>
            </a:r>
          </a:p>
          <a:p>
            <a:pPr marL="342794" indent="-342794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мотивации к изучению башкирского языка;</a:t>
            </a:r>
          </a:p>
          <a:p>
            <a:pPr marL="342794" indent="-342794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круга и количества лиц, интересующихся </a:t>
            </a:r>
            <a:br>
              <a:rPr lang="ru-RU" sz="2000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владеющих башкирским языком;</a:t>
            </a:r>
          </a:p>
          <a:p>
            <a:pPr marL="342794" indent="-342794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востребованность, популярность и доступность изучения башкирского языка </a:t>
            </a:r>
            <a:br>
              <a:rPr lang="ru-RU" sz="2000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i="1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интерактивных технологий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39920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-308570"/>
            <a:ext cx="9143999" cy="54520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93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7504" y="5988"/>
            <a:ext cx="7920880" cy="81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982" tIns="35988" rIns="71982" bIns="35988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>
              <a:spcBef>
                <a:spcPts val="0"/>
              </a:spcBef>
            </a:pPr>
            <a:r>
              <a:rPr lang="ru-RU" sz="2400" b="1" dirty="0">
                <a:solidFill>
                  <a:srgbClr val="1F497D"/>
                </a:solidFill>
                <a:latin typeface="Arial" charset="0"/>
                <a:cs typeface="Arial" charset="0"/>
              </a:rPr>
              <a:t>МОДУЛЬНЫЙ ПРОЕКТ </a:t>
            </a:r>
          </a:p>
          <a:p>
            <a:pPr eaLnBrk="0" hangingPunct="0">
              <a:spcBef>
                <a:spcPts val="0"/>
              </a:spcBef>
            </a:pPr>
            <a:r>
              <a:rPr lang="ru-RU" sz="2400" b="1" dirty="0">
                <a:solidFill>
                  <a:srgbClr val="1F497D"/>
                </a:solidFill>
                <a:latin typeface="Arial" charset="0"/>
                <a:cs typeface="Arial" charset="0"/>
              </a:rPr>
              <a:t>«ИНТЕРАКТИВНЫЙ БАШКИРСКИЙ»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558" y="915570"/>
            <a:ext cx="8640166" cy="4062647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marL="342794" indent="-342794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веб-ресурс “Интерактивный башкирский” для всех желающих изучить разговорный башкирский язык;</a:t>
            </a:r>
          </a:p>
          <a:p>
            <a:pPr algn="just">
              <a:spcAft>
                <a:spcPts val="600"/>
              </a:spcAft>
            </a:pPr>
            <a:endParaRPr lang="ru-RU" sz="800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794" indent="-342794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медиа-контент для самостоятельного изучения и развития навыков разговорной речи башкирского языка;</a:t>
            </a:r>
          </a:p>
          <a:p>
            <a:pPr algn="just">
              <a:spcAft>
                <a:spcPts val="600"/>
              </a:spcAft>
            </a:pPr>
            <a:endParaRPr lang="ru-RU" sz="800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794" indent="-342794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по использованию веб-ресурса для самостоятельного изучения башкирского языка в дополнительном образовании;</a:t>
            </a:r>
          </a:p>
          <a:p>
            <a:pPr algn="just">
              <a:spcAft>
                <a:spcPts val="600"/>
              </a:spcAft>
            </a:pPr>
            <a:endParaRPr lang="ru-RU" sz="900" strike="sngStrike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794" indent="-342794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квалификации учителей башкирского языка и литературы общеобразовательных организаций по </a:t>
            </a:r>
            <a:r>
              <a:rPr lang="ru-RU" sz="2000" dirty="0" err="1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тьюторскому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сопровождению модульного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9567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2" y="1419630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1F497D"/>
                </a:solidFill>
                <a:latin typeface="Arial" charset="0"/>
              </a:rPr>
              <a:t>ЗАБЕЛИН</a:t>
            </a:r>
          </a:p>
          <a:p>
            <a:pPr eaLnBrk="1" hangingPunct="1"/>
            <a:r>
              <a:rPr lang="ru-RU" sz="4000" b="1" dirty="0">
                <a:solidFill>
                  <a:srgbClr val="1F497D"/>
                </a:solidFill>
                <a:latin typeface="Arial" charset="0"/>
              </a:rPr>
              <a:t>Максим Васильевич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1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Исполняющий обязанности министра здравоохранения </a:t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</a:b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 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87688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089" y="52268"/>
            <a:ext cx="8229600" cy="62324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61" tIns="34289" rIns="68561" bIns="34289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Апрельская VI международная конференция "ОРГЗДРАВ-2018. Эффективное управление медицинской организацией"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90745" y="3273964"/>
            <a:ext cx="7562521" cy="17302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248" indent="-214248" algn="just" eaLnBrk="1" hangingPunct="1">
              <a:buFont typeface="Wingdings" panose="05000000000000000000" pitchFamily="2" charset="2"/>
              <a:buChar char="§"/>
            </a:pPr>
            <a:endParaRPr lang="ru-RU" sz="12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214248" indent="-214248" algn="just" eaLnBrk="1" hangingPunct="1">
              <a:buFont typeface="Wingdings" panose="05000000000000000000" pitchFamily="2" charset="2"/>
              <a:buChar char="§"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Конференция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стала главной площадкой для обсуждения цели, поставленной Президентом страны Владимиром Путиным - увеличение ожидаемой продолжительности жизни (ОПЖ) российских граждан до 78 лет к 2024 году. </a:t>
            </a:r>
          </a:p>
          <a:p>
            <a:pPr marL="214248" indent="-214248" algn="just" eaLnBrk="1" hangingPunct="1">
              <a:buFont typeface="Wingdings" panose="05000000000000000000" pitchFamily="2" charset="2"/>
              <a:buChar char="§"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Из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выступлений ведущих </a:t>
            </a:r>
            <a:r>
              <a:rPr lang="ru-RU" sz="1200" b="1" dirty="0" err="1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опинион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-лидеров, 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о формировании федеральной программы по  двум взаимосвязанным стратегическим направлениям:  «…. Второе направление - повышение доступности и качества медицинской помощи». В части организации здравоохранения ею предложено  обеспечивать на местах «шаговую доступность первичного звена - для всех». </a:t>
            </a:r>
          </a:p>
          <a:p>
            <a:pPr marL="214248" indent="-214248" algn="just" eaLnBrk="1" hangingPunct="1">
              <a:buFont typeface="Wingdings" panose="05000000000000000000" pitchFamily="2" charset="2"/>
              <a:buChar char="§"/>
            </a:pPr>
            <a:endParaRPr lang="ru-RU" sz="12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" name="Рисунок 6" descr="C:\Users\PC\Downloads\оргздрав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62" y="801480"/>
            <a:ext cx="4197596" cy="2448617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520" y="813402"/>
            <a:ext cx="2822712" cy="156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300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87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08" y="855156"/>
            <a:ext cx="4878125" cy="2728913"/>
          </a:xfr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68442" y="3615503"/>
            <a:ext cx="8903368" cy="137159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61" tIns="34289" rIns="68561" bIns="34289" numCol="1" rtlCol="0" anchor="ctr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В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службе стоматологии детского возраста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Республики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Башкортостан для реализации поставленных задач уже существует рациональная структура оказания лечебно-профилактической помощи детям. Это – школьная стоматология. Школьная стоматология – отдельная область детской стоматологии, здесь реализуется возможность отступления от принятого в отрасли лечебно-ориентированного подхода к ликвидации основных стоматологических заболеваний. Здесь проявляется возможность отработки и целенаправленного развития превентивной стоматологии.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520" y="813402"/>
            <a:ext cx="2822712" cy="156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28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696" y="79434"/>
            <a:ext cx="8644690" cy="62324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61" tIns="34289" rIns="68561" bIns="34289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Государственная </a:t>
            </a: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Программа «Развитие </a:t>
            </a: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здравоохранения» </a:t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</a:b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второй этап - с 2016 по 2020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3179" y="968541"/>
            <a:ext cx="8788316" cy="788069"/>
          </a:xfrm>
          <a:prstGeom prst="roundRect">
            <a:avLst>
              <a:gd name="adj" fmla="val 42889"/>
            </a:avLst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61" tIns="34289" rIns="68561" bIns="34289" numCol="1" rtlCol="0" anchor="ctr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Основное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мероприятие подпрограммы 1 «Профилактика заболеваний и формирование здорового образа жизни. Развитие первичной медико-санитарной помощи» -  мероприятие </a:t>
            </a:r>
            <a:endParaRPr lang="ru-RU" sz="12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indent="0" algn="just" eaLnBrk="1" hangingPunct="1">
              <a:buNone/>
            </a:pPr>
            <a:r>
              <a:rPr lang="ru-RU" sz="1200" b="1" dirty="0">
                <a:solidFill>
                  <a:srgbClr val="0066FF"/>
                </a:solidFill>
                <a:latin typeface="Arial" pitchFamily="34" charset="0"/>
                <a:ea typeface="+mj-ea"/>
                <a:cs typeface="Arial" pitchFamily="34" charset="0"/>
              </a:rPr>
              <a:t>1</a:t>
            </a:r>
            <a:r>
              <a:rPr lang="ru-RU" sz="1200" b="1" dirty="0">
                <a:solidFill>
                  <a:srgbClr val="0066FF"/>
                </a:solidFill>
                <a:latin typeface="Arial" pitchFamily="34" charset="0"/>
                <a:ea typeface="+mj-ea"/>
                <a:cs typeface="Arial" pitchFamily="34" charset="0"/>
              </a:rPr>
              <a:t>. 6. «Первичная профилактика стоматологических заболеваний среди населения Российской Федерации»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62428" y="1973179"/>
            <a:ext cx="8807115" cy="296578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61" tIns="34289" rIns="68561" bIns="34289" numCol="1" rtlCol="0" anchor="ctr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Концепцией 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Российской Федерации в отношении сохранения национального здоровья является утверждение постановлением Правительства Российской Федерации (15 апреля 2014 г. № 294) Государственной Программы «Развитие здравоохранения». Одним из основных мероприятий подпрограммы 1 «Профилактика заболеваний и формирование здорового образа жизни. Развитие первичной медико-санитарной помощи» стало мероприятие </a:t>
            </a:r>
            <a:r>
              <a:rPr lang="ru-RU" sz="1200" b="1" dirty="0">
                <a:solidFill>
                  <a:srgbClr val="0066FF"/>
                </a:solidFill>
                <a:latin typeface="Arial" pitchFamily="34" charset="0"/>
                <a:ea typeface="+mj-ea"/>
                <a:cs typeface="Arial" pitchFamily="34" charset="0"/>
              </a:rPr>
              <a:t>1.6 «Первичная </a:t>
            </a:r>
            <a:r>
              <a:rPr lang="ru-RU" sz="1200" b="1" dirty="0">
                <a:solidFill>
                  <a:srgbClr val="0066FF"/>
                </a:solidFill>
                <a:latin typeface="Arial" pitchFamily="34" charset="0"/>
                <a:ea typeface="+mj-ea"/>
                <a:cs typeface="Arial" pitchFamily="34" charset="0"/>
              </a:rPr>
              <a:t>профилактика стоматологических заболеваний среди населения Российской Федерации»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.  </a:t>
            </a:r>
          </a:p>
          <a:p>
            <a:pPr marL="0" indent="0" algn="just" eaLnBrk="1" hangingPunct="1"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В рамках реализации подпрограммы на федеральном и региональном уровнях для государственной службы стоматологии  предоставлены  новые возможности: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реализация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регионально ориентированных профилактических программ, согласованных с территориальными фондами ОМС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выполнение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задач региональных программ  планомерно способствует сохранению стоматологического здоровья населения, в первую очередь детского</a:t>
            </a: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развитие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школьной стоматологии повсеместно в рамках государственного планирования </a:t>
            </a:r>
          </a:p>
          <a:p>
            <a:pPr marL="0" indent="0" algn="just" eaLnBrk="1" hangingPunct="1">
              <a:buNone/>
            </a:pPr>
            <a:endParaRPr lang="ru-RU" sz="12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690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64696" y="217947"/>
            <a:ext cx="8644690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1" tIns="34289" rIns="68561" bIns="34289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Стоматологические кабинеты  в школах</a:t>
            </a:r>
          </a:p>
        </p:txBody>
      </p:sp>
      <p:pic>
        <p:nvPicPr>
          <p:cNvPr id="6" name="Рисунок 5" descr="C:\Users\PC\Downloads\щетка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829" y="789552"/>
            <a:ext cx="3176790" cy="2119514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0" y="2194711"/>
            <a:ext cx="4327993" cy="2872227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043" y="2194711"/>
            <a:ext cx="4409048" cy="2872227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378" y="813402"/>
            <a:ext cx="2822712" cy="156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14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9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9459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" y="790575"/>
            <a:ext cx="3227785" cy="2140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90237" y="2931332"/>
            <a:ext cx="8951495" cy="2109913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61" tIns="34289" rIns="68561" bIns="34289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</a:pP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	«Под географической доступностью подразумевается справедливое распределение соответствующих услуг по территории страны или в каждом населенном пункте. Для улучшения географической доступности необходимо оптимизировать распределение имеющихся ресурсов в соответствии с местными потребностями. 	Для России с ее крайне неравномерным расселением по территории страны проблема географической доступности медицинской помощи имеет непосредственное значение, прежде всего, для жителей регионов с низкой плотностью населения (Сибирь, Дальний Восток, Северные территории), а также сельского населения. 	Наиболее оптимальным вариантом обеспечения географической доступности медицинской помощи для населения является развитие первичной медико-санитарной помощи, особенно в отдаленных и труднодоступных районах» 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					Информационный бюллетень для руководителей здравоохранения. 					Документы ВОЗ и международные проекты.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64696" y="217947"/>
            <a:ext cx="8644690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1" tIns="34289" rIns="68561" bIns="34289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Рекомендации Всемирной организации здравоохранения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520" y="813402"/>
            <a:ext cx="2822712" cy="156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43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520" y="813402"/>
            <a:ext cx="2822712" cy="15695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137" y="214835"/>
            <a:ext cx="8229600" cy="34624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62" tIns="34289" rIns="68562" bIns="34289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alt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Школьная медицина позволяет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159" y="938475"/>
            <a:ext cx="4445669" cy="305602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62" tIns="34289" rIns="68562" bIns="34289" numCol="1" rtlCol="0" anchor="ctr" anchorCtr="0" compatLnSpc="1">
            <a:prstTxWarp prst="textNoShape">
              <a:avLst/>
            </a:prstTxWarp>
            <a:normAutofit lnSpcReduction="10000"/>
          </a:bodyPr>
          <a:lstStyle/>
          <a:p>
            <a:pPr algn="just" eaLnBrk="1" hangingPunct="1">
              <a:spcBef>
                <a:spcPts val="0"/>
              </a:spcBef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1.	Обеспечить </a:t>
            </a: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доступность превентивных </a:t>
            </a: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и оздоровительных </a:t>
            </a: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мероприятий для наиболее массово организованного контингента детей в возрасте от 7 до 17 лет (что составляет 65% общей численности детского населения России).</a:t>
            </a:r>
          </a:p>
          <a:p>
            <a:pPr algn="just" eaLnBrk="1" hangingPunct="1">
              <a:spcBef>
                <a:spcPts val="0"/>
              </a:spcBef>
              <a:buNone/>
            </a:pPr>
            <a:r>
              <a:rPr lang="ru-RU" altLang="ru-RU" sz="1200" b="1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2.	Выявить </a:t>
            </a:r>
            <a:r>
              <a:rPr lang="ru-RU" altLang="ru-RU" sz="1200" b="1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факторы риска развития стоматологических заболеваний и долгосрочно их контролировать.</a:t>
            </a:r>
          </a:p>
          <a:p>
            <a:pPr algn="just" eaLnBrk="1" hangingPunct="1">
              <a:spcBef>
                <a:spcPts val="0"/>
              </a:spcBef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3.	Осуществлять </a:t>
            </a:r>
            <a:r>
              <a:rPr lang="ru-RU" altLang="ru-RU" sz="1200" b="1" dirty="0" err="1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донозологическую</a:t>
            </a: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 диагностику, направленную на установление уровня стоматологического здоровья и повышение его уровня.</a:t>
            </a:r>
          </a:p>
          <a:p>
            <a:pPr algn="just" eaLnBrk="1" hangingPunct="1">
              <a:spcBef>
                <a:spcPts val="0"/>
              </a:spcBef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altLang="ru-RU" sz="1200" b="1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4.</a:t>
            </a: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</a:t>
            </a:r>
            <a:r>
              <a:rPr lang="ru-RU" altLang="ru-RU" sz="1200" b="1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Проводить </a:t>
            </a:r>
            <a:r>
              <a:rPr lang="ru-RU" altLang="ru-RU" sz="1200" b="1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групповые и индивидуальные методы этиотропной или патогенетической профилактики с учетом возраста детей</a:t>
            </a:r>
            <a:r>
              <a:rPr lang="ru-RU" altLang="ru-RU" sz="1200" b="1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. </a:t>
            </a:r>
            <a:endParaRPr lang="ru-RU" altLang="ru-RU" sz="1200" b="1" dirty="0">
              <a:solidFill>
                <a:srgbClr val="00B05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2" y="2290814"/>
            <a:ext cx="4511841" cy="279734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62" tIns="34289" rIns="68562" bIns="34289" numCol="1" rtlCol="0" anchor="ctr" anchorCtr="0" compatLnSpc="1">
            <a:prstTxWarp prst="textNoShape">
              <a:avLst/>
            </a:prstTxWarp>
            <a:normAutofit lnSpcReduction="10000"/>
          </a:bodyPr>
          <a:lstStyle/>
          <a:p>
            <a:pPr algn="just" eaLnBrk="1" hangingPunct="1">
              <a:spcBef>
                <a:spcPts val="0"/>
              </a:spcBef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5.	Прививать </a:t>
            </a: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школьникам навыки гигиены полости рта, целенаправленно закреплять их, используя для этих целей всевозможные средства санитарного просвещения.</a:t>
            </a:r>
          </a:p>
          <a:p>
            <a:pPr algn="just" eaLnBrk="1" hangingPunct="1">
              <a:spcBef>
                <a:spcPts val="0"/>
              </a:spcBef>
              <a:buNone/>
            </a:pPr>
            <a:r>
              <a:rPr lang="ru-RU" altLang="ru-RU" sz="1200" b="1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6.	Оптимизировать </a:t>
            </a:r>
            <a:r>
              <a:rPr lang="ru-RU" altLang="ru-RU" sz="1200" b="1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условия для общения и контакта врачей детского стоматологического профиля с родителями, воспитателями, учителями, педиатрами, логопедами, психологами.</a:t>
            </a:r>
          </a:p>
          <a:p>
            <a:pPr algn="just" eaLnBrk="1" hangingPunct="1">
              <a:spcBef>
                <a:spcPts val="0"/>
              </a:spcBef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7.	Пропагандировать </a:t>
            </a: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здоровый образ жизни, контролировать сбалансированность школьного питания</a:t>
            </a: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.</a:t>
            </a:r>
            <a:endParaRPr lang="ru-RU" altLang="ru-RU" sz="12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141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268" y="868254"/>
            <a:ext cx="8620627" cy="62324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62" tIns="34289" rIns="68562" bIns="34289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alt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«</a:t>
            </a:r>
            <a:r>
              <a:rPr lang="ru-RU" alt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О порядке проведения профилактических медицинских осмотров несовершеннолетних»</a:t>
            </a:r>
          </a:p>
        </p:txBody>
      </p:sp>
      <p:pic>
        <p:nvPicPr>
          <p:cNvPr id="2150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042" y="1572854"/>
            <a:ext cx="3475112" cy="3410659"/>
          </a:xfr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6781" y="1850232"/>
            <a:ext cx="3895725" cy="2063354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altLang="ru-RU" sz="1100" dirty="0"/>
              <a:t>	</a:t>
            </a:r>
          </a:p>
        </p:txBody>
      </p:sp>
      <p:sp>
        <p:nvSpPr>
          <p:cNvPr id="21509" name="Прямоугольник 4"/>
          <p:cNvSpPr>
            <a:spLocks noChangeArrowheads="1"/>
          </p:cNvSpPr>
          <p:nvPr/>
        </p:nvSpPr>
        <p:spPr bwMode="auto">
          <a:xfrm>
            <a:off x="4048632" y="2352183"/>
            <a:ext cx="4902869" cy="1618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62" tIns="34289" rIns="68562" bIns="34289" numCol="1" rtlCol="0" anchor="ctr" anchorCtr="0" compatLnSpc="1">
            <a:prstTxWarp prst="textNoShape">
              <a:avLst/>
            </a:prstTxWarp>
            <a:normAutofit/>
          </a:bodyPr>
          <a:lstStyle/>
          <a:p>
            <a:pPr indent="-257102" algn="just" defTabSz="685613" fontAlgn="base">
              <a:spcAft>
                <a:spcPct val="0"/>
              </a:spcAft>
            </a:pP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	Школьные стоматологические кабинеты являются оптимальной площадкой для осуществления мероприятий приказа Минздрава Российской Федерации № 514н  от 10 августа 2017 г. «О порядке проведения профилактических медицинских осмотров несовершеннолетних», согласно которого все дети, обучающиеся в образовательных учреждениях должны быть осмотрены 1 раз в год.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9153" y="91504"/>
            <a:ext cx="8398857" cy="623246"/>
          </a:xfrm>
          <a:prstGeom prst="rect">
            <a:avLst/>
          </a:prstGeom>
        </p:spPr>
        <p:txBody>
          <a:bodyPr wrap="square" lIns="68562" tIns="34289" rIns="68562" bIns="34289">
            <a:spAutoFit/>
          </a:bodyPr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Приказ Минздрава Российской Федерации № 514н  </a:t>
            </a:r>
            <a:br>
              <a:rPr lang="ru-RU" altLang="ru-RU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</a:br>
            <a:r>
              <a:rPr lang="ru-RU" altLang="ru-RU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от 10 августа 2017 г. </a:t>
            </a:r>
            <a:endParaRPr lang="ru-RU" dirty="0">
              <a:solidFill>
                <a:prstClr val="black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456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818" y="823976"/>
            <a:ext cx="6196261" cy="426109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54932" y="205814"/>
            <a:ext cx="8398857" cy="346247"/>
          </a:xfrm>
          <a:prstGeom prst="rect">
            <a:avLst/>
          </a:prstGeom>
        </p:spPr>
        <p:txBody>
          <a:bodyPr wrap="square" lIns="68562" tIns="34289" rIns="68562" bIns="34289">
            <a:spAutoFit/>
          </a:bodyPr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Модуль «ЗДОРОВЬЕ СБЕРЕЖЕНИЯ»</a:t>
            </a:r>
            <a:endParaRPr lang="ru-RU" dirty="0">
              <a:solidFill>
                <a:prstClr val="black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354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6" y="908916"/>
            <a:ext cx="2822712" cy="15695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9553" y="87475"/>
            <a:ext cx="8136904" cy="507831"/>
          </a:xfrm>
          <a:prstGeom prst="rect">
            <a:avLst/>
          </a:prstGeom>
        </p:spPr>
        <p:txBody>
          <a:bodyPr wrap="square" lIns="68562" tIns="34289" rIns="68562" bIns="34289">
            <a:spAutoFit/>
          </a:bodyPr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Стоматологические кабинеты в образовательных учреждениях Республики Башкортостан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899804"/>
              </p:ext>
            </p:extLst>
          </p:nvPr>
        </p:nvGraphicFramePr>
        <p:xfrm>
          <a:off x="6732240" y="1000935"/>
          <a:ext cx="1872208" cy="2767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Уфа</a:t>
                      </a: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Межгорье</a:t>
                      </a: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Нефтекамск</a:t>
                      </a: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Октябрьский</a:t>
                      </a: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Салават</a:t>
                      </a: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Сибай</a:t>
                      </a: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Стерлитамак</a:t>
                      </a: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 sz="800" b="1" i="0" kern="12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7144" marB="0" anchor="b">
                    <a:noFill/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Буздяк</a:t>
                      </a:r>
                      <a:endParaRPr lang="ru-RU" sz="800" b="1" i="0" kern="12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Бирский</a:t>
                      </a:r>
                      <a:endParaRPr lang="ru-RU" sz="800" b="1" i="0" kern="12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Благовещенский</a:t>
                      </a: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дюртюлинский</a:t>
                      </a:r>
                      <a:endParaRPr lang="ru-RU" sz="800" b="1" i="0" kern="12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Гафурийский</a:t>
                      </a:r>
                      <a:endParaRPr lang="ru-RU" sz="800" b="1" i="0" kern="12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Илишевский</a:t>
                      </a:r>
                      <a:endParaRPr lang="ru-RU" sz="800" b="1" i="0" kern="12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Ишимбайский</a:t>
                      </a:r>
                      <a:endParaRPr lang="ru-RU" sz="800" b="1" i="0" kern="12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Мелеузовский</a:t>
                      </a:r>
                      <a:endParaRPr lang="ru-RU" sz="800" b="1" i="0" kern="12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Учалинский</a:t>
                      </a: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153735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800" b="1" i="0" kern="1200" cap="all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Янаульский</a:t>
                      </a:r>
                      <a:endParaRPr lang="ru-RU" sz="800" b="1" i="0" kern="1200" cap="all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856220"/>
              </p:ext>
            </p:extLst>
          </p:nvPr>
        </p:nvGraphicFramePr>
        <p:xfrm>
          <a:off x="6732240" y="4353948"/>
          <a:ext cx="1872208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648072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900" b="1" i="0" kern="1200" cap="non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общеобразовательных учреждений в РБ – 1536,</a:t>
                      </a:r>
                    </a:p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900" b="1" i="0" kern="1200" cap="non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 них в г. Уфа – 127</a:t>
                      </a: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</a:tbl>
          </a:graphicData>
        </a:graphic>
      </p:graphicFrame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483040"/>
              </p:ext>
            </p:extLst>
          </p:nvPr>
        </p:nvGraphicFramePr>
        <p:xfrm>
          <a:off x="227455" y="4353948"/>
          <a:ext cx="2040290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0290"/>
              </a:tblGrid>
              <a:tr h="648072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900" b="1" i="0" kern="1200" cap="non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Школьные </a:t>
                      </a:r>
                    </a:p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900" b="1" i="0" kern="1200" cap="non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стоматологические </a:t>
                      </a:r>
                    </a:p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900" b="1" i="0" kern="1200" cap="non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кабинеты в  РБ – 152,</a:t>
                      </a:r>
                    </a:p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900" b="1" i="0" kern="1200" cap="none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 них в г. Уфа – 61 (40,0%)</a:t>
                      </a:r>
                    </a:p>
                  </a:txBody>
                  <a:tcPr marL="9525" marR="9525" marT="7144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</a:tbl>
          </a:graphicData>
        </a:graphic>
      </p:graphicFrame>
      <p:pic>
        <p:nvPicPr>
          <p:cNvPr id="32" name="Рисунок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948" y="819798"/>
            <a:ext cx="3953172" cy="429994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33" name="TextBox 32"/>
          <p:cNvSpPr txBox="1"/>
          <p:nvPr/>
        </p:nvSpPr>
        <p:spPr>
          <a:xfrm>
            <a:off x="4234157" y="3434804"/>
            <a:ext cx="629229" cy="161583"/>
          </a:xfrm>
          <a:prstGeom prst="rect">
            <a:avLst/>
          </a:prstGeom>
          <a:noFill/>
        </p:spPr>
        <p:txBody>
          <a:bodyPr wrap="square" lIns="68562" tIns="34289" rIns="68562" bIns="34289" rtlCol="0">
            <a:spAutoFit/>
          </a:bodyPr>
          <a:lstStyle/>
          <a:p>
            <a:pPr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  <a:latin typeface="Century Gothic" pitchFamily="34" charset="0"/>
              </a:rPr>
              <a:t>Салават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4207152" y="2497677"/>
            <a:ext cx="216024" cy="7364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61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179260" y="2814778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397062" y="1244505"/>
            <a:ext cx="162018" cy="68711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019020" y="2524680"/>
            <a:ext cx="162018" cy="7364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369170" y="3577797"/>
            <a:ext cx="162018" cy="7364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449290" y="4094191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045134" y="3270552"/>
            <a:ext cx="216024" cy="67067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40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911008" y="2879056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072137" y="1881131"/>
            <a:ext cx="162018" cy="62465"/>
          </a:xfrm>
          <a:prstGeom prst="rect">
            <a:avLst/>
          </a:prstGeom>
          <a:noFill/>
          <a:ln w="25400" cap="rnd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258919" y="2115940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4909230" y="3659788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494995" y="3000817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397062" y="1737898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4072137" y="3398428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3991128" y="3831190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5881338" y="2603911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3523124" y="2062309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3691105" y="1084780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990239" y="2865212"/>
            <a:ext cx="540060" cy="161583"/>
          </a:xfrm>
          <a:prstGeom prst="rect">
            <a:avLst/>
          </a:prstGeom>
          <a:noFill/>
        </p:spPr>
        <p:txBody>
          <a:bodyPr wrap="square" lIns="68562" tIns="34289" rIns="68562" bIns="34289" rtlCol="0">
            <a:spAutoFit/>
          </a:bodyPr>
          <a:lstStyle/>
          <a:p>
            <a:pPr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white">
                    <a:lumMod val="50000"/>
                  </a:prstClr>
                </a:solidFill>
                <a:latin typeface="Century Gothic" pitchFamily="34" charset="0"/>
              </a:rPr>
              <a:t>Межгорье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685142" y="1626763"/>
            <a:ext cx="162018" cy="6695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9" rIns="68562" bIns="34289" rtlCol="0" anchor="ctr"/>
          <a:lstStyle/>
          <a:p>
            <a:pPr algn="ctr" defTabSz="685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600" b="1" dirty="0">
                <a:solidFill>
                  <a:prstClr val="black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256663843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0934"/>
            <a:ext cx="8229600" cy="34624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62" tIns="34289" rIns="68562" bIns="34289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altLang="ru-RU" sz="18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Распространенность кариеса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390" y="1028703"/>
            <a:ext cx="8157410" cy="385286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62" tIns="34289" rIns="68562" bIns="34289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algn="just" eaLnBrk="1" hangingPunct="1">
              <a:spcBef>
                <a:spcPts val="0"/>
              </a:spcBef>
              <a:buNone/>
            </a:pPr>
            <a:r>
              <a:rPr lang="ru-RU" alt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</a:t>
            </a:r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Распространенность </a:t>
            </a:r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кариеса среди детского населения Российской Федерации в </a:t>
            </a:r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настоящее время </a:t>
            </a:r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колеблется от 70 до 100% в зависимости от климатогеографических, региональных,  экологических и других факторов (распространенность кариеса зубов считается низкой при показателях ниже 30%, средней - при показателях от 31 до 80%, высокой - при показателях свыше 81%).</a:t>
            </a:r>
          </a:p>
          <a:p>
            <a:pPr marL="0" algn="just" eaLnBrk="1" hangingPunct="1">
              <a:spcBef>
                <a:spcPts val="0"/>
              </a:spcBef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«</a:t>
            </a:r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В Республике Башкортостан распространенность кариеса  временных зубов у школьников - 64,5 %, распространенность кариеса постоянных зубов у школьников -   88,2 %, распространенность болезней пародонта у школьников - 82,4 %, распространенность ЗЧА в периоде сменного прикуса - 73,6 %, в периоде постоянного прикуса  -  76,5 %». </a:t>
            </a:r>
          </a:p>
          <a:p>
            <a:pPr algn="just" eaLnBrk="1" hangingPunct="1">
              <a:spcBef>
                <a:spcPts val="0"/>
              </a:spcBef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</a:t>
            </a:r>
          </a:p>
          <a:p>
            <a:pPr algn="r" eaLnBrk="1" hangingPunct="1">
              <a:spcBef>
                <a:spcPts val="0"/>
              </a:spcBef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(</a:t>
            </a:r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Кузьмина Э.М. по данным проведения </a:t>
            </a:r>
            <a:endParaRPr lang="ru-RU" altLang="ru-RU" sz="14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r" eaLnBrk="1" hangingPunct="1">
              <a:spcBef>
                <a:spcPts val="0"/>
              </a:spcBef>
              <a:buNone/>
            </a:pPr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Второго </a:t>
            </a:r>
            <a:r>
              <a:rPr lang="ru-RU" alt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национального эпидемиологического стоматологического  обследования)</a:t>
            </a:r>
          </a:p>
          <a:p>
            <a:pPr algn="r" eaLnBrk="1" hangingPunct="1">
              <a:spcBef>
                <a:spcPts val="0"/>
              </a:spcBef>
              <a:buNone/>
            </a:pPr>
            <a:endParaRPr lang="ru-RU" altLang="ru-RU" sz="12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716130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853" y="1097884"/>
            <a:ext cx="8626642" cy="339447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62" tIns="34289" rIns="68562" bIns="34289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eaLnBrk="1" hangingPunct="1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В 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Республике Башкортостан получениями лицензий на оказание стоматологической помощи детям в  школах преимущественно занимаются учреждения здравоохранения, которые и организуют работу школьных стоматологических кабинетов. Исключение составляют автономные организации (ГАУЗ РБ санаторий  для детей, в том числе для детей с родителями «</a:t>
            </a:r>
            <a:r>
              <a:rPr lang="ru-RU" sz="1800" b="1" dirty="0" err="1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Дуслык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» города Уфа), республиканские образовательные учреждения (ГБОУ РГИ им. </a:t>
            </a:r>
            <a:r>
              <a:rPr lang="ru-RU" sz="1800" b="1" dirty="0" err="1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Газиза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Альмухаметова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).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36884" y="243936"/>
            <a:ext cx="8229600" cy="30008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62" tIns="34289" rIns="68562" bIns="34289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5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Лицензирование </a:t>
            </a:r>
            <a:r>
              <a:rPr lang="ru-RU" sz="15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школьных стоматологических кабинетов№ 273-ФЗ </a:t>
            </a:r>
          </a:p>
        </p:txBody>
      </p:sp>
    </p:spTree>
    <p:extLst>
      <p:ext uri="{BB962C8B-B14F-4D97-AF65-F5344CB8AC3E}">
        <p14:creationId xmlns:p14="http://schemas.microsoft.com/office/powerpoint/2010/main" val="2040946905"/>
      </p:ext>
    </p:extLst>
  </p:cSld>
  <p:clrMapOvr>
    <a:masterClrMapping/>
  </p:clrMapOvr>
  <p:transition>
    <p:wipe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853" y="1118938"/>
            <a:ext cx="8626642" cy="384408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67" tIns="34289" rIns="68567" bIns="34289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копия 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договора безвозмездного пользования помещением (Министерство земельных и имущественных отношений Республики Башкортостан; Управление земельных и имущественных отношений Администрации городского округа город Уфа)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документы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, подтверждающие соответствие помещения установленным нормам (ФБУЗ "Центр гигиены и эпидемиологии в Республике Башкортостан",  </a:t>
            </a:r>
            <a:r>
              <a:rPr lang="ru-RU" sz="1100" b="1" dirty="0" err="1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Роспотребнадзор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заявление 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в Лицензионный отдел Минздрава (прилагаемые документы,  необходимые для выполнения лицензиатом  заявленных работ (услуг):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копии 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учредительных документов юридического лица 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копии 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документов, подтверждающих наличие у соискателя лицензии принадлежащих ему на праве собственности или на ином законном основании зданий, строений, сооружений и (или) помещений 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копии 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документов, подтверждающих наличие у соискателя лицензии принадлежащих ему на праве собственности или на ином законном основании медицинских изделий (оборудования, аппаратов, приборов, инструментов) 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сведения 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о наличии выданного в установленном порядке санитарно-эпидемиологического заключения о соответствии санитарным правилам зданий, строений, сооружений и (или) помещений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сведения 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о государственной регистрации медицинских изделий (оборудования, аппаратов, приборов, инструментов)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копии 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документов, подтверждающих наличие у заявленных специалистов соответствующего профессионального образования или квалификации, либо копия договора с организацией, имеющей лицензию на осуществление соответствующей деятельности, сертификатов, стажа работы по специальности 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копия 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документа, подтверждающего уплату государственной пошлины за предоставление лицензии 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опись </a:t>
            </a:r>
            <a:r>
              <a:rPr lang="ru-RU" sz="11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прилагаемых документов).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2585" y="118377"/>
            <a:ext cx="8584532" cy="43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7" tIns="34289" rIns="68567" bIns="34289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66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Документация, необходимая для получения лицензии (ч. 1 ст.13 Федерального закона от 4 мая 2011 г. N 99-ФЗ «О лицензировании отдельных видов деятельности»)</a:t>
            </a:r>
          </a:p>
        </p:txBody>
      </p:sp>
    </p:spTree>
    <p:extLst>
      <p:ext uri="{BB962C8B-B14F-4D97-AF65-F5344CB8AC3E}">
        <p14:creationId xmlns:p14="http://schemas.microsoft.com/office/powerpoint/2010/main" val="1209548912"/>
      </p:ext>
    </p:extLst>
  </p:cSld>
  <p:clrMapOvr>
    <a:masterClrMapping/>
  </p:clrMapOvr>
  <p:transition>
    <p:wipe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356304"/>
              </p:ext>
            </p:extLst>
          </p:nvPr>
        </p:nvGraphicFramePr>
        <p:xfrm>
          <a:off x="264698" y="892930"/>
          <a:ext cx="8668753" cy="4058064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3981776"/>
                <a:gridCol w="2212107"/>
                <a:gridCol w="2474870"/>
              </a:tblGrid>
              <a:tr h="1314109"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</a:p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Медицинская организация города Уфа, число кабинетов в образовательных учреждениях, где осуществляется лицензированная медицинская деятельность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Число кабинетов, где оборудование находится на балансе медицинской организации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lnT w="12700" cmpd="sng">
                      <a:noFill/>
                    </a:lnT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Число кабинетов, где оборудование находится на балансе образовательной  организации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lnT w="12700" cmpd="sng">
                      <a:noFill/>
                    </a:lnT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26915">
                <a:tc>
                  <a:txBody>
                    <a:bodyPr/>
                    <a:lstStyle/>
                    <a:p>
                      <a:pPr marL="0" lvl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ГАУЗ РБ Детская стоматологическая поликлиника</a:t>
                      </a:r>
                      <a:r>
                        <a:rPr lang="ru-RU" sz="11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№ 3 города Уфа  - 16 кабинетов</a:t>
                      </a:r>
                    </a:p>
                  </a:txBody>
                  <a:tcPr marL="51435" marR="51435" marT="0" marB="0" anchor="ctr">
                    <a:lnL w="12700" cmpd="sng">
                      <a:noFill/>
                    </a:lnL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10 (67,5 %)</a:t>
                      </a: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6 (37,5 %)</a:t>
                      </a: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08740">
                <a:tc>
                  <a:txBody>
                    <a:bodyPr/>
                    <a:lstStyle/>
                    <a:p>
                      <a:pPr marL="0" lvl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ГБУЗ РБ Детская стоматологическая поликлиника № 3 города Уфа  - 26 кабинетов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18 (69 %)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8 (31 %)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64294">
                <a:tc>
                  <a:txBody>
                    <a:bodyPr/>
                    <a:lstStyle/>
                    <a:p>
                      <a:pPr marL="0" lvl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ГБУЗ РБ Стоматологическая поликлиника № 6 города Уфа - 7 кабинетов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5 (71 %)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2 (29 %)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75847">
                <a:tc>
                  <a:txBody>
                    <a:bodyPr/>
                    <a:lstStyle/>
                    <a:p>
                      <a:pPr marL="0" lvl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ГБУЗ РБ Детская поликлиника № 4 города Уфа - 9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5 (56 %)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4 (44 %)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81995">
                <a:tc>
                  <a:txBody>
                    <a:bodyPr/>
                    <a:lstStyle/>
                    <a:p>
                      <a:pPr marL="0" lvl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ГБУЗ РБ ГКБ </a:t>
                      </a:r>
                      <a:r>
                        <a:rPr lang="ru-RU" sz="11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Демского</a:t>
                      </a: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 района г. Уфа - 3 кабинета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-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3 (100%)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586164">
                <a:tc>
                  <a:txBody>
                    <a:bodyPr/>
                    <a:lstStyle/>
                    <a:p>
                      <a:pPr marL="0" lvl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Итого по городу Уфа - 61 кабинет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38 (63 %)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23 (37 %)</a:t>
                      </a:r>
                      <a:endParaRPr lang="ru-RU" sz="11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51435" marR="51435" marT="0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74460" y="155502"/>
            <a:ext cx="8795084" cy="43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7" tIns="34289" rIns="68567" bIns="34289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66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Приказ Министерства здравоохранения Российской Федерации от 13.11.2012 г. №  910н</a:t>
            </a:r>
          </a:p>
          <a:p>
            <a:pPr algn="ctr" defTabSz="68566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"Об утверждении Порядка оказания медицинской помощи детям со стоматологическими заболеваниями"</a:t>
            </a:r>
          </a:p>
        </p:txBody>
      </p:sp>
    </p:spTree>
    <p:extLst>
      <p:ext uri="{BB962C8B-B14F-4D97-AF65-F5344CB8AC3E}">
        <p14:creationId xmlns:p14="http://schemas.microsoft.com/office/powerpoint/2010/main" val="113326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884" y="174687"/>
            <a:ext cx="8229600" cy="438581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67" tIns="34289" rIns="68567" bIns="34289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В  2008 году число школьных кабинетов в Республике Башкортостан  составляло - 293, в 2018 году  - 152 </a:t>
            </a:r>
            <a:r>
              <a:rPr lang="ru-RU" sz="1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/>
            </a:r>
            <a:br>
              <a:rPr lang="ru-RU" sz="1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</a:br>
            <a:r>
              <a:rPr lang="ru-RU" sz="1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За </a:t>
            </a:r>
            <a:r>
              <a:rPr lang="ru-RU" sz="1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10 лет произошло уменьшение числа кабинетов  на 50,0 %.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853" y="1097884"/>
            <a:ext cx="8626642" cy="339447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67" tIns="34289" rIns="68567" bIns="34289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eaLnBrk="1" hangingPunct="1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В 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числе причин, по которым происходит снижение числа школьных кабинетов, следующие: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реорганизации и реконструкции  школ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отсутствие специалистов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несоответствия лицензионным требованиям (в основном санитарно-эпидемиологических) школьных помещений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отсутствие оборудования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длительный и трудоемкий процесс получения лицензии на осуществление медицинской деятельности в школах 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18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5247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2" y="1419630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ХАЖИН</a:t>
            </a:r>
          </a:p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Айбулат Вакилович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1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Исполняющий обязанности министра образования </a:t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Башкортостан.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50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36884" y="128517"/>
            <a:ext cx="8229600" cy="53091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67" tIns="34289" rIns="68567" bIns="34289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5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Обеспеченность врачебными кадрами детского стоматологического приема в медицинских организациях Республики Башкортостан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208725"/>
              </p:ext>
            </p:extLst>
          </p:nvPr>
        </p:nvGraphicFramePr>
        <p:xfrm>
          <a:off x="625910" y="1115178"/>
          <a:ext cx="7892187" cy="35986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94028"/>
                <a:gridCol w="1949370"/>
                <a:gridCol w="1829409"/>
                <a:gridCol w="1919380"/>
              </a:tblGrid>
              <a:tr h="22477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Республики Башкортостан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врачами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фактическая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Обеспеченность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врачами по нормативу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 10000 детей в городах – 8,0 ставок, в сельской местности – 5,0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ставок)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Потребность в обеспеченности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503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209,75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130,25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503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107,25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134,75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503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413994"/>
      </p:ext>
    </p:extLst>
  </p:cSld>
  <p:clrMapOvr>
    <a:masterClrMapping/>
  </p:clrMapOvr>
  <p:transition>
    <p:wipe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34617" y="91504"/>
            <a:ext cx="8783053" cy="62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7" tIns="34289" rIns="68567" bIns="34289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66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Обеспечение врачебными кадрами детского населения РБ 2018 год в районах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3700"/>
              </p:ext>
            </p:extLst>
          </p:nvPr>
        </p:nvGraphicFramePr>
        <p:xfrm>
          <a:off x="66178" y="822098"/>
          <a:ext cx="4842711" cy="4337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4142"/>
                <a:gridCol w="1013711"/>
                <a:gridCol w="698459"/>
                <a:gridCol w="853222"/>
                <a:gridCol w="893177"/>
              </a:tblGrid>
              <a:tr h="289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 на детском приеме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Детское население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Обеспеченность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Потребность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Абзелиловский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12982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Альшеевский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8423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Архангельский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4142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Аскинский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Аургазинский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6720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Баймакский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16432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Бакалинский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5773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Балтачевский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4117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Белебеевский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20756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Белокатайский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Белорецкий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24062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Бижбулякскский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4904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Бирский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14494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Благоварский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5554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Благовещенский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12373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Буздякский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5544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Бураевский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4212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Бурзянский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5549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Гафурийский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7887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Давлекановский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8988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Дуванский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7680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Дюртюлинский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13483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Ермекеевский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Зианчуринский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6683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Зилаирский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3619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Иглинский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14247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Илишевский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45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Ишимбайский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19487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905390"/>
              </p:ext>
            </p:extLst>
          </p:nvPr>
        </p:nvGraphicFramePr>
        <p:xfrm>
          <a:off x="4987090" y="807443"/>
          <a:ext cx="4030580" cy="42516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2019"/>
                <a:gridCol w="843709"/>
                <a:gridCol w="581325"/>
                <a:gridCol w="801608"/>
                <a:gridCol w="651919"/>
              </a:tblGrid>
              <a:tr h="297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 на детском приеме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Детское население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Обеспеченность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Потребность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Калтасинский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5609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Караидельский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5636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Кармаскалинский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11261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Киги 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4321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Краснокамский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5641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Кугарчинский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7235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Кушнаренковский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5680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Мелеузовский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18450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Мечетлинский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5412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Мишкинский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5938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Миякинский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5684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915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Нуримановский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4764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Салаватский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6246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Стерлибашевский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3771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Стерлитамакский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9075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Татышлинский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0,50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Туймазинский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30626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Уфимский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19252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Учалинский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17835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Федоровский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3228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Хайбулинский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8245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Чекмагушевский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6215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Чишминский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11740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Шаранский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4759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48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Янаульский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10302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  <a:tr h="1971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Районы  РБ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107,25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484985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9766" marR="19766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703708"/>
      </p:ext>
    </p:extLst>
  </p:cSld>
  <p:clrMapOvr>
    <a:masterClrMapping/>
  </p:clrMapOvr>
  <p:transition>
    <p:wipe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34617" y="91504"/>
            <a:ext cx="8783053" cy="62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67" tIns="34289" rIns="68567" bIns="34289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66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Обеспечение врачебными кадрами детского населения РБ 2018 год в районах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175802159"/>
              </p:ext>
            </p:extLst>
          </p:nvPr>
        </p:nvGraphicFramePr>
        <p:xfrm>
          <a:off x="234617" y="834890"/>
          <a:ext cx="8783053" cy="4210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7655904"/>
      </p:ext>
    </p:extLst>
  </p:cSld>
  <p:clrMapOvr>
    <a:masterClrMapping/>
  </p:clrMapOvr>
  <p:transition>
    <p:wipe dir="u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34617" y="91504"/>
            <a:ext cx="8783053" cy="62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73" tIns="34289" rIns="68573" bIns="34289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Обеспечение врачебными кадрами детского населения РБ 2018 год в городах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309672"/>
              </p:ext>
            </p:extLst>
          </p:nvPr>
        </p:nvGraphicFramePr>
        <p:xfrm>
          <a:off x="601580" y="1099194"/>
          <a:ext cx="7976937" cy="37346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79966"/>
                <a:gridCol w="1669790"/>
                <a:gridCol w="1150505"/>
                <a:gridCol w="1405431"/>
                <a:gridCol w="1471245"/>
              </a:tblGrid>
              <a:tr h="3960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Регион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занято на детском приеме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Детское население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Обеспеченность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766" marR="1976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Потребность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766" marR="19766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Межгорье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2,00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3311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6,0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2,0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Кумертау 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4,00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13663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2,9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5,1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Нефтекамск 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16,00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36411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4,4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3,6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Октябрьский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11,00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24959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4,4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3,6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Салават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20,00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30738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6,5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1,5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Сибай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6,00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15126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4,0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4,0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Стерлитамак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28,75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63309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4,5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3,5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Уфа 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122,00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238492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5,1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2,9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Города 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209,75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426009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4,9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3,1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3716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i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Районы РБ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107,25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484985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2,2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 2,8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20863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i="1">
                          <a:effectLst/>
                          <a:latin typeface="Times New Roman"/>
                          <a:ea typeface="Times New Roman"/>
                        </a:rPr>
                        <a:t> в т.ч.районы - каб. в ДДУ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респ учр. (РДКБ)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3,00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РБ (гор+р-н)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317,00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910994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3,5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371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санатории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4,00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  <a:tr h="190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</a:rPr>
                        <a:t>ИТОГО  РБ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</a:rPr>
                        <a:t>324,00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</a:rPr>
                        <a:t>910994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Arial CYR"/>
                          <a:ea typeface="Times New Roman"/>
                        </a:rPr>
                        <a:t>3,6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Arial CYR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435" marR="51435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764059"/>
      </p:ext>
    </p:extLst>
  </p:cSld>
  <p:clrMapOvr>
    <a:masterClrMapping/>
  </p:clrMapOvr>
  <p:transition>
    <p:wipe dir="u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34617" y="91504"/>
            <a:ext cx="8783053" cy="62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73" tIns="34289" rIns="68573" bIns="34289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Обеспечение врачебными кадрами детского населения РБ 2018 год в районах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749527677"/>
              </p:ext>
            </p:extLst>
          </p:nvPr>
        </p:nvGraphicFramePr>
        <p:xfrm>
          <a:off x="180477" y="810122"/>
          <a:ext cx="8837195" cy="4210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4506404"/>
      </p:ext>
    </p:extLst>
  </p:cSld>
  <p:clrMapOvr>
    <a:masterClrMapping/>
  </p:clrMapOvr>
  <p:transition>
    <p:wipe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884" y="267016"/>
            <a:ext cx="8229600" cy="25391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73" tIns="34289" rIns="68573" bIns="34289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Закон «Об образовании в Российской Федерации» от 29.12.2012 № 273-ФЗ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853" y="1097884"/>
            <a:ext cx="8626642" cy="339447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73" tIns="34289" rIns="68573" bIns="34289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eaLnBrk="1" hangingPunct="1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- 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«система охраны здоровья учащихся включает в себя оказание медико-санитарной помощи первичного звена осуществляется образовательными организациями» (подп. 1 п. 1 ст. 41)</a:t>
            </a:r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«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непосредственное оказание первичной медико-санитарной помощи несовершеннолетним детям до 18 лет осуществляют медицинские организации. </a:t>
            </a:r>
            <a:endParaRPr lang="ru-RU" sz="18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Для 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реализации данной нормы образовательная организация обязана предоставить безвозмездно помещение с соответствующими условиями для работы медицинских работников» (п. 3 ст. 41)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18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0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6962" y="1118938"/>
            <a:ext cx="8626642" cy="384408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73" tIns="34289" rIns="68573" bIns="34289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В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приказе был прописан  порядок  организации работы стоматологических кабинетов в образовательных учреждениях (приложение  № 2 п.2)  « 2.1.Медицинское учреждение обязуется: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- оказывать первую медицинскую помощь учащимся;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- обеспечить проведение профилактических и противоэпидемических мероприятий в Школе;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- своевременно информировать администрацию Школы о планируемых графиках профилактических мероприятий;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- проводить анализ состояния здоровья детей с предоставлением информации администрации Школы;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- обеспечить сохранность предоставляемого помещения и оборудования;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    2.2. Школа обязуется: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- предоставить помещение с соответствующими условиями для работников Медицинского учреждения;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- за счет средств Школы обеспечить капитальный и текущий ремонт помещения, оплату коммунальных услуг, услуг связи;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- обеспечить сохранность медицинского оборудования и его техническое обслуживание;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- создать необходимые условия для работников Медицинского учреждения (обеспечить лекарственными средствами, перевязочным материалом и др.);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оказывать 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содействие в организации профилактических осмотров и иммунопрофилактики детей, проведения противоэпидемических мероприятий, гигиенического воспитания учащихся и родителей</a:t>
            </a:r>
            <a:r>
              <a:rPr lang="ru-RU" sz="12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»</a:t>
            </a:r>
          </a:p>
          <a:p>
            <a:pPr marL="0" indent="0" algn="r" eaLnBrk="1" hangingPunct="1">
              <a:spcBef>
                <a:spcPts val="0"/>
              </a:spcBef>
              <a:buNone/>
            </a:pPr>
            <a:r>
              <a:rPr lang="ru-RU" sz="11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Утратил силу 28.12.2018</a:t>
            </a:r>
            <a:endParaRPr lang="ru-RU" sz="1100" b="1" dirty="0">
              <a:solidFill>
                <a:srgbClr val="FF000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ru-RU" sz="12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2585" y="26036"/>
            <a:ext cx="8584532" cy="62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73" tIns="34289" rIns="68573" bIns="34289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73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cs typeface="Arial" charset="0"/>
              </a:rPr>
              <a:t>Приказ  Министерства здравоохранения Республики Башкортостан, Министерства образования Республики Башкортостан» от 14 ноября 2008 г. N 1807-Д/2949 «Об утверждении Временного порядка организации медицинского обеспечения учащихся в общеобразовательных учреждениях Республики Башкортостан»</a:t>
            </a:r>
          </a:p>
        </p:txBody>
      </p:sp>
    </p:spTree>
    <p:extLst>
      <p:ext uri="{BB962C8B-B14F-4D97-AF65-F5344CB8AC3E}">
        <p14:creationId xmlns:p14="http://schemas.microsoft.com/office/powerpoint/2010/main" val="3759249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884" y="197765"/>
            <a:ext cx="8229600" cy="39241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73" tIns="34289" rIns="68573" bIns="34289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1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Выводы</a:t>
            </a:r>
            <a:endParaRPr lang="ru-RU" sz="2100" b="1" dirty="0">
              <a:solidFill>
                <a:srgbClr val="1F497D">
                  <a:lumMod val="75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790" y="894522"/>
            <a:ext cx="8626642" cy="4055165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73" tIns="34289" rIns="68573" bIns="34289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eaLnBrk="1" hangingPunct="1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	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При 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наличии школьного кабинета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: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ru-RU" sz="18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0" defTabSz="269969" eaLnBrk="1" hangingPunct="1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1.	Повышается   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уровень  доступности стоматологической помощи, обеспечивается адекватная  маршрутизации пациента, преемственность между врачами разных специальностей  </a:t>
            </a:r>
          </a:p>
          <a:p>
            <a:pPr marL="85715" indent="-342857" defTabSz="269969" eaLnBrk="1" hangingPunct="1">
              <a:spcBef>
                <a:spcPts val="0"/>
              </a:spcBef>
              <a:buAutoNum type="arabicPeriod" startAt="2"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Своевременно 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выявляются  факторы риска, проводятся лечебно-профилактические мероприятия с индивидуальным подходом, без отрыва от учебного процесса, под постоянным контролем медицинского персонала и в тесном контакте с педагогами и </a:t>
            </a: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родителями</a:t>
            </a:r>
          </a:p>
          <a:p>
            <a:pPr marL="85715" indent="-342857" defTabSz="269969" eaLnBrk="1" hangingPunct="1">
              <a:spcBef>
                <a:spcPts val="0"/>
              </a:spcBef>
              <a:buAutoNum type="arabicPeriod" startAt="2"/>
            </a:pPr>
            <a:r>
              <a:rPr lang="ru-RU" sz="18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Посредством обеспечения стоматологической помощи в школах у детей Республики Башкортостан формируются навыки здорового образа жизни (ЗОЖ)</a:t>
            </a:r>
          </a:p>
          <a:p>
            <a:pPr marL="0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1800" b="1" dirty="0">
              <a:solidFill>
                <a:srgbClr val="1F497D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975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9552"/>
            <a:ext cx="9144000" cy="435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884" y="36184"/>
            <a:ext cx="8229600" cy="71558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573" tIns="34289" rIns="68573" bIns="34289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100" b="1" dirty="0">
                <a:solidFill>
                  <a:srgbClr val="1F497D">
                    <a:lumMod val="75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+mn-ea"/>
                <a:cs typeface="Arial" charset="0"/>
              </a:rPr>
              <a:t>Перспективы развития школьной стоматологии Республики Башкортостан: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681" y="1079836"/>
            <a:ext cx="8626642" cy="339447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73" tIns="34289" rIns="68573" bIns="34289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indent="0" defTabSz="269969" eaLnBrk="1" hangingPunct="1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1.	Принятие регионального совместного законодательного акта Министерства здравоохранения Республики Башкортостан  и Министерства образования Республики Башкортостан «Об утверждении  порядка организации медицинского обеспечения учащихся в общеобразовательных учреждениях Республики Башкортостан  упорядочит взаимодействие указанных ведомств в получении лицензий на оказание стоматологической помощи детям в рамках школьной медицины в Республике Башкортостан.</a:t>
            </a:r>
          </a:p>
          <a:p>
            <a:pPr marL="0" defTabSz="269969" eaLnBrk="1" hangingPunct="1">
              <a:spcBef>
                <a:spcPts val="0"/>
              </a:spcBef>
              <a:buAutoNum type="arabicPeriod" startAt="2"/>
            </a:pPr>
            <a:r>
              <a:rPr lang="ru-RU" sz="1400" b="1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Сохранение специализированных детских стоматологических поликлиник в качестве отдельных медицинских организаций позволит осуществлять полноценную координацию в системе школьной стоматологии.</a:t>
            </a:r>
          </a:p>
          <a:p>
            <a:pPr marL="0" defTabSz="269969" eaLnBrk="1" hangingPunct="1">
              <a:spcBef>
                <a:spcPts val="0"/>
              </a:spcBef>
              <a:buAutoNum type="arabicPeriod" startAt="2"/>
            </a:pPr>
            <a:r>
              <a:rPr 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Сохранение и увеличение числа школьных стоматологических кабинетов в городах и районах Республики </a:t>
            </a:r>
            <a:r>
              <a:rPr 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Башкортостан</a:t>
            </a:r>
          </a:p>
          <a:p>
            <a:pPr marL="0" indent="0" defTabSz="269969" eaLnBrk="1" hangingPunct="1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rPr>
              <a:t>4.	</a:t>
            </a:r>
            <a:r>
              <a:rPr lang="ru-RU" sz="1400" b="1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Принятие Региональной Программы по организации и оснащению школьных стоматологических кабинетов в городах и Республики Башкортостан.</a:t>
            </a:r>
          </a:p>
        </p:txBody>
      </p:sp>
    </p:spTree>
    <p:extLst>
      <p:ext uri="{BB962C8B-B14F-4D97-AF65-F5344CB8AC3E}">
        <p14:creationId xmlns:p14="http://schemas.microsoft.com/office/powerpoint/2010/main" val="161011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4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3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2" y="1419630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1F497D"/>
                </a:solidFill>
                <a:latin typeface="Arial" charset="0"/>
              </a:rPr>
              <a:t>ТАЖИЕВ</a:t>
            </a:r>
          </a:p>
          <a:p>
            <a:pPr eaLnBrk="1" hangingPunct="1"/>
            <a:r>
              <a:rPr lang="ru-RU" sz="4000" b="1" dirty="0">
                <a:solidFill>
                  <a:srgbClr val="1F497D"/>
                </a:solidFill>
                <a:latin typeface="Arial" charset="0"/>
              </a:rPr>
              <a:t>Риф </a:t>
            </a:r>
            <a:r>
              <a:rPr lang="ru-RU" sz="4000" b="1" dirty="0" err="1">
                <a:solidFill>
                  <a:srgbClr val="1F497D"/>
                </a:solidFill>
                <a:latin typeface="Arial" charset="0"/>
              </a:rPr>
              <a:t>Рахимович</a:t>
            </a:r>
            <a:endParaRPr lang="ru-RU" sz="40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8" tIns="45704" rIns="91408" bIns="45704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Директор муниципального автономного общеобразовательного  учреждения «ГИМНАЗИЯ № 1»,</a:t>
            </a:r>
            <a:b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</a:br>
            <a:r>
              <a:rPr lang="ru-RU" sz="18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г. Стерлитамак</a:t>
            </a:r>
          </a:p>
        </p:txBody>
      </p:sp>
    </p:spTree>
    <p:extLst>
      <p:ext uri="{BB962C8B-B14F-4D97-AF65-F5344CB8AC3E}">
        <p14:creationId xmlns:p14="http://schemas.microsoft.com/office/powerpoint/2010/main" val="124605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3109</Words>
  <Application>Microsoft Office PowerPoint</Application>
  <PresentationFormat>Экран (16:9)</PresentationFormat>
  <Paragraphs>841</Paragraphs>
  <Slides>79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79</vt:i4>
      </vt:variant>
    </vt:vector>
  </HeadingPairs>
  <TitlesOfParts>
    <vt:vector size="88" baseType="lpstr">
      <vt:lpstr>Тема Office</vt:lpstr>
      <vt:lpstr>Метрополия</vt:lpstr>
      <vt:lpstr>1_Тема Office</vt:lpstr>
      <vt:lpstr>2_Тема Office</vt:lpstr>
      <vt:lpstr>Zased_W_</vt:lpstr>
      <vt:lpstr>1_Zased_W_</vt:lpstr>
      <vt:lpstr>2_Zased_W_</vt:lpstr>
      <vt:lpstr>3_Zased_W_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Социальная значимость и актуальность предлагаемого Проекта: </vt:lpstr>
      <vt:lpstr>Презентация PowerPoint</vt:lpstr>
      <vt:lpstr>  Цели, задачи и ожидаемые результаты Проекта: </vt:lpstr>
      <vt:lpstr>Дорожная карта реализации проекта «Взлетай!»</vt:lpstr>
      <vt:lpstr>Первый год реализации Проекта  (10 класс) </vt:lpstr>
      <vt:lpstr>Механизмы реализации Проекта:</vt:lpstr>
      <vt:lpstr>Второй год реализации Проекта  (11 класс) </vt:lpstr>
      <vt:lpstr>ГБОУ БРГИ № 1 имени Рами Гарипова –  как базовая площадка Проекта</vt:lpstr>
      <vt:lpstr>Достижения гимназии</vt:lpstr>
      <vt:lpstr>Достижения гимназии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Задача школы</vt:lpstr>
      <vt:lpstr>Презентация PowerPoint</vt:lpstr>
      <vt:lpstr>     Проблема</vt:lpstr>
      <vt:lpstr>      Решение проблемы</vt:lpstr>
      <vt:lpstr>                                     Результат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Апрельская VI международная конференция "ОРГЗДРАВ-2018. Эффективное управление медицинской организацией" </vt:lpstr>
      <vt:lpstr>Презентация PowerPoint</vt:lpstr>
      <vt:lpstr>Государственная Программа «Развитие здравоохранения»  второй этап - с 2016 по 2020 год</vt:lpstr>
      <vt:lpstr>Презентация PowerPoint</vt:lpstr>
      <vt:lpstr>Презентация PowerPoint</vt:lpstr>
      <vt:lpstr>Школьная медицина позволяет</vt:lpstr>
      <vt:lpstr>«О порядке проведения профилактических медицинских осмотров несовершеннолетних»</vt:lpstr>
      <vt:lpstr>Презентация PowerPoint</vt:lpstr>
      <vt:lpstr>Презентация PowerPoint</vt:lpstr>
      <vt:lpstr>Распространенность кариеса</vt:lpstr>
      <vt:lpstr>Лицензирование школьных стоматологических кабинетов№ 273-ФЗ </vt:lpstr>
      <vt:lpstr>Презентация PowerPoint</vt:lpstr>
      <vt:lpstr>Презентация PowerPoint</vt:lpstr>
      <vt:lpstr>В  2008 году число школьных кабинетов в Республике Башкортостан  составляло - 293, в 2018 году  - 152  За 10 лет произошло уменьшение числа кабинетов  на 50,0 %. </vt:lpstr>
      <vt:lpstr>Обеспеченность врачебными кадрами детского стоматологического приема в медицинских организациях Республики Башкортостан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Закон «Об образовании в Российской Федерации» от 29.12.2012 № 273-ФЗ </vt:lpstr>
      <vt:lpstr>Презентация PowerPoint</vt:lpstr>
      <vt:lpstr>Выводы</vt:lpstr>
      <vt:lpstr>Перспективы развития школьной стоматологии Республики Башкортостан: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Хабибуллина Лилия Хабибулловна</cp:lastModifiedBy>
  <cp:revision>13</cp:revision>
  <dcterms:created xsi:type="dcterms:W3CDTF">2019-01-28T07:19:05Z</dcterms:created>
  <dcterms:modified xsi:type="dcterms:W3CDTF">2019-01-31T12:03:23Z</dcterms:modified>
</cp:coreProperties>
</file>