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82" r:id="rId2"/>
    <p:sldId id="316" r:id="rId3"/>
    <p:sldId id="288" r:id="rId4"/>
    <p:sldId id="291" r:id="rId5"/>
    <p:sldId id="292" r:id="rId6"/>
    <p:sldId id="289" r:id="rId7"/>
    <p:sldId id="283" r:id="rId8"/>
    <p:sldId id="285" r:id="rId9"/>
    <p:sldId id="290" r:id="rId10"/>
    <p:sldId id="295" r:id="rId11"/>
    <p:sldId id="298" r:id="rId12"/>
    <p:sldId id="314" r:id="rId13"/>
    <p:sldId id="299" r:id="rId14"/>
    <p:sldId id="302" r:id="rId15"/>
    <p:sldId id="300" r:id="rId16"/>
    <p:sldId id="306" r:id="rId17"/>
    <p:sldId id="301" r:id="rId18"/>
    <p:sldId id="307" r:id="rId19"/>
    <p:sldId id="303" r:id="rId20"/>
    <p:sldId id="315" r:id="rId21"/>
    <p:sldId id="304" r:id="rId22"/>
    <p:sldId id="305" r:id="rId23"/>
    <p:sldId id="310" r:id="rId24"/>
    <p:sldId id="308" r:id="rId25"/>
    <p:sldId id="309" r:id="rId26"/>
    <p:sldId id="311" r:id="rId27"/>
    <p:sldId id="312" r:id="rId28"/>
    <p:sldId id="313" r:id="rId29"/>
  </p:sldIdLst>
  <p:sldSz cx="9144000" cy="5143500" type="screen16x9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816" y="-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9008685503903502"/>
          <c:y val="3.3804494633587964E-2"/>
          <c:w val="0.77398607613915438"/>
          <c:h val="0.65825451433328996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marker>
            <c:symbol val="none"/>
          </c:marker>
          <c:cat>
            <c:strRef>
              <c:f>Лист1!$A$2:$A$3</c:f>
              <c:strCache>
                <c:ptCount val="2"/>
                <c:pt idx="0">
                  <c:v>Выпускники ПОО</c:v>
                </c:pt>
                <c:pt idx="1">
                  <c:v>Выпускники ОО ВО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67</c:v>
                </c:pt>
                <c:pt idx="1">
                  <c:v>78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marker>
            <c:symbol val="none"/>
          </c:marker>
          <c:cat>
            <c:strRef>
              <c:f>Лист1!$A$2:$A$3</c:f>
              <c:strCache>
                <c:ptCount val="2"/>
                <c:pt idx="0">
                  <c:v>Выпускники ПОО</c:v>
                </c:pt>
                <c:pt idx="1">
                  <c:v>Выпускники ОО ВО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67.400000000000006</c:v>
                </c:pt>
                <c:pt idx="1">
                  <c:v>79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</c:v>
                </c:pt>
              </c:strCache>
            </c:strRef>
          </c:tx>
          <c:marker>
            <c:symbol val="none"/>
          </c:marker>
          <c:cat>
            <c:strRef>
              <c:f>Лист1!$A$2:$A$3</c:f>
              <c:strCache>
                <c:ptCount val="2"/>
                <c:pt idx="0">
                  <c:v>Выпускники ПОО</c:v>
                </c:pt>
                <c:pt idx="1">
                  <c:v>Выпускники ОО ВО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69</c:v>
                </c:pt>
                <c:pt idx="1">
                  <c:v>79</c:v>
                </c:pt>
              </c:numCache>
            </c:numRef>
          </c:val>
        </c:ser>
        <c:dLbls/>
        <c:marker val="1"/>
        <c:axId val="71124096"/>
        <c:axId val="71125632"/>
      </c:lineChart>
      <c:catAx>
        <c:axId val="7112409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700"/>
            </a:pPr>
            <a:endParaRPr lang="ru-RU"/>
          </a:p>
        </c:txPr>
        <c:crossAx val="71125632"/>
        <c:crosses val="autoZero"/>
        <c:auto val="1"/>
        <c:lblAlgn val="ctr"/>
        <c:lblOffset val="100"/>
      </c:catAx>
      <c:valAx>
        <c:axId val="71125632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 sz="900"/>
            </a:pPr>
            <a:endParaRPr lang="ru-RU"/>
          </a:p>
        </c:txPr>
        <c:crossAx val="7112409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700" b="1"/>
            </a:pPr>
            <a:endParaRPr lang="ru-RU"/>
          </a:p>
        </c:txPr>
      </c:dTable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BD38D-3BAC-43B1-A340-23E9942610A6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7A16BF-F134-422B-BE41-79A3F36CD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04487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69067C-CD66-4E8C-8594-E90C5A87AEB3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4" y="3228895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66E0B2-C80A-4047-9179-5585EB6173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6601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66E0B2-C80A-4047-9179-5585EB6173D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5158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66E0B2-C80A-4047-9179-5585EB6173D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0589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91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1229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258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133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943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803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1254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884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7651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479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329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4022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image" Target="../media/image21.png"/><Relationship Id="rId9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14.pn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961" y="2067694"/>
            <a:ext cx="9144000" cy="2603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№5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«Профессиональная </a:t>
            </a:r>
            <a:r>
              <a:rPr lang="ru-RU" sz="3400" b="1">
                <a:solidFill>
                  <a:srgbClr val="002060"/>
                </a:solidFill>
                <a:latin typeface="Arial" charset="0"/>
              </a:rPr>
              <a:t>траектория </a:t>
            </a:r>
            <a:r>
              <a:rPr lang="ru-RU" sz="3400" b="1" smtClean="0">
                <a:solidFill>
                  <a:srgbClr val="002060"/>
                </a:solidFill>
                <a:latin typeface="Arial" charset="0"/>
              </a:rPr>
              <a:t/>
            </a:r>
            <a:br>
              <a:rPr lang="ru-RU" sz="3400" b="1" smtClean="0">
                <a:solidFill>
                  <a:srgbClr val="002060"/>
                </a:solidFill>
                <a:latin typeface="Arial" charset="0"/>
              </a:rPr>
            </a:br>
            <a:r>
              <a:rPr lang="ru-RU" sz="3400" b="1" smtClean="0">
                <a:solidFill>
                  <a:srgbClr val="002060"/>
                </a:solidFill>
                <a:latin typeface="Arial" charset="0"/>
              </a:rPr>
              <a:t>со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школьной скамьи: 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компетенции будущего»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51470"/>
            <a:ext cx="4281504" cy="169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555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961" y="2067694"/>
            <a:ext cx="9144000" cy="2603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№5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«Профессиональная </a:t>
            </a:r>
            <a:r>
              <a:rPr lang="ru-RU" sz="3400" b="1">
                <a:solidFill>
                  <a:srgbClr val="002060"/>
                </a:solidFill>
                <a:latin typeface="Arial" charset="0"/>
              </a:rPr>
              <a:t>траектория </a:t>
            </a:r>
            <a:r>
              <a:rPr lang="ru-RU" sz="3400" b="1" smtClean="0">
                <a:solidFill>
                  <a:srgbClr val="002060"/>
                </a:solidFill>
                <a:latin typeface="Arial" charset="0"/>
              </a:rPr>
              <a:t/>
            </a:r>
            <a:br>
              <a:rPr lang="ru-RU" sz="3400" b="1" smtClean="0">
                <a:solidFill>
                  <a:srgbClr val="002060"/>
                </a:solidFill>
                <a:latin typeface="Arial" charset="0"/>
              </a:rPr>
            </a:br>
            <a:r>
              <a:rPr lang="ru-RU" sz="3400" b="1" smtClean="0">
                <a:solidFill>
                  <a:srgbClr val="002060"/>
                </a:solidFill>
                <a:latin typeface="Arial" charset="0"/>
              </a:rPr>
              <a:t>со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школьной скамьи: 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компетенции будущего»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51470"/>
            <a:ext cx="4281504" cy="169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273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ШАЙХИСЛАМОВ 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Фанур Рафисович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МИНИСТРА СЕМЬИ, ТРУДА 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И СОЦИАЛЬНОЙ ЗАЩИТЫ НАСЕЛЕНИЯ 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686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961" y="2067694"/>
            <a:ext cx="9144000" cy="2603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№5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«Профессиональная </a:t>
            </a:r>
            <a:r>
              <a:rPr lang="ru-RU" sz="3400" b="1">
                <a:solidFill>
                  <a:srgbClr val="002060"/>
                </a:solidFill>
                <a:latin typeface="Arial" charset="0"/>
              </a:rPr>
              <a:t>траектория </a:t>
            </a:r>
            <a:r>
              <a:rPr lang="ru-RU" sz="3400" b="1" smtClean="0">
                <a:solidFill>
                  <a:srgbClr val="002060"/>
                </a:solidFill>
                <a:latin typeface="Arial" charset="0"/>
              </a:rPr>
              <a:t/>
            </a:r>
            <a:br>
              <a:rPr lang="ru-RU" sz="3400" b="1" smtClean="0">
                <a:solidFill>
                  <a:srgbClr val="002060"/>
                </a:solidFill>
                <a:latin typeface="Arial" charset="0"/>
              </a:rPr>
            </a:br>
            <a:r>
              <a:rPr lang="ru-RU" sz="3400" b="1" smtClean="0">
                <a:solidFill>
                  <a:srgbClr val="002060"/>
                </a:solidFill>
                <a:latin typeface="Arial" charset="0"/>
              </a:rPr>
              <a:t>со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школьной скамьи: 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компетенции будущего»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51470"/>
            <a:ext cx="4281504" cy="169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781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РАБИНОВИЧ 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Павел </a:t>
            </a:r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Давидович 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ЦЕНТРА ПРОЕКТНОГО УПРАВЛЕНИЯ И ЦИФРОВОГО ОБРАЗОВАНИЯ 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ФЕДЕРАЛЬНОГО ИНСТИТУТА РАЗВИТИЯ ОБРАЗОВАНИЯ РАНХИГС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686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961" y="2067694"/>
            <a:ext cx="9144000" cy="2603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№5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«Профессиональная </a:t>
            </a:r>
            <a:r>
              <a:rPr lang="ru-RU" sz="3400" b="1">
                <a:solidFill>
                  <a:srgbClr val="002060"/>
                </a:solidFill>
                <a:latin typeface="Arial" charset="0"/>
              </a:rPr>
              <a:t>траектория </a:t>
            </a:r>
            <a:r>
              <a:rPr lang="ru-RU" sz="3400" b="1" smtClean="0">
                <a:solidFill>
                  <a:srgbClr val="002060"/>
                </a:solidFill>
                <a:latin typeface="Arial" charset="0"/>
              </a:rPr>
              <a:t/>
            </a:r>
            <a:br>
              <a:rPr lang="ru-RU" sz="3400" b="1" smtClean="0">
                <a:solidFill>
                  <a:srgbClr val="002060"/>
                </a:solidFill>
                <a:latin typeface="Arial" charset="0"/>
              </a:rPr>
            </a:br>
            <a:r>
              <a:rPr lang="ru-RU" sz="3400" b="1" smtClean="0">
                <a:solidFill>
                  <a:srgbClr val="002060"/>
                </a:solidFill>
                <a:latin typeface="Arial" charset="0"/>
              </a:rPr>
              <a:t>со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школьной скамьи: 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компетенции будущего»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51470"/>
            <a:ext cx="4281504" cy="169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765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БАУЛИН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Олег </a:t>
            </a:r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Александрович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ПРОРЕКТОР ПО УЧЕБНО-МЕТОДИЧЕСКОЙ РАБОТЕ 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ФГБОУ ВО «УФИМСКИЙ ГОСУДАРСТВЕННЫЙ НЕФТЯНОЙ 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ТЕХНИЧЕСКИЙ УНИВЕРСИТЕТ»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686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961" y="2067694"/>
            <a:ext cx="9144000" cy="2603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№5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«Профессиональная </a:t>
            </a:r>
            <a:r>
              <a:rPr lang="ru-RU" sz="3400" b="1">
                <a:solidFill>
                  <a:srgbClr val="002060"/>
                </a:solidFill>
                <a:latin typeface="Arial" charset="0"/>
              </a:rPr>
              <a:t>траектория </a:t>
            </a:r>
            <a:r>
              <a:rPr lang="ru-RU" sz="3400" b="1" smtClean="0">
                <a:solidFill>
                  <a:srgbClr val="002060"/>
                </a:solidFill>
                <a:latin typeface="Arial" charset="0"/>
              </a:rPr>
              <a:t/>
            </a:r>
            <a:br>
              <a:rPr lang="ru-RU" sz="3400" b="1" smtClean="0">
                <a:solidFill>
                  <a:srgbClr val="002060"/>
                </a:solidFill>
                <a:latin typeface="Arial" charset="0"/>
              </a:rPr>
            </a:br>
            <a:r>
              <a:rPr lang="ru-RU" sz="3400" b="1" smtClean="0">
                <a:solidFill>
                  <a:srgbClr val="002060"/>
                </a:solidFill>
                <a:latin typeface="Arial" charset="0"/>
              </a:rPr>
              <a:t>со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школьной скамьи: 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компетенции будущего»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51470"/>
            <a:ext cx="4281504" cy="169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727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КАЮМОВА</a:t>
            </a:r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 </a:t>
            </a:r>
            <a:endParaRPr lang="ru-RU" sz="4000" b="1" dirty="0" smtClean="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Алия</a:t>
            </a:r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Фаритовна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РЕКТОР 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ФГБОУ ВО «БАШКИРСКИЙ ГОСУДАРСТВЕННЫЙ МЕДИЦИНСКИЙ УНИВЕРСИТЕТ»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686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961" y="2067694"/>
            <a:ext cx="9144000" cy="2603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№5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«Профессиональная </a:t>
            </a:r>
            <a:r>
              <a:rPr lang="ru-RU" sz="3400" b="1">
                <a:solidFill>
                  <a:srgbClr val="002060"/>
                </a:solidFill>
                <a:latin typeface="Arial" charset="0"/>
              </a:rPr>
              <a:t>траектория </a:t>
            </a:r>
            <a:r>
              <a:rPr lang="ru-RU" sz="3400" b="1" smtClean="0">
                <a:solidFill>
                  <a:srgbClr val="002060"/>
                </a:solidFill>
                <a:latin typeface="Arial" charset="0"/>
              </a:rPr>
              <a:t/>
            </a:r>
            <a:br>
              <a:rPr lang="ru-RU" sz="3400" b="1" smtClean="0">
                <a:solidFill>
                  <a:srgbClr val="002060"/>
                </a:solidFill>
                <a:latin typeface="Arial" charset="0"/>
              </a:rPr>
            </a:br>
            <a:r>
              <a:rPr lang="ru-RU" sz="3400" b="1" smtClean="0">
                <a:solidFill>
                  <a:srgbClr val="002060"/>
                </a:solidFill>
                <a:latin typeface="Arial" charset="0"/>
              </a:rPr>
              <a:t>со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школьной скамьи: 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компетенции будущего»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51470"/>
            <a:ext cx="4281504" cy="169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961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КОЛЕГАНОВ 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Сергей </a:t>
            </a:r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Николаевич 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МБОУ ГИМНАЗИЯ С. РАЕВСКИЙ 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АЛЬШЕЕВСКОГО РАЙОНА РЕСПУБЛИКИ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10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ЯЛЧИКАЕВА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Гуллярия Рафкатовна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МИНИСТРА ОБРАЗОВАНИЯ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472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961" y="2067694"/>
            <a:ext cx="9144000" cy="2603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№5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«Профессиональная </a:t>
            </a:r>
            <a:r>
              <a:rPr lang="ru-RU" sz="3400" b="1">
                <a:solidFill>
                  <a:srgbClr val="002060"/>
                </a:solidFill>
                <a:latin typeface="Arial" charset="0"/>
              </a:rPr>
              <a:t>траектория </a:t>
            </a:r>
            <a:r>
              <a:rPr lang="ru-RU" sz="3400" b="1" smtClean="0">
                <a:solidFill>
                  <a:srgbClr val="002060"/>
                </a:solidFill>
                <a:latin typeface="Arial" charset="0"/>
              </a:rPr>
              <a:t/>
            </a:r>
            <a:br>
              <a:rPr lang="ru-RU" sz="3400" b="1" smtClean="0">
                <a:solidFill>
                  <a:srgbClr val="002060"/>
                </a:solidFill>
                <a:latin typeface="Arial" charset="0"/>
              </a:rPr>
            </a:br>
            <a:r>
              <a:rPr lang="ru-RU" sz="3400" b="1" smtClean="0">
                <a:solidFill>
                  <a:srgbClr val="002060"/>
                </a:solidFill>
                <a:latin typeface="Arial" charset="0"/>
              </a:rPr>
              <a:t>со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школьной скамьи: 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компетенции будущего»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51470"/>
            <a:ext cx="4281504" cy="169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313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КОСОЛАПОВА 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Инесса </a:t>
            </a:r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Васильевна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РЕСПУБЛИКАНСКОГО РЕСУРСНОГО ЦЕНТРА СИСТЕМЫ ОБРАЗОВАНИЯ ГАУ ДПО ИНСТИТУТ РАЗВИТИЯ ОБРАЗОВАНИЯ РЕСПУБЛИКИ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10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КУРИЛОВ 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Вадим </a:t>
            </a:r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Евгеньевич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20486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ПРЕДСЕДАТЕЛЬ ПРАВЛЕНИЯ АНО «ОБЩЕСТВЕННЫЙ КОМИТЕТ РЕСПУБЛИКИ БАШКОРТОСТАН ПО РАЗВИТИЮ И ПОДДЕРЖКЕ ОБРАЗОВАТЕЛЬНО-ПАТРИОТИЧЕСКИХ ПРОЕКТОВ "ВИКТОРИ"»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10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961" y="2067694"/>
            <a:ext cx="9144000" cy="2603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№5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«Профессиональная </a:t>
            </a:r>
            <a:r>
              <a:rPr lang="ru-RU" sz="3400" b="1">
                <a:solidFill>
                  <a:srgbClr val="002060"/>
                </a:solidFill>
                <a:latin typeface="Arial" charset="0"/>
              </a:rPr>
              <a:t>траектория </a:t>
            </a:r>
            <a:r>
              <a:rPr lang="ru-RU" sz="3400" b="1" smtClean="0">
                <a:solidFill>
                  <a:srgbClr val="002060"/>
                </a:solidFill>
                <a:latin typeface="Arial" charset="0"/>
              </a:rPr>
              <a:t/>
            </a:r>
            <a:br>
              <a:rPr lang="ru-RU" sz="3400" b="1" smtClean="0">
                <a:solidFill>
                  <a:srgbClr val="002060"/>
                </a:solidFill>
                <a:latin typeface="Arial" charset="0"/>
              </a:rPr>
            </a:br>
            <a:r>
              <a:rPr lang="ru-RU" sz="3400" b="1" smtClean="0">
                <a:solidFill>
                  <a:srgbClr val="002060"/>
                </a:solidFill>
                <a:latin typeface="Arial" charset="0"/>
              </a:rPr>
              <a:t>со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школьной скамьи: 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компетенции будущего»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51470"/>
            <a:ext cx="4281504" cy="169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75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АХМЕТОВА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Айгуль </a:t>
            </a:r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Фатиховна 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НАЧАЛЬНИК УПРАВЛЕНИЯ ОБРАЗОВАНИЯ  АДМИНИСТРАЦИИ МУНИЦИПАЛЬНОГО РАЙОНА ТУЙМАЗИНСКИЙ РАЙОН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56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ЗАРИПОВА 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Альмира </a:t>
            </a:r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Идрисовна 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МБОУ «ЛИЦЕЙ №5» ГОРОДСКОГО ОКРУГА 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ГОРОД УФА РЕСПУБЛИКИ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56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УСЕВИЧ 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Антонина Никифоровна 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ГАПОУ СТЕРЛИТАМАКСКИЙ МНОГОПРОФИЛЬНЫЙ ПРОФЕССИОНАЛЬНЫЙ КОЛЛЕДЖ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789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ХАЛИКОВ 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Рустам </a:t>
            </a:r>
            <a:r>
              <a:rPr lang="ru-RU" sz="4000" b="1" dirty="0" err="1">
                <a:solidFill>
                  <a:schemeClr val="tx2"/>
                </a:solidFill>
                <a:latin typeface="Arial" charset="0"/>
              </a:rPr>
              <a:t>Венерович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ГБПОУ ОКТЯБРЬСКИЙ НЕФТЯНОЙ КОЛЛЕДЖ ИМ.С.И.КУВЫКИНА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789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961" y="2067694"/>
            <a:ext cx="9144000" cy="2603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№5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«Профессиональная </a:t>
            </a:r>
            <a:r>
              <a:rPr lang="ru-RU" sz="3400" b="1">
                <a:solidFill>
                  <a:srgbClr val="002060"/>
                </a:solidFill>
                <a:latin typeface="Arial" charset="0"/>
              </a:rPr>
              <a:t>траектория </a:t>
            </a:r>
            <a:r>
              <a:rPr lang="ru-RU" sz="3400" b="1" smtClean="0">
                <a:solidFill>
                  <a:srgbClr val="002060"/>
                </a:solidFill>
                <a:latin typeface="Arial" charset="0"/>
              </a:rPr>
              <a:t/>
            </a:r>
            <a:br>
              <a:rPr lang="ru-RU" sz="3400" b="1" smtClean="0">
                <a:solidFill>
                  <a:srgbClr val="002060"/>
                </a:solidFill>
                <a:latin typeface="Arial" charset="0"/>
              </a:rPr>
            </a:br>
            <a:r>
              <a:rPr lang="ru-RU" sz="3400" b="1" smtClean="0">
                <a:solidFill>
                  <a:srgbClr val="002060"/>
                </a:solidFill>
                <a:latin typeface="Arial" charset="0"/>
              </a:rPr>
              <a:t>со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школьной скамьи: 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компетенции будущего»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51470"/>
            <a:ext cx="4281504" cy="169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118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8" cy="51435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2182" y="22493"/>
            <a:ext cx="914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образования Республики Башкортостан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па 25"/>
          <p:cNvGrpSpPr>
            <a:grpSpLocks/>
          </p:cNvGrpSpPr>
          <p:nvPr/>
        </p:nvGrpSpPr>
        <p:grpSpPr bwMode="auto">
          <a:xfrm>
            <a:off x="251520" y="2643758"/>
            <a:ext cx="2624716" cy="2306087"/>
            <a:chOff x="52720" y="1281863"/>
            <a:chExt cx="2695702" cy="123823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2720" y="1516967"/>
              <a:ext cx="2695702" cy="100313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1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Количество</a:t>
              </a:r>
              <a:r>
                <a:rPr lang="ru-RU" sz="7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1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общеобразовательных организаций – 1319;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1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Количество учащихся – </a:t>
              </a:r>
              <a:r>
                <a:rPr lang="ru-RU" sz="11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sz="11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1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478 </a:t>
              </a:r>
              <a:r>
                <a:rPr lang="ru-RU" sz="11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тыс. человек;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1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Количество  педагогических работников</a:t>
              </a:r>
              <a:r>
                <a:rPr lang="ru-RU" sz="11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1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– 39 тыс. </a:t>
              </a:r>
              <a:r>
                <a:rPr lang="ru-RU" sz="11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человек</a:t>
              </a:r>
              <a:endPara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2720" y="1281863"/>
              <a:ext cx="2695702" cy="2809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Общеобразовательные </a:t>
              </a:r>
              <a:r>
                <a:rPr lang="ru-RU" sz="11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организации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Группа 25"/>
          <p:cNvGrpSpPr>
            <a:grpSpLocks/>
          </p:cNvGrpSpPr>
          <p:nvPr/>
        </p:nvGrpSpPr>
        <p:grpSpPr bwMode="auto">
          <a:xfrm>
            <a:off x="3256259" y="2643758"/>
            <a:ext cx="2629299" cy="2302665"/>
            <a:chOff x="52720" y="1281863"/>
            <a:chExt cx="2695702" cy="1238234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2720" y="1516967"/>
              <a:ext cx="2695702" cy="100313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1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Количество </a:t>
              </a:r>
              <a:r>
                <a:rPr lang="ru-RU" sz="11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ПОО – 97;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1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Количество обучающихся – </a:t>
              </a:r>
              <a:r>
                <a:rPr lang="ru-RU" sz="11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sz="11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1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93,5 </a:t>
              </a:r>
              <a:r>
                <a:rPr lang="ru-RU" sz="11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тыс. человек;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1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Количество педагогических работников– </a:t>
              </a:r>
              <a:r>
                <a:rPr lang="ru-RU" sz="11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5695 человек</a:t>
              </a:r>
              <a:endPara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2720" y="1281863"/>
              <a:ext cx="2695702" cy="29540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1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Профессиональные образовательные организации</a:t>
              </a:r>
              <a:endPara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Группа 25"/>
          <p:cNvGrpSpPr>
            <a:grpSpLocks/>
          </p:cNvGrpSpPr>
          <p:nvPr/>
        </p:nvGrpSpPr>
        <p:grpSpPr bwMode="auto">
          <a:xfrm>
            <a:off x="6228184" y="2643758"/>
            <a:ext cx="2629299" cy="2302665"/>
            <a:chOff x="52720" y="1281863"/>
            <a:chExt cx="2695702" cy="1238234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52720" y="1516967"/>
              <a:ext cx="2695702" cy="100313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1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Количество</a:t>
              </a:r>
              <a:r>
                <a:rPr lang="ru-RU" sz="7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1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Вузов – 9;</a:t>
              </a:r>
              <a:endPara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1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Количество обучающихся</a:t>
              </a:r>
              <a:r>
                <a:rPr lang="ru-RU" sz="11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1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– </a:t>
              </a:r>
              <a:r>
                <a:rPr lang="ru-RU" sz="11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sz="11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1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100,7 </a:t>
              </a:r>
              <a:r>
                <a:rPr lang="ru-RU" sz="11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тыс. человек;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1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Количество  педагогических работников</a:t>
              </a:r>
              <a:r>
                <a:rPr lang="ru-RU" sz="11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1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– </a:t>
              </a:r>
              <a:r>
                <a:rPr lang="ru-RU" sz="1100" b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4764 человека</a:t>
              </a:r>
              <a:endPara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2720" y="1281863"/>
              <a:ext cx="2695702" cy="29540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</a:t>
              </a:r>
              <a:r>
                <a:rPr lang="ru-RU" sz="11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бразовательные организации высшего образования</a:t>
              </a:r>
              <a:endPara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1599" y="51670"/>
            <a:ext cx="1553601" cy="863896"/>
          </a:xfrm>
          <a:prstGeom prst="rect">
            <a:avLst/>
          </a:prstGeom>
        </p:spPr>
      </p:pic>
      <p:pic>
        <p:nvPicPr>
          <p:cNvPr id="1036" name="Picture 12" descr="http://centr-divo.ru/wp-content/uploads/2017/07/shutterstock_2555462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778" y="1131590"/>
            <a:ext cx="1800200" cy="146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http://p16cdn4static.sharpschool.com/UserFiles/Servers/Server_88412/Image/College%20studen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2776" y="701730"/>
            <a:ext cx="2376264" cy="189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besplatka.ua/aws/17/87/36/10/ba90b35dc3ea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655895"/>
            <a:ext cx="396565" cy="35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img-fotki.yandex.ru/get/6206/47407354.592/0_c7ba1_78fb4609_ori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1889" y="1160759"/>
            <a:ext cx="392304" cy="402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4.bp.blogspot.com/-Ai8E1tldgU0/Uu_qB5h-sQI/AAAAAAAAA1E/QiH8dl6fQxc/s1600/0_91b65_df620348_XXXL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1795" y="1122062"/>
            <a:ext cx="260411" cy="34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4.bp.blogspot.com/-ui9PFYxkhn0/WunZ2HeccQI/AAAAAAAAS9k/t9NTI9lLfQE0nN0jyhVQeMIaarf65UE2ACEwYBhgL/s1600/construction-clipart-photo-uk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648885"/>
            <a:ext cx="256192" cy="340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://zhar-banya.ru/assets/gallery/Imaje/%D1%8D%D0%BA%D1%81%D0%BF%D0%B5%D1%80%D1%8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92088" y="1197535"/>
            <a:ext cx="391880" cy="37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userscontent2.emaze.com/images/8ea012e5-c56b-481e-8d8a-7d76a2cb50e2/f3222044e78c0d9babce97dd5f4461c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0871" y="1071015"/>
            <a:ext cx="2088232" cy="152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mtdata.ru/u21/photo4504/20888006829-0/original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4294" y="1094501"/>
            <a:ext cx="954609" cy="584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2003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75678" cy="5143499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15839" y="123478"/>
            <a:ext cx="8444593" cy="483518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 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 прогнозирования кадровых потребностей региональной экономики, формирования </a:t>
            </a: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распределения государственного задания и заказа на подготовку </a:t>
            </a:r>
            <a:r>
              <a:rPr lang="ru-RU" sz="1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кадров</a:t>
            </a:r>
            <a:endParaRPr lang="ru-RU" sz="11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15816" y="843558"/>
            <a:ext cx="3240359" cy="4154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Правительство </a:t>
            </a:r>
            <a:b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Республики Башкортостан</a:t>
            </a:r>
            <a:endParaRPr lang="ru-RU" sz="105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15817" y="1347614"/>
            <a:ext cx="3240358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Межведомственный координационный совет по кадровому обеспечению отраслей экономики и социальной </a:t>
            </a:r>
            <a:r>
              <a:rPr lang="ru-RU" sz="105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сферы Республики Башкортостан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0863" y="2178766"/>
            <a:ext cx="2088231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Органы исполнительной </a:t>
            </a:r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власти Республики Башкортостан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70606" y="2189523"/>
            <a:ext cx="2088231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Союз работодателей</a:t>
            </a:r>
            <a:b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68366" y="2189523"/>
            <a:ext cx="2088231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Совет ректоров вузов</a:t>
            </a:r>
            <a:b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94093" y="2179382"/>
            <a:ext cx="2088231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Совет директоров ПОО</a:t>
            </a:r>
            <a:b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2694582"/>
            <a:ext cx="2088231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Торгово-промышленная палата Республики </a:t>
            </a:r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05066" y="2700971"/>
            <a:ext cx="2088231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Федерация профсоюзов </a:t>
            </a:r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15506" y="2700971"/>
            <a:ext cx="2088231" cy="5078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Администрация городского округа города Уфа </a:t>
            </a:r>
            <a:b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03178" y="3755236"/>
            <a:ext cx="886563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Распоряжение Правительства Республики Башкортостан от 17 февраля 2017 года № 111-р «О закреплении компетенции  регионального чемпионата «Молодые профессионалы» (</a:t>
            </a:r>
            <a:r>
              <a:rPr lang="ru-RU" sz="9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WorldSkills</a:t>
            </a:r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Russia</a:t>
            </a:r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по отраслям  за соответствующими республиканскими органами исполнительной власти»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3179" y="4337833"/>
            <a:ext cx="8865633" cy="5078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Проект распоряжения Правительства Республики Башкортостан от 14 мая 2018 года № 2-1-Расп-463-Проект «Об утверждении закрепления профессий и специальностей среднего профессионального образования, реализуемых в профессиональных образовательных организациях Республики Башкортостан, за республиканскими органами исполнительной власти и ведущими отраслевыми предприятиями региона»</a:t>
            </a:r>
          </a:p>
        </p:txBody>
      </p:sp>
      <p:sp>
        <p:nvSpPr>
          <p:cNvPr id="17" name="Выгнутая вправо стрелка 16"/>
          <p:cNvSpPr/>
          <p:nvPr/>
        </p:nvSpPr>
        <p:spPr>
          <a:xfrm>
            <a:off x="6300192" y="1051307"/>
            <a:ext cx="256405" cy="66563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лево стрелка 17"/>
          <p:cNvSpPr/>
          <p:nvPr/>
        </p:nvSpPr>
        <p:spPr>
          <a:xfrm>
            <a:off x="2483768" y="1051307"/>
            <a:ext cx="288032" cy="66563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51594" y="152310"/>
            <a:ext cx="1080120" cy="60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060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Рисунок 5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75678" cy="5143499"/>
          </a:xfrm>
          <a:prstGeom prst="rect">
            <a:avLst/>
          </a:prstGeom>
        </p:spPr>
      </p:pic>
      <p:sp>
        <p:nvSpPr>
          <p:cNvPr id="2" name="Объект 5"/>
          <p:cNvSpPr txBox="1">
            <a:spLocks/>
          </p:cNvSpPr>
          <p:nvPr/>
        </p:nvSpPr>
        <p:spPr>
          <a:xfrm>
            <a:off x="257207" y="1660650"/>
            <a:ext cx="3672408" cy="18616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200"/>
              </a:lnSpc>
              <a:buNone/>
            </a:pPr>
            <a:r>
              <a:rPr lang="ru-RU" sz="1400" i="1" dirty="0" smtClean="0">
                <a:solidFill>
                  <a:schemeClr val="tx2"/>
                </a:solidFill>
              </a:rPr>
              <a:t>цель 1</a:t>
            </a:r>
          </a:p>
          <a:p>
            <a:pPr marL="0" indent="0">
              <a:lnSpc>
                <a:spcPts val="1200"/>
              </a:lnSpc>
              <a:buNone/>
            </a:pPr>
            <a:r>
              <a:rPr lang="ru-RU" sz="1400" b="1" dirty="0">
                <a:solidFill>
                  <a:schemeClr val="tx2"/>
                </a:solidFill>
              </a:rPr>
              <a:t>о</a:t>
            </a:r>
            <a:r>
              <a:rPr lang="ru-RU" sz="1400" b="1" dirty="0" smtClean="0">
                <a:solidFill>
                  <a:schemeClr val="tx2"/>
                </a:solidFill>
              </a:rPr>
              <a:t>беспечение глобальной конкурентоспособности российского образования</a:t>
            </a:r>
            <a:r>
              <a:rPr lang="ru-RU" sz="1400" dirty="0" smtClean="0"/>
              <a:t>, вхождение РФ в число 10 ведущих стран мира по качеству </a:t>
            </a:r>
            <a:r>
              <a:rPr lang="ru-RU" sz="1400" b="1" dirty="0" smtClean="0">
                <a:solidFill>
                  <a:schemeClr val="tx2"/>
                </a:solidFill>
              </a:rPr>
              <a:t>общего образования</a:t>
            </a:r>
          </a:p>
          <a:p>
            <a:pPr marL="0" indent="0">
              <a:lnSpc>
                <a:spcPts val="1200"/>
              </a:lnSpc>
              <a:buNone/>
            </a:pPr>
            <a:endParaRPr lang="ru-RU" sz="1400" dirty="0" smtClean="0"/>
          </a:p>
          <a:p>
            <a:pPr marL="0" indent="0">
              <a:lnSpc>
                <a:spcPts val="1200"/>
              </a:lnSpc>
              <a:buNone/>
            </a:pPr>
            <a:endParaRPr lang="ru-RU" sz="1400" dirty="0" smtClean="0"/>
          </a:p>
          <a:p>
            <a:pPr marL="0" indent="0">
              <a:lnSpc>
                <a:spcPts val="1200"/>
              </a:lnSpc>
              <a:buNone/>
            </a:pPr>
            <a:r>
              <a:rPr lang="ru-RU" sz="1400" i="1" dirty="0" smtClean="0">
                <a:solidFill>
                  <a:schemeClr val="tx2"/>
                </a:solidFill>
              </a:rPr>
              <a:t>цель 2 </a:t>
            </a:r>
          </a:p>
          <a:p>
            <a:pPr marL="0" indent="0">
              <a:lnSpc>
                <a:spcPts val="1200"/>
              </a:lnSpc>
              <a:buNone/>
            </a:pPr>
            <a:r>
              <a:rPr lang="ru-RU" sz="1400" dirty="0"/>
              <a:t>в</a:t>
            </a:r>
            <a:r>
              <a:rPr lang="ru-RU" sz="1400" dirty="0" smtClean="0"/>
              <a:t>оспитание гармонично развитой и социально ответственной личности на основе духовно-нравственных ценностей народов РФ исторических и национально-культурных традиций</a:t>
            </a:r>
            <a:endParaRPr lang="ru-RU" sz="1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0"/>
            <a:ext cx="8928992" cy="6155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 Президента Российской Федерации от 7 мая 2018 года «О национальных  стратегический задачах развития Российской Федерации на период до 2024 года»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812540" y="635270"/>
            <a:ext cx="779766" cy="304020"/>
          </a:xfrm>
          <a:prstGeom prst="roundRect">
            <a:avLst/>
          </a:prstGeom>
          <a:solidFill>
            <a:schemeClr val="tx2">
              <a:lumMod val="20000"/>
              <a:lumOff val="8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2"/>
                </a:solidFill>
              </a:rPr>
              <a:t>Задачи</a:t>
            </a:r>
          </a:p>
        </p:txBody>
      </p:sp>
      <p:grpSp>
        <p:nvGrpSpPr>
          <p:cNvPr id="29" name="Группа 28"/>
          <p:cNvGrpSpPr/>
          <p:nvPr/>
        </p:nvGrpSpPr>
        <p:grpSpPr>
          <a:xfrm>
            <a:off x="4156496" y="3194941"/>
            <a:ext cx="611663" cy="600945"/>
            <a:chOff x="5203041" y="4077072"/>
            <a:chExt cx="583670" cy="482568"/>
          </a:xfrm>
        </p:grpSpPr>
        <p:sp>
          <p:nvSpPr>
            <p:cNvPr id="30" name="Скругленный прямоугольник 29"/>
            <p:cNvSpPr/>
            <p:nvPr/>
          </p:nvSpPr>
          <p:spPr>
            <a:xfrm>
              <a:off x="5625562" y="4077072"/>
              <a:ext cx="161149" cy="16114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500" dirty="0" smtClean="0">
                  <a:solidFill>
                    <a:schemeClr val="tx2"/>
                  </a:solidFill>
                </a:rPr>
                <a:t>6</a:t>
              </a:r>
              <a:endParaRPr lang="ru-RU" sz="500" dirty="0">
                <a:solidFill>
                  <a:schemeClr val="tx2"/>
                </a:solidFill>
              </a:endParaRPr>
            </a:p>
          </p:txBody>
        </p:sp>
        <p:pic>
          <p:nvPicPr>
            <p:cNvPr id="31" name="Picture 9" descr="C:\Users\Рита\Pictures\книга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3041" y="4099434"/>
              <a:ext cx="514992" cy="460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Группа 31"/>
          <p:cNvGrpSpPr/>
          <p:nvPr/>
        </p:nvGrpSpPr>
        <p:grpSpPr>
          <a:xfrm>
            <a:off x="4264597" y="4061429"/>
            <a:ext cx="544753" cy="510190"/>
            <a:chOff x="2590544" y="3233910"/>
            <a:chExt cx="413795" cy="605060"/>
          </a:xfrm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2797442" y="3233910"/>
              <a:ext cx="161149" cy="16114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500" dirty="0" smtClean="0">
                  <a:solidFill>
                    <a:schemeClr val="tx2"/>
                  </a:solidFill>
                </a:rPr>
                <a:t>8</a:t>
              </a:r>
              <a:endParaRPr lang="ru-RU" sz="500" dirty="0">
                <a:solidFill>
                  <a:schemeClr val="tx2"/>
                </a:solidFill>
              </a:endParaRPr>
            </a:p>
          </p:txBody>
        </p:sp>
        <p:pic>
          <p:nvPicPr>
            <p:cNvPr id="34" name="Picture 12" descr="C:\Users\Рита\Pictures\Football_2-51_icon-icons.com_72068.png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544" y="3425175"/>
              <a:ext cx="413795" cy="4137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Группа 34"/>
          <p:cNvGrpSpPr/>
          <p:nvPr/>
        </p:nvGrpSpPr>
        <p:grpSpPr>
          <a:xfrm>
            <a:off x="4092515" y="1023368"/>
            <a:ext cx="573858" cy="554934"/>
            <a:chOff x="6333463" y="1196752"/>
            <a:chExt cx="337807" cy="432048"/>
          </a:xfrm>
        </p:grpSpPr>
        <p:pic>
          <p:nvPicPr>
            <p:cNvPr id="36" name="Picture 4" descr="C:\Users\Рита\Pictures\1-23_icon-icons.com_69207.png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3463" y="1308126"/>
              <a:ext cx="320674" cy="320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Скругленный прямоугольник 36"/>
            <p:cNvSpPr/>
            <p:nvPr/>
          </p:nvSpPr>
          <p:spPr>
            <a:xfrm>
              <a:off x="6510121" y="1196752"/>
              <a:ext cx="161149" cy="16114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500" dirty="0" smtClean="0">
                  <a:solidFill>
                    <a:schemeClr val="tx2"/>
                  </a:solidFill>
                </a:rPr>
                <a:t>2</a:t>
              </a:r>
              <a:endParaRPr lang="ru-RU" sz="500" dirty="0">
                <a:solidFill>
                  <a:schemeClr val="tx2"/>
                </a:solidFill>
              </a:endParaRPr>
            </a:p>
          </p:txBody>
        </p:sp>
      </p:grpSp>
      <p:sp>
        <p:nvSpPr>
          <p:cNvPr id="38" name="Скругленный прямоугольник 37"/>
          <p:cNvSpPr/>
          <p:nvPr/>
        </p:nvSpPr>
        <p:spPr>
          <a:xfrm>
            <a:off x="4828957" y="1080715"/>
            <a:ext cx="4207539" cy="568070"/>
          </a:xfrm>
          <a:prstGeom prst="roundRect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200"/>
              </a:lnSpc>
            </a:pPr>
            <a:r>
              <a:rPr lang="ru-RU" sz="1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современной и безопасной цифровой образовательной среды, обеспечивающей высокое качество и доступность образования всех видов и уровней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828957" y="1745140"/>
            <a:ext cx="4207539" cy="504056"/>
          </a:xfrm>
          <a:prstGeom prst="roundRect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200"/>
              </a:lnSpc>
            </a:pPr>
            <a:r>
              <a:rPr lang="ru-RU" sz="1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модернизация профессионального образования, в том числе практико-ориентированных и гибких образовательных программ</a:t>
            </a:r>
          </a:p>
        </p:txBody>
      </p:sp>
      <p:grpSp>
        <p:nvGrpSpPr>
          <p:cNvPr id="40" name="Группа 39"/>
          <p:cNvGrpSpPr/>
          <p:nvPr/>
        </p:nvGrpSpPr>
        <p:grpSpPr>
          <a:xfrm>
            <a:off x="4099995" y="1852997"/>
            <a:ext cx="575254" cy="396199"/>
            <a:chOff x="6334173" y="1772816"/>
            <a:chExt cx="319963" cy="288341"/>
          </a:xfrm>
        </p:grpSpPr>
        <p:sp>
          <p:nvSpPr>
            <p:cNvPr id="41" name="Скругленный прямоугольник 40"/>
            <p:cNvSpPr/>
            <p:nvPr/>
          </p:nvSpPr>
          <p:spPr>
            <a:xfrm>
              <a:off x="6576098" y="1772816"/>
              <a:ext cx="78038" cy="780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500" dirty="0">
                  <a:solidFill>
                    <a:schemeClr val="tx2"/>
                  </a:solidFill>
                </a:rPr>
                <a:t>4</a:t>
              </a:r>
            </a:p>
          </p:txBody>
        </p:sp>
        <p:pic>
          <p:nvPicPr>
            <p:cNvPr id="42" name="Picture 5" descr="C:\Users\Рита\Pictures\img_424736.png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7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4173" y="1850162"/>
              <a:ext cx="280944" cy="2109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Группа 42"/>
          <p:cNvGrpSpPr/>
          <p:nvPr/>
        </p:nvGrpSpPr>
        <p:grpSpPr>
          <a:xfrm>
            <a:off x="4156496" y="2491768"/>
            <a:ext cx="527224" cy="449318"/>
            <a:chOff x="5303118" y="2997227"/>
            <a:chExt cx="625557" cy="834280"/>
          </a:xfrm>
        </p:grpSpPr>
        <p:sp>
          <p:nvSpPr>
            <p:cNvPr id="44" name="Скругленный прямоугольник 43"/>
            <p:cNvSpPr/>
            <p:nvPr/>
          </p:nvSpPr>
          <p:spPr>
            <a:xfrm>
              <a:off x="5718033" y="2997227"/>
              <a:ext cx="161149" cy="16114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500" dirty="0">
                  <a:solidFill>
                    <a:schemeClr val="tx2"/>
                  </a:solidFill>
                </a:rPr>
                <a:t>5</a:t>
              </a:r>
            </a:p>
          </p:txBody>
        </p:sp>
        <p:pic>
          <p:nvPicPr>
            <p:cNvPr id="45" name="Picture 6" descr="C:\Users\Рита\Pictures\medical-04_icon-icons.com_73919.png"/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3118" y="3205950"/>
              <a:ext cx="625557" cy="6255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6" name="Скругленный прямоугольник 45"/>
          <p:cNvSpPr/>
          <p:nvPr/>
        </p:nvSpPr>
        <p:spPr>
          <a:xfrm>
            <a:off x="4828957" y="2429036"/>
            <a:ext cx="4207539" cy="512050"/>
          </a:xfrm>
          <a:prstGeom prst="roundRect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200"/>
              </a:lnSpc>
            </a:pPr>
            <a:r>
              <a:rPr lang="ru-RU" sz="1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эффективной системы выявления, поддержки и развития способностей и талантов у детей </a:t>
            </a:r>
            <a:r>
              <a:rPr lang="ru-RU" sz="1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молодежи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828957" y="3057766"/>
            <a:ext cx="4207539" cy="817205"/>
          </a:xfrm>
          <a:prstGeom prst="roundRect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200"/>
              </a:lnSpc>
            </a:pPr>
            <a:r>
              <a:rPr lang="ru-RU" sz="1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системы непрерывного обновления работающими гражданами своих профессиональных знаний и приобретения ими новых профессиональных навыков , включая компетенции в области цифровой экономики всеми желающими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4828957" y="4008769"/>
            <a:ext cx="4207539" cy="615510"/>
          </a:xfrm>
          <a:prstGeom prst="roundRect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200"/>
              </a:lnSpc>
            </a:pPr>
            <a:r>
              <a:rPr lang="ru-RU" sz="1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системы профессиональных конкурсов </a:t>
            </a:r>
            <a:r>
              <a:rPr lang="ru-RU" sz="1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целях предоставления гражданам возможностей для профессионального и карьерного роста</a:t>
            </a:r>
          </a:p>
        </p:txBody>
      </p:sp>
      <p:pic>
        <p:nvPicPr>
          <p:cNvPr id="49" name="Picture 4" descr="http://omgsak55.ru/assets/images/ok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20" y="1273574"/>
            <a:ext cx="477615" cy="44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http://omgsak55.ru/assets/images/ok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48811"/>
            <a:ext cx="477615" cy="44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14839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1132" y="2715766"/>
            <a:ext cx="89289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Проблема:</a:t>
            </a:r>
          </a:p>
          <a:p>
            <a:pPr algn="ctr"/>
            <a:r>
              <a:rPr lang="ru-RU" sz="1400" b="1" i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Образовательная миграция</a:t>
            </a:r>
            <a:endParaRPr lang="ru-RU" sz="1400" b="1" i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6644" y="3057809"/>
            <a:ext cx="905053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исполнение распоряжения Правительства Республики Башкортостан от 23 марта 2017 года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220-р Министерством образования РБ проводится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ежегодный мониторинг:</a:t>
            </a:r>
          </a:p>
        </p:txBody>
      </p:sp>
      <p:pic>
        <p:nvPicPr>
          <p:cNvPr id="2050" name="Picture 2" descr="https://youthincmag.com/wp-content/uploads/2015/08/diversity-154704_128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568931"/>
            <a:ext cx="1817671" cy="134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5536" y="3827249"/>
            <a:ext cx="35556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поступления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выпускников общеобразовательных организаций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профессиональные образовательные организации и образовательные организации высшего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</a:t>
            </a:r>
            <a:b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пределами Республики Башкортостан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20072" y="3900901"/>
            <a:ext cx="35556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возвращения и трудоустройства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выпускников,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получивших профессиональное или высшее образование за пределами Республики Башкортостан</a:t>
            </a:r>
          </a:p>
        </p:txBody>
      </p:sp>
      <p:pic>
        <p:nvPicPr>
          <p:cNvPr id="2052" name="Picture 4" descr="http://omgsak55.ru/assets/images/ok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47748"/>
            <a:ext cx="477615" cy="44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omgsak55.ru/assets/images/ok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4220" y="3785420"/>
            <a:ext cx="477615" cy="44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99592" y="151369"/>
            <a:ext cx="387880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100 % выполнение Контрольных цифр приема</a:t>
            </a:r>
          </a:p>
          <a:p>
            <a:endParaRPr lang="ru-RU" sz="11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Ежегодно контрольные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цифры приема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профессиональных образовательных организациях – </a:t>
            </a:r>
            <a:r>
              <a:rPr lang="ru-RU" sz="1100" b="1" i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22 тыс.;</a:t>
            </a:r>
            <a:endParaRPr lang="ru-RU" sz="1100" b="1" i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Ежегодно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контрольные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цифры приема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 организациях высшего образования – </a:t>
            </a:r>
            <a:r>
              <a:rPr lang="ru-RU" sz="1100" b="1" i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10 тыс.</a:t>
            </a:r>
          </a:p>
          <a:p>
            <a:r>
              <a:rPr lang="ru-RU" sz="1400" b="1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НО:</a:t>
            </a:r>
          </a:p>
          <a:p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выпускников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классов общеобразовательных организаций – </a:t>
            </a:r>
            <a:b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sz="11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тыс. человек</a:t>
            </a:r>
          </a:p>
          <a:p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выпускников 11 классов общеобразовательных организаций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sz="11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тыс. человек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282004" y="411510"/>
            <a:ext cx="35725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Трудоустройство </a:t>
            </a:r>
          </a:p>
          <a:p>
            <a:pPr algn="ctr"/>
            <a:endParaRPr lang="ru-RU" sz="1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https://i.siteapi.org/4jHMLpnV54wNtxMO8b0Wh_kUvuI=/fit-in/1024x768/center/top/71b650337885657.s.siteapi.org/img/e3c66ba4b4cbbd1bfcac6fedce81683d1406175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167" y="238951"/>
            <a:ext cx="887588" cy="659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dshi-kirishi.lenobl.muzkult.ru/media/2017/12/29/1235691290/image_image_358739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84614" y="151369"/>
            <a:ext cx="1193276" cy="104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8384" y="51671"/>
            <a:ext cx="1080120" cy="600612"/>
          </a:xfrm>
          <a:prstGeom prst="rect">
            <a:avLst/>
          </a:prstGeom>
        </p:spPr>
      </p:pic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xmlns="" val="3621735887"/>
              </p:ext>
            </p:extLst>
          </p:nvPr>
        </p:nvGraphicFramePr>
        <p:xfrm>
          <a:off x="5174199" y="652734"/>
          <a:ext cx="3888433" cy="2063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xmlns="" val="118069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2182" y="22493"/>
            <a:ext cx="914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 мер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улучшению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профориентационной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работы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97174" y="391825"/>
            <a:ext cx="32188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Уфимский международный салон образования «Образование будущего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ctr"/>
            <a:r>
              <a:rPr lang="ru-RU" sz="12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(более </a:t>
            </a:r>
            <a:r>
              <a:rPr lang="ru-RU" sz="12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2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</a:t>
            </a:r>
            <a:r>
              <a:rPr lang="ru-RU" sz="12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 – </a:t>
            </a:r>
            <a:r>
              <a:rPr lang="ru-RU" sz="1200" b="1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профтестирование</a:t>
            </a:r>
            <a:r>
              <a:rPr lang="ru-RU" sz="12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))</a:t>
            </a:r>
            <a:endParaRPr lang="ru-RU" sz="1400" b="1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98993" y="651625"/>
            <a:ext cx="33264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Региональный портал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информированию </a:t>
            </a:r>
            <a:b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профессиональной ориентации граждан «Команда будущего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ctr"/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1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https://komanda-rb.ru/</a:t>
            </a:r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026" name="Picture 2" descr="https://komanda-rb.ru/wp-content/uploads/2017/11/v1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5" y="507870"/>
            <a:ext cx="1282105" cy="118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bek-ufa.ru/upload/medialibrary/a58/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172" y="507870"/>
            <a:ext cx="1426480" cy="65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680245" y="1336280"/>
            <a:ext cx="24788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Всероссийская акция </a:t>
            </a:r>
            <a:b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«Неделя без турникетов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ctr"/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(более 2 тыс. обучающихся)</a:t>
            </a:r>
            <a:endParaRPr lang="ru-RU" sz="1200" b="1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https://dubsch.edumsko.ru/uploads/2600/2586/section/165182/nedelya_bez_turniketa/bezturniketov.jpg?154045353409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952" y="1327044"/>
            <a:ext cx="1562429" cy="91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drive.google.com/uc?export=view&amp;id=1rQ8DriE_3rKGhr_jMo5ZzX7kO4RvARIW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6290" y="1767563"/>
            <a:ext cx="1658602" cy="66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686651" y="1740753"/>
            <a:ext cx="3267241" cy="8156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«Атлас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профессий»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обучающихся из числа </a:t>
            </a:r>
            <a:b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инвалидов и лиц с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ОВЗ</a:t>
            </a:r>
          </a:p>
          <a:p>
            <a:pPr algn="ctr"/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350 </a:t>
            </a:r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абитуриентов и их родителей)</a:t>
            </a:r>
          </a:p>
        </p:txBody>
      </p:sp>
      <p:pic>
        <p:nvPicPr>
          <p:cNvPr id="1034" name="Picture 10" descr="http://1-mok.mskobr.ru/users_files/morozovagg/images/juniors%28blue%2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412" y="3184095"/>
            <a:ext cx="1465239" cy="91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490742" y="3376456"/>
            <a:ext cx="2930610" cy="8156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Ворлдскиллс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Юниоры</a:t>
            </a:r>
          </a:p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162 участника, 2 серебряные медали </a:t>
            </a:r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Национальном чемпионате)</a:t>
            </a:r>
          </a:p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6" name="Picture 12" descr="http://www.cspsid-harmony.ru/upload/iblock/a3d/a3d800ba45b337e353cc48721feddaa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3900" y="3826044"/>
            <a:ext cx="886252" cy="974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440152" y="3644069"/>
            <a:ext cx="36683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Региональный отборочный этап Национального чемпионата профессионального мастерства среди людей с инвалидностью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ОВЗ «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Абилимпикс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ctr"/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(более 250 участников ежегодно, 22 победителя </a:t>
            </a:r>
            <a:b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призера  на Национальном чемпионате)</a:t>
            </a:r>
            <a:endParaRPr lang="ru-RU" sz="1100" b="1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97173" y="2183061"/>
            <a:ext cx="287664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муниципальной сетевой индустриальной школы </a:t>
            </a:r>
            <a:b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Алтын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кулдар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ctr"/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(апробация проекта в Кушнаренково, </a:t>
            </a:r>
            <a:r>
              <a:rPr lang="ru-RU" sz="1100" b="1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Туймазах</a:t>
            </a:r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более 500 обучающихся)</a:t>
            </a:r>
            <a:endParaRPr lang="ru-RU" sz="1100" b="1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AutoShape 16" descr="C:\Users\tsyganok.ai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2" name="Picture 18" descr="https://bash-news.ru/uploads/posts/2018-10/v-bashkirii-doshkolnikov-znakomyat-s-professiyami-_1_blr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412" y="2440174"/>
            <a:ext cx="1410761" cy="56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www.respublic.net/wp-content/uploads/2017/06/%D0%A4%D0%BE%D1%82%D0%BE_%D0%90%D0%B1%D0%B8%D1%82%D1%83%D1%80%D0%B8%D0%B5%D0%BD%D1%82%D1%8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0232" y="2711954"/>
            <a:ext cx="1210717" cy="94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750029" y="2745514"/>
            <a:ext cx="3203863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«Агитационные поезда» для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абитуриентов</a:t>
            </a:r>
          </a:p>
          <a:p>
            <a:pPr algn="ctr"/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(более </a:t>
            </a:r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 </a:t>
            </a:r>
            <a:r>
              <a:rPr lang="ru-RU" sz="11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</a:t>
            </a:r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абитуриентов ежегодно)</a:t>
            </a:r>
            <a:endParaRPr lang="ru-RU" sz="1100" b="1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8384" y="51671"/>
            <a:ext cx="1080120" cy="600612"/>
          </a:xfrm>
          <a:prstGeom prst="rect">
            <a:avLst/>
          </a:prstGeom>
        </p:spPr>
      </p:pic>
      <p:pic>
        <p:nvPicPr>
          <p:cNvPr id="3074" name="Picture 2" descr="https://img.icons8.com/dusk/1600/physics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195" y="4255852"/>
            <a:ext cx="1103672" cy="88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1670300" y="4319434"/>
            <a:ext cx="24987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Кванториумы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технопарки</a:t>
            </a:r>
          </a:p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кванториум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7 технопарков)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637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Рисунок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sp>
        <p:nvSpPr>
          <p:cNvPr id="66" name="Стрелка вниз 65"/>
          <p:cNvSpPr/>
          <p:nvPr/>
        </p:nvSpPr>
        <p:spPr>
          <a:xfrm rot="5400000">
            <a:off x="5502563" y="2081981"/>
            <a:ext cx="348853" cy="523632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63" name="Стрелка вниз 62"/>
          <p:cNvSpPr/>
          <p:nvPr/>
        </p:nvSpPr>
        <p:spPr>
          <a:xfrm rot="6538041">
            <a:off x="5491734" y="2677316"/>
            <a:ext cx="348854" cy="548202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64" name="Стрелка вниз 63"/>
          <p:cNvSpPr/>
          <p:nvPr/>
        </p:nvSpPr>
        <p:spPr>
          <a:xfrm rot="3397919">
            <a:off x="5503159" y="1245868"/>
            <a:ext cx="347663" cy="920976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65" name="Стрелка вниз 64"/>
          <p:cNvSpPr/>
          <p:nvPr/>
        </p:nvSpPr>
        <p:spPr>
          <a:xfrm>
            <a:off x="4169626" y="1474398"/>
            <a:ext cx="347663" cy="150615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792" y="0"/>
            <a:ext cx="9144000" cy="411510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Формирование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модели профориентации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школьников</a:t>
            </a:r>
          </a:p>
        </p:txBody>
      </p:sp>
      <p:grpSp>
        <p:nvGrpSpPr>
          <p:cNvPr id="91144" name="Группа 6"/>
          <p:cNvGrpSpPr>
            <a:grpSpLocks/>
          </p:cNvGrpSpPr>
          <p:nvPr/>
        </p:nvGrpSpPr>
        <p:grpSpPr bwMode="auto">
          <a:xfrm>
            <a:off x="154703" y="3630491"/>
            <a:ext cx="2437356" cy="1097000"/>
            <a:chOff x="45383" y="1117821"/>
            <a:chExt cx="2695702" cy="1501058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5383" y="1643387"/>
              <a:ext cx="2695702" cy="975492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5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Обеспечение единого муниципального пространства по </a:t>
              </a:r>
              <a:r>
                <a:rPr lang="ru-RU" sz="1050" b="1" dirty="0" err="1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профориентационной</a:t>
              </a:r>
              <a:r>
                <a:rPr lang="ru-RU" sz="105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 работе</a:t>
              </a:r>
              <a:endParaRPr lang="ru-RU" sz="9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45383" y="1117821"/>
              <a:ext cx="2695702" cy="493087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5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Органы местного самоуправления</a:t>
              </a:r>
              <a:endParaRPr lang="ru-RU" sz="105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91145" name="Группа 25"/>
          <p:cNvGrpSpPr>
            <a:grpSpLocks/>
          </p:cNvGrpSpPr>
          <p:nvPr/>
        </p:nvGrpSpPr>
        <p:grpSpPr bwMode="auto">
          <a:xfrm>
            <a:off x="3265214" y="368440"/>
            <a:ext cx="2254526" cy="1051794"/>
            <a:chOff x="52720" y="1281863"/>
            <a:chExt cx="2695702" cy="1352659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52720" y="1767723"/>
              <a:ext cx="2695702" cy="866799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Межведомственная рабочая группа по разработке единой региональной модели</a:t>
              </a:r>
              <a:endParaRPr lang="ru-RU" sz="9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52720" y="1281863"/>
              <a:ext cx="2695702" cy="6333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5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Органы исполнительной власти республики</a:t>
              </a:r>
              <a:endParaRPr lang="ru-RU" sz="105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91146" name="Группа 30"/>
          <p:cNvGrpSpPr>
            <a:grpSpLocks/>
          </p:cNvGrpSpPr>
          <p:nvPr/>
        </p:nvGrpSpPr>
        <p:grpSpPr bwMode="auto">
          <a:xfrm>
            <a:off x="6156177" y="516544"/>
            <a:ext cx="2304256" cy="1079440"/>
            <a:chOff x="52720" y="1281862"/>
            <a:chExt cx="2695417" cy="1559419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52720" y="1773751"/>
              <a:ext cx="2695417" cy="1067530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5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Содействие профессиональному самоопределению</a:t>
              </a:r>
              <a:endParaRPr lang="ru-RU" sz="105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2720" y="1281862"/>
              <a:ext cx="2695417" cy="67678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5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Общеобразовательные организации</a:t>
              </a:r>
              <a:endParaRPr lang="ru-RU" sz="105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91147" name="Группа 34"/>
          <p:cNvGrpSpPr>
            <a:grpSpLocks/>
          </p:cNvGrpSpPr>
          <p:nvPr/>
        </p:nvGrpSpPr>
        <p:grpSpPr bwMode="auto">
          <a:xfrm>
            <a:off x="6156177" y="1706356"/>
            <a:ext cx="2313721" cy="1073515"/>
            <a:chOff x="-361481" y="1472518"/>
            <a:chExt cx="3417560" cy="1969044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-361481" y="2015638"/>
              <a:ext cx="3417560" cy="1425924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Организация </a:t>
              </a:r>
              <a:b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900" b="1" dirty="0" err="1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профориентационной</a:t>
              </a:r>
              <a: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 работы</a:t>
              </a:r>
              <a:endParaRPr lang="ru-RU" sz="9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-361481" y="1472518"/>
              <a:ext cx="3417560" cy="875014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5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Профессиональные образовательные организации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91148" name="Группа 39"/>
          <p:cNvGrpSpPr>
            <a:grpSpLocks/>
          </p:cNvGrpSpPr>
          <p:nvPr/>
        </p:nvGrpSpPr>
        <p:grpSpPr bwMode="auto">
          <a:xfrm>
            <a:off x="3488077" y="1743546"/>
            <a:ext cx="1796784" cy="1545862"/>
            <a:chOff x="3031506" y="3005138"/>
            <a:chExt cx="1957579" cy="1684202"/>
          </a:xfrm>
        </p:grpSpPr>
        <p:sp>
          <p:nvSpPr>
            <p:cNvPr id="45" name="Oval 17"/>
            <p:cNvSpPr>
              <a:spLocks noChangeArrowheads="1"/>
            </p:cNvSpPr>
            <p:nvPr/>
          </p:nvSpPr>
          <p:spPr bwMode="gray">
            <a:xfrm>
              <a:off x="3031506" y="3005138"/>
              <a:ext cx="1957579" cy="168420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500">
                <a:solidFill>
                  <a:srgbClr val="1F497D"/>
                </a:solidFill>
                <a:latin typeface="Arial" pitchFamily="34" charset="0"/>
              </a:endParaRPr>
            </a:p>
          </p:txBody>
        </p:sp>
        <p:sp>
          <p:nvSpPr>
            <p:cNvPr id="91162" name="Text Box 29"/>
            <p:cNvSpPr txBox="1">
              <a:spLocks noChangeArrowheads="1"/>
            </p:cNvSpPr>
            <p:nvPr/>
          </p:nvSpPr>
          <p:spPr bwMode="auto">
            <a:xfrm>
              <a:off x="3166859" y="3496230"/>
              <a:ext cx="1686874" cy="704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200" b="1" dirty="0" smtClean="0">
                  <a:solidFill>
                    <a:schemeClr val="tx2">
                      <a:lumMod val="75000"/>
                    </a:schemeClr>
                  </a:solidFill>
                  <a:latin typeface="Arial" charset="0"/>
                </a:rPr>
                <a:t>Модель профориентации </a:t>
              </a:r>
              <a:r>
                <a:rPr lang="ru-RU" sz="1200" b="1" dirty="0">
                  <a:solidFill>
                    <a:schemeClr val="tx2">
                      <a:lumMod val="75000"/>
                    </a:schemeClr>
                  </a:solidFill>
                  <a:latin typeface="Arial" charset="0"/>
                </a:rPr>
                <a:t>школьников</a:t>
              </a:r>
              <a:endParaRPr lang="ru-RU" sz="1050" b="1" dirty="0">
                <a:latin typeface="Arial" charset="0"/>
              </a:endParaRPr>
            </a:p>
          </p:txBody>
        </p:sp>
      </p:grpSp>
      <p:grpSp>
        <p:nvGrpSpPr>
          <p:cNvPr id="34" name="Группа 6"/>
          <p:cNvGrpSpPr>
            <a:grpSpLocks/>
          </p:cNvGrpSpPr>
          <p:nvPr/>
        </p:nvGrpSpPr>
        <p:grpSpPr bwMode="auto">
          <a:xfrm>
            <a:off x="6156177" y="2872061"/>
            <a:ext cx="2314724" cy="952225"/>
            <a:chOff x="45383" y="1117821"/>
            <a:chExt cx="2695702" cy="1501058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45383" y="1643387"/>
              <a:ext cx="2695702" cy="975492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900" b="1" dirty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Организация </a:t>
              </a:r>
              <a:br>
                <a:rPr lang="ru-RU" sz="900" b="1" dirty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900" b="1" dirty="0" err="1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профориентационной</a:t>
              </a:r>
              <a:r>
                <a:rPr lang="ru-RU" sz="900" b="1" dirty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 работы</a:t>
              </a:r>
              <a:endParaRPr lang="ru-RU" sz="9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45383" y="1117821"/>
              <a:ext cx="2695702" cy="684844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5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Образовательные организации высшего образования</a:t>
              </a:r>
              <a:endParaRPr lang="ru-RU" sz="105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39" name="Группа 25"/>
          <p:cNvGrpSpPr>
            <a:grpSpLocks/>
          </p:cNvGrpSpPr>
          <p:nvPr/>
        </p:nvGrpSpPr>
        <p:grpSpPr bwMode="auto">
          <a:xfrm>
            <a:off x="3216193" y="3589578"/>
            <a:ext cx="2254528" cy="1446710"/>
            <a:chOff x="52720" y="1281863"/>
            <a:chExt cx="2695702" cy="1488990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52720" y="1767723"/>
              <a:ext cx="2695702" cy="100313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Разработка цикла программ доп. проф. образования;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Организация региональной системы обмена опытом;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Разработка пакета диагностических методик </a:t>
              </a:r>
              <a:r>
                <a:rPr lang="ru-RU" sz="900" b="1" dirty="0" err="1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профнаправленности</a:t>
              </a:r>
              <a:endParaRPr lang="ru-RU" sz="9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52720" y="1281863"/>
              <a:ext cx="2695702" cy="5095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5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Институт развития образования</a:t>
              </a:r>
              <a:endParaRPr lang="ru-RU" sz="105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sp>
        <p:nvSpPr>
          <p:cNvPr id="43" name="Стрелка вниз 42"/>
          <p:cNvSpPr/>
          <p:nvPr/>
        </p:nvSpPr>
        <p:spPr>
          <a:xfrm rot="13828063">
            <a:off x="2889263" y="3043499"/>
            <a:ext cx="348854" cy="737121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>
              <a:solidFill>
                <a:srgbClr val="1F497D"/>
              </a:solidFill>
              <a:latin typeface="Calibri"/>
            </a:endParaRPr>
          </a:p>
        </p:txBody>
      </p:sp>
      <p:grpSp>
        <p:nvGrpSpPr>
          <p:cNvPr id="47" name="Группа 34"/>
          <p:cNvGrpSpPr>
            <a:grpSpLocks/>
          </p:cNvGrpSpPr>
          <p:nvPr/>
        </p:nvGrpSpPr>
        <p:grpSpPr bwMode="auto">
          <a:xfrm>
            <a:off x="149261" y="763082"/>
            <a:ext cx="2437355" cy="1050385"/>
            <a:chOff x="-361481" y="1472518"/>
            <a:chExt cx="3417560" cy="1730787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-361481" y="1830878"/>
              <a:ext cx="3417560" cy="1372427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Реализация Комплексного плана по профориентации</a:t>
              </a:r>
              <a:endParaRPr lang="ru-RU" sz="9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-361481" y="1472518"/>
              <a:ext cx="3417560" cy="570537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5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Министерство образования РБ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50" name="Группа 30"/>
          <p:cNvGrpSpPr>
            <a:grpSpLocks/>
          </p:cNvGrpSpPr>
          <p:nvPr/>
        </p:nvGrpSpPr>
        <p:grpSpPr bwMode="auto">
          <a:xfrm>
            <a:off x="149260" y="2006830"/>
            <a:ext cx="2437355" cy="1282578"/>
            <a:chOff x="52720" y="1281862"/>
            <a:chExt cx="2695417" cy="1559420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52720" y="1773751"/>
              <a:ext cx="2695417" cy="1067531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05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Создание </a:t>
              </a:r>
              <a:r>
                <a:rPr lang="ru-RU" sz="900" b="1" dirty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и функционирование единой информационной сети наиболее востребованных профессиях и специальностях в экономике республике</a:t>
              </a:r>
              <a:endParaRPr lang="ru-RU" sz="105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52720" y="1281862"/>
              <a:ext cx="2695417" cy="67678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5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Министерство семьи, труда </a:t>
              </a:r>
              <a:br>
                <a:rPr lang="ru-RU" sz="105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</a:br>
              <a:r>
                <a:rPr lang="ru-RU" sz="105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и соц. защиты населения</a:t>
              </a:r>
              <a:endParaRPr lang="ru-RU" sz="105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53" name="Группа 34"/>
          <p:cNvGrpSpPr>
            <a:grpSpLocks/>
          </p:cNvGrpSpPr>
          <p:nvPr/>
        </p:nvGrpSpPr>
        <p:grpSpPr bwMode="auto">
          <a:xfrm>
            <a:off x="6157180" y="3902879"/>
            <a:ext cx="2313721" cy="1133409"/>
            <a:chOff x="-361481" y="1472518"/>
            <a:chExt cx="3417560" cy="1969044"/>
          </a:xfrm>
        </p:grpSpPr>
        <p:sp>
          <p:nvSpPr>
            <p:cNvPr id="54" name="Прямоугольник 53"/>
            <p:cNvSpPr/>
            <p:nvPr/>
          </p:nvSpPr>
          <p:spPr>
            <a:xfrm>
              <a:off x="-361481" y="2015638"/>
              <a:ext cx="3417560" cy="1425924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9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endParaRP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9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Организация работы по вовлечению </a:t>
              </a:r>
              <a:r>
                <a:rPr lang="ru-RU" sz="900" b="1" dirty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rPr>
                <a:t>детей и молодежи в техническое творчество, развитие инженерно-технического мышления </a:t>
              </a: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-361481" y="1472518"/>
              <a:ext cx="3417560" cy="846787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Организации дополнительного</a:t>
              </a:r>
              <a:endParaRPr lang="ru-RU" sz="10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itchFamily="34" charset="0"/>
                </a:rPr>
                <a:t>образования</a:t>
              </a:r>
              <a:endParaRPr lang="ru-RU" sz="100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endParaRPr>
            </a:p>
          </p:txBody>
        </p:sp>
      </p:grpSp>
      <p:sp>
        <p:nvSpPr>
          <p:cNvPr id="57" name="Стрелка вниз 56"/>
          <p:cNvSpPr/>
          <p:nvPr/>
        </p:nvSpPr>
        <p:spPr>
          <a:xfrm rot="7817320">
            <a:off x="5445383" y="3005174"/>
            <a:ext cx="239347" cy="1013694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58" name="Стрелка вниз 57"/>
          <p:cNvSpPr/>
          <p:nvPr/>
        </p:nvSpPr>
        <p:spPr>
          <a:xfrm rot="15348700">
            <a:off x="2880125" y="2462626"/>
            <a:ext cx="347663" cy="602480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59" name="Стрелка вниз 58"/>
          <p:cNvSpPr/>
          <p:nvPr/>
        </p:nvSpPr>
        <p:spPr>
          <a:xfrm rot="17537606">
            <a:off x="2929088" y="1540797"/>
            <a:ext cx="283368" cy="693821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60" name="Стрелка вниз 59"/>
          <p:cNvSpPr/>
          <p:nvPr/>
        </p:nvSpPr>
        <p:spPr>
          <a:xfrm rot="10800000">
            <a:off x="4169624" y="3338229"/>
            <a:ext cx="347663" cy="173792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>
              <a:solidFill>
                <a:srgbClr val="1F497D"/>
              </a:solidFill>
              <a:latin typeface="Calibri"/>
            </a:endParaRP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8424" y="51670"/>
            <a:ext cx="720080" cy="40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083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971481" y="686757"/>
            <a:ext cx="5026646" cy="3769985"/>
          </a:xfrm>
          <a:prstGeom prst="ellipse">
            <a:avLst/>
          </a:prstGeom>
          <a:gradFill flip="none" rotWithShape="1">
            <a:gsLst>
              <a:gs pos="43000">
                <a:schemeClr val="bg1">
                  <a:lumMod val="0"/>
                  <a:lumOff val="100000"/>
                </a:schemeClr>
              </a:gs>
              <a:gs pos="7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66808" y="865471"/>
            <a:ext cx="6332657" cy="4340036"/>
          </a:xfrm>
          <a:prstGeom prst="rect">
            <a:avLst/>
          </a:prstGeom>
        </p:spPr>
      </p:pic>
      <p:sp>
        <p:nvSpPr>
          <p:cNvPr id="52" name="Прямоугольник 51"/>
          <p:cNvSpPr/>
          <p:nvPr/>
        </p:nvSpPr>
        <p:spPr>
          <a:xfrm>
            <a:off x="2990787" y="2421708"/>
            <a:ext cx="30846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КОМПЕТЕНЦИИ БУДУЩЕГО: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" y="142807"/>
            <a:ext cx="914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я возьму с собой в кейс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52320" y="51670"/>
            <a:ext cx="1656184" cy="9209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652120" y="757164"/>
            <a:ext cx="16379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</a:t>
            </a:r>
            <a:r>
              <a:rPr lang="ru-RU" sz="11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профтестирования</a:t>
            </a:r>
            <a:endParaRPr lang="ru-RU" sz="11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32240" y="4156660"/>
            <a:ext cx="201622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мотивирующей интерактивной среды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75856" y="605151"/>
            <a:ext cx="153423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дополнительного образования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1347614"/>
            <a:ext cx="15841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r>
              <a:rPr lang="ru-RU" sz="11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предпрофильного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профильного обучения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8336" y="2898762"/>
            <a:ext cx="17416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профессиональных конкурсах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олимпиадах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290048" y="1821921"/>
            <a:ext cx="174644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социально-значимых мероприятий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87624" y="4299942"/>
            <a:ext cx="19259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</a:t>
            </a: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1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организациями профессионального образования</a:t>
            </a:r>
          </a:p>
        </p:txBody>
      </p:sp>
      <p:pic>
        <p:nvPicPr>
          <p:cNvPr id="4104" name="Picture 8" descr="https://www.crabo.in/web/image/87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442" y="3730"/>
            <a:ext cx="1731122" cy="145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290918" y="3034446"/>
            <a:ext cx="17464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профессиональное просвещение</a:t>
            </a:r>
            <a:endParaRPr lang="ru-RU" sz="11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362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</TotalTime>
  <Words>746</Words>
  <Application>Microsoft Office PowerPoint</Application>
  <PresentationFormat>Экран (16:9)</PresentationFormat>
  <Paragraphs>190</Paragraphs>
  <Slides>28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Формирование модели профориентации школьников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Мусина Элиза Рашитовна</dc:creator>
  <cp:lastModifiedBy>cito</cp:lastModifiedBy>
  <cp:revision>61</cp:revision>
  <cp:lastPrinted>2019-01-31T10:54:20Z</cp:lastPrinted>
  <dcterms:created xsi:type="dcterms:W3CDTF">2019-01-28T07:19:05Z</dcterms:created>
  <dcterms:modified xsi:type="dcterms:W3CDTF">2019-02-01T05:44:35Z</dcterms:modified>
</cp:coreProperties>
</file>