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3"/>
  </p:notesMasterIdLst>
  <p:handoutMasterIdLst>
    <p:handoutMasterId r:id="rId14"/>
  </p:handoutMasterIdLst>
  <p:sldIdLst>
    <p:sldId id="608" r:id="rId2"/>
    <p:sldId id="614" r:id="rId3"/>
    <p:sldId id="615" r:id="rId4"/>
    <p:sldId id="622" r:id="rId5"/>
    <p:sldId id="617" r:id="rId6"/>
    <p:sldId id="618" r:id="rId7"/>
    <p:sldId id="619" r:id="rId8"/>
    <p:sldId id="620" r:id="rId9"/>
    <p:sldId id="610" r:id="rId10"/>
    <p:sldId id="623" r:id="rId11"/>
    <p:sldId id="611" r:id="rId12"/>
  </p:sldIdLst>
  <p:sldSz cx="12195175" cy="6859588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544388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1088776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633164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2177552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721940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3266328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810716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4355104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140D9F"/>
    <a:srgbClr val="99CCFF"/>
    <a:srgbClr val="1C1CF8"/>
    <a:srgbClr val="960000"/>
    <a:srgbClr val="0C742C"/>
    <a:srgbClr val="29A58D"/>
    <a:srgbClr val="0B6527"/>
    <a:srgbClr val="FFFFCC"/>
    <a:srgbClr val="008080"/>
    <a:srgbClr val="B4560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2485" autoAdjust="0"/>
    <p:restoredTop sz="96947" autoAdjust="0"/>
  </p:normalViewPr>
  <p:slideViewPr>
    <p:cSldViewPr>
      <p:cViewPr>
        <p:scale>
          <a:sx n="60" d="100"/>
          <a:sy n="60" d="100"/>
        </p:scale>
        <p:origin x="-258" y="-1056"/>
      </p:cViewPr>
      <p:guideLst>
        <p:guide orient="horz" pos="2161"/>
        <p:guide pos="384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86;&#1084;\Desktop\&#1051;&#1080;&#1089;&#1090;%20Microsoft%20Office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floor>
      <c:spPr>
        <a:solidFill>
          <a:schemeClr val="accent1">
            <a:lumMod val="20000"/>
            <a:lumOff val="80000"/>
          </a:schemeClr>
        </a:solidFill>
      </c:spPr>
    </c:floor>
    <c:sideWall>
      <c:spPr>
        <a:solidFill>
          <a:schemeClr val="accent1">
            <a:lumMod val="60000"/>
            <a:lumOff val="40000"/>
          </a:schemeClr>
        </a:solidFill>
      </c:spPr>
    </c:sideWall>
    <c:backWall>
      <c:spPr>
        <a:solidFill>
          <a:srgbClr val="99CCFF"/>
        </a:solidFill>
      </c:spPr>
    </c:backWall>
    <c:plotArea>
      <c:layout>
        <c:manualLayout>
          <c:layoutTarget val="inner"/>
          <c:xMode val="edge"/>
          <c:yMode val="edge"/>
          <c:x val="0.15944114779834145"/>
          <c:y val="6.7359855165784785E-2"/>
          <c:w val="0.81253433945756759"/>
          <c:h val="0.7554334294539787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Лист1!$C$4</c:f>
              <c:strCache>
                <c:ptCount val="1"/>
                <c:pt idx="0">
                  <c:v>количество школьников</c:v>
                </c:pt>
              </c:strCache>
            </c:strRef>
          </c:tx>
          <c:spPr>
            <a:solidFill>
              <a:srgbClr val="140D9F"/>
            </a:solidFill>
          </c:spPr>
          <c:dLbls>
            <c:dLbl>
              <c:idx val="0"/>
              <c:layout>
                <c:manualLayout>
                  <c:x val="1.0884277561076221E-2"/>
                  <c:y val="-1.4222122679806265E-2"/>
                </c:manualLayout>
              </c:layout>
              <c:spPr/>
              <c:txPr>
                <a:bodyPr/>
                <a:lstStyle/>
                <a:p>
                  <a:pPr>
                    <a:defRPr sz="2400" b="1"/>
                  </a:pPr>
                  <a:endParaRPr lang="ru-RU"/>
                </a:p>
              </c:txPr>
              <c:showVal val="1"/>
            </c:dLbl>
            <c:dLbl>
              <c:idx val="1"/>
              <c:layout>
                <c:manualLayout>
                  <c:x val="9.6749133876233104E-3"/>
                  <c:y val="-1.1851768899838515E-2"/>
                </c:manualLayout>
              </c:layout>
              <c:spPr/>
              <c:txPr>
                <a:bodyPr/>
                <a:lstStyle/>
                <a:p>
                  <a:pPr algn="ctr">
                    <a:defRPr lang="en-US" sz="2400" b="1" i="0" u="none" strike="noStrike" kern="1200" baseline="0">
                      <a:solidFill>
                        <a:prstClr val="black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</c:dLbl>
            <c:dLbl>
              <c:idx val="2"/>
              <c:layout>
                <c:manualLayout>
                  <c:x val="1.2093641734529138E-2"/>
                  <c:y val="-2.370353779967703E-2"/>
                </c:manualLayout>
              </c:layout>
              <c:spPr/>
              <c:txPr>
                <a:bodyPr/>
                <a:lstStyle/>
                <a:p>
                  <a:pPr algn="ctr" rtl="0">
                    <a:defRPr lang="en-US" sz="2400" b="1" i="0" u="none" strike="noStrike" kern="1200" baseline="0">
                      <a:solidFill>
                        <a:prstClr val="black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</c:dLbl>
            <c:dLbl>
              <c:idx val="3"/>
              <c:layout>
                <c:manualLayout>
                  <c:x val="6.0468208672645697E-3"/>
                  <c:y val="-1.6592476459773981E-2"/>
                </c:manualLayout>
              </c:layout>
              <c:spPr/>
              <c:txPr>
                <a:bodyPr/>
                <a:lstStyle/>
                <a:p>
                  <a:pPr algn="ctr" rtl="0">
                    <a:defRPr lang="ru-RU" sz="2400" b="1" i="0" u="none" strike="noStrike" kern="1200" baseline="0">
                      <a:solidFill>
                        <a:prstClr val="black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</c:dLbl>
            <c:dLbl>
              <c:idx val="4"/>
              <c:layout>
                <c:manualLayout>
                  <c:x val="3.6280925203587412E-3"/>
                  <c:y val="-1.8962830239741692E-2"/>
                </c:manualLayout>
              </c:layout>
              <c:spPr/>
              <c:txPr>
                <a:bodyPr/>
                <a:lstStyle/>
                <a:p>
                  <a:pPr algn="ctr" rtl="0">
                    <a:defRPr lang="ru-RU" sz="2400" b="1" i="0" u="none" strike="noStrike" kern="1200" baseline="0">
                      <a:solidFill>
                        <a:prstClr val="black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</c:dLbl>
            <c:showVal val="1"/>
          </c:dLbls>
          <c:cat>
            <c:strRef>
              <c:f>Лист1!$B$5:$B$9</c:f>
              <c:strCache>
                <c:ptCount val="5"/>
                <c:pt idx="0">
                  <c:v>Дни открытых дверей</c:v>
                </c:pt>
                <c:pt idx="1">
                  <c:v>Деловая программа WSR</c:v>
                </c:pt>
                <c:pt idx="2">
                  <c:v>Педклассы</c:v>
                </c:pt>
                <c:pt idx="3">
                  <c:v>Профпробы "Билет в будущее"</c:v>
                </c:pt>
                <c:pt idx="4">
                  <c:v>Участие в чемпионате JuniorSkills</c:v>
                </c:pt>
              </c:strCache>
            </c:strRef>
          </c:cat>
          <c:val>
            <c:numRef>
              <c:f>Лист1!$C$5:$C$9</c:f>
              <c:numCache>
                <c:formatCode>General</c:formatCode>
                <c:ptCount val="5"/>
                <c:pt idx="0">
                  <c:v>540</c:v>
                </c:pt>
                <c:pt idx="1">
                  <c:v>306</c:v>
                </c:pt>
                <c:pt idx="2">
                  <c:v>80</c:v>
                </c:pt>
                <c:pt idx="3">
                  <c:v>120</c:v>
                </c:pt>
                <c:pt idx="4">
                  <c:v>24</c:v>
                </c:pt>
              </c:numCache>
            </c:numRef>
          </c:val>
        </c:ser>
        <c:shape val="box"/>
        <c:axId val="50447872"/>
        <c:axId val="50449792"/>
        <c:axId val="0"/>
      </c:bar3DChart>
      <c:catAx>
        <c:axId val="5044787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50449792"/>
        <c:crosses val="autoZero"/>
        <c:auto val="1"/>
        <c:lblAlgn val="ctr"/>
        <c:lblOffset val="100"/>
      </c:catAx>
      <c:valAx>
        <c:axId val="5044979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50447872"/>
        <c:crosses val="autoZero"/>
        <c:crossBetween val="between"/>
      </c:valAx>
    </c:plotArea>
    <c:plotVisOnly val="1"/>
  </c:chart>
  <c:spPr>
    <a:solidFill>
      <a:schemeClr val="accent5">
        <a:lumMod val="20000"/>
        <a:lumOff val="80000"/>
      </a:schemeClr>
    </a:solidFill>
  </c:sp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44388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88776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633164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177552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6A9ECF-967F-48B5-91C9-274F079DBAB6}" type="slidenum">
              <a:rPr lang="zh-CN" altLang="en-US"/>
              <a:pPr/>
              <a:t>2</a:t>
            </a:fld>
            <a:endParaRPr lang="en-US" altLang="zh-CN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>
              <a:latin typeface="Gulim" pitchFamily="34" charset="-127"/>
              <a:ea typeface="Gulim" pitchFamily="34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9041C7-DE14-4DA8-8E61-E966E626CDC6}" type="slidenum">
              <a:rPr lang="zh-CN" altLang="en-US"/>
              <a:pPr/>
              <a:t>3</a:t>
            </a:fld>
            <a:endParaRPr lang="en-US" altLang="zh-CN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>
              <a:latin typeface="Gulim" pitchFamily="34" charset="-127"/>
              <a:ea typeface="Gulim" pitchFamily="34" charset="-127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4E7A3F-3E24-4A63-8C86-9136253D6509}" type="slidenum">
              <a:rPr lang="zh-CN" altLang="en-US"/>
              <a:pPr/>
              <a:t>5</a:t>
            </a:fld>
            <a:endParaRPr lang="en-US" altLang="zh-CN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>
              <a:latin typeface="Gulim" pitchFamily="34" charset="-127"/>
              <a:ea typeface="Gulim" pitchFamily="34" charset="-127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F69B98-4204-4CF2-9ADF-DAC2AD5F29DE}" type="slidenum">
              <a:rPr lang="zh-CN" altLang="en-US"/>
              <a:pPr/>
              <a:t>6</a:t>
            </a:fld>
            <a:endParaRPr lang="en-US" altLang="zh-CN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>
              <a:latin typeface="Gulim" pitchFamily="34" charset="-127"/>
              <a:ea typeface="Gulim" pitchFamily="34" charset="-127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81CA3F-0F4B-44AD-8E87-A653D34C8156}" type="slidenum">
              <a:rPr lang="zh-CN" altLang="en-US"/>
              <a:pPr/>
              <a:t>7</a:t>
            </a:fld>
            <a:endParaRPr lang="en-US" altLang="zh-CN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>
              <a:latin typeface="Gulim" pitchFamily="34" charset="-127"/>
              <a:ea typeface="Gulim" pitchFamily="34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38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7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1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5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9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3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7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51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31.01.2019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31.01.2019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31.01.2019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31.01.2019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31.01.2019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388" indent="0">
              <a:buNone/>
              <a:defRPr sz="3300"/>
            </a:lvl2pPr>
            <a:lvl3pPr marL="1088776" indent="0">
              <a:buNone/>
              <a:defRPr sz="2900"/>
            </a:lvl3pPr>
            <a:lvl4pPr marL="1633164" indent="0">
              <a:buNone/>
              <a:defRPr sz="2400"/>
            </a:lvl4pPr>
            <a:lvl5pPr marL="2177552" indent="0">
              <a:buNone/>
              <a:defRPr sz="2400"/>
            </a:lvl5pPr>
            <a:lvl6pPr marL="2721940" indent="0">
              <a:buNone/>
              <a:defRPr sz="2400"/>
            </a:lvl6pPr>
            <a:lvl7pPr marL="3266328" indent="0">
              <a:buNone/>
              <a:defRPr sz="2400"/>
            </a:lvl7pPr>
            <a:lvl8pPr marL="3810716" indent="0">
              <a:buNone/>
              <a:defRPr sz="2400"/>
            </a:lvl8pPr>
            <a:lvl9pPr marL="4355104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31.01.2019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44388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88776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33164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77552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8291" indent="-4082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631" indent="-34024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970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358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746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207" y="3572670"/>
            <a:ext cx="5756822" cy="2952328"/>
          </a:xfrm>
          <a:prstGeom prst="rect">
            <a:avLst/>
          </a:prstGeom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5454645" y="5144306"/>
            <a:ext cx="4500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ru-RU" alt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ГАПОУ СМПК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526083" y="3786984"/>
            <a:ext cx="576064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ru-RU" alt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Усевич</a:t>
            </a:r>
            <a:endParaRPr lang="ru-RU" alt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alt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Антонина Никифоровна 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739869" y="1143778"/>
            <a:ext cx="8642350" cy="2115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современных форм </a:t>
            </a:r>
            <a:b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взаимодействия учреждений образования в </a:t>
            </a:r>
            <a:b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подготовке школьников к выбору </a:t>
            </a:r>
            <a:b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будущей профессии</a:t>
            </a:r>
            <a:endParaRPr lang="ru-RU" sz="2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8" name="Picture 4" descr="C:\Users\E786~1\AppData\Local\Temp\Rar$DIa0.844\mas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4051" y="3001166"/>
            <a:ext cx="247651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0386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596861" y="1143778"/>
          <a:ext cx="10501386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1"/>
          <p:cNvSpPr txBox="1"/>
          <p:nvPr/>
        </p:nvSpPr>
        <p:spPr>
          <a:xfrm>
            <a:off x="525423" y="215084"/>
            <a:ext cx="10644262" cy="642942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rgbClr val="BBE0E3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Количество школьников, вовлеченных в 2018 году в процесс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нетворкинга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" y="0"/>
            <a:ext cx="12192000" cy="910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7097719" y="286522"/>
            <a:ext cx="464347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invGray">
          <a:xfrm rot="5400000">
            <a:off x="4928122" y="2928276"/>
            <a:ext cx="2224602" cy="1211049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lIns="108878" tIns="54439" rIns="108878" bIns="54439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62199" y="2715254"/>
            <a:ext cx="4359352" cy="689135"/>
            <a:chOff x="720" y="1392"/>
            <a:chExt cx="4058" cy="480"/>
          </a:xfrm>
        </p:grpSpPr>
        <p:sp>
          <p:nvSpPr>
            <p:cNvPr id="41988" name="AutoShape 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41990" name="AutoShape 6"/>
              <p:cNvSpPr>
                <a:spLocks noChangeArrowheads="1"/>
              </p:cNvSpPr>
              <p:nvPr/>
            </p:nvSpPr>
            <p:spPr bwMode="gray">
              <a:xfrm>
                <a:off x="746" y="1736"/>
                <a:ext cx="397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991" name="AutoShape 7"/>
              <p:cNvSpPr>
                <a:spLocks noChangeArrowheads="1"/>
              </p:cNvSpPr>
              <p:nvPr/>
            </p:nvSpPr>
            <p:spPr bwMode="gray">
              <a:xfrm>
                <a:off x="746" y="1407"/>
                <a:ext cx="397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0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666924" y="3644157"/>
            <a:ext cx="4359351" cy="689135"/>
            <a:chOff x="720" y="1392"/>
            <a:chExt cx="4058" cy="480"/>
          </a:xfrm>
        </p:grpSpPr>
        <p:sp>
          <p:nvSpPr>
            <p:cNvPr id="41993" name="AutoShape 9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92157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41995" name="AutoShape 11"/>
              <p:cNvSpPr>
                <a:spLocks noChangeArrowheads="1"/>
              </p:cNvSpPr>
              <p:nvPr/>
            </p:nvSpPr>
            <p:spPr bwMode="gray">
              <a:xfrm>
                <a:off x="746" y="1736"/>
                <a:ext cx="397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996" name="AutoShape 12"/>
              <p:cNvSpPr>
                <a:spLocks noChangeArrowheads="1"/>
              </p:cNvSpPr>
              <p:nvPr/>
            </p:nvSpPr>
            <p:spPr bwMode="gray">
              <a:xfrm>
                <a:off x="746" y="1407"/>
                <a:ext cx="397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666924" y="4573059"/>
            <a:ext cx="4359351" cy="689135"/>
            <a:chOff x="720" y="1392"/>
            <a:chExt cx="4058" cy="480"/>
          </a:xfrm>
        </p:grpSpPr>
        <p:sp>
          <p:nvSpPr>
            <p:cNvPr id="41998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92157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002060"/>
                </a:solidFill>
              </a:endParaRPr>
            </a:p>
          </p:txBody>
        </p:sp>
        <p:grpSp>
          <p:nvGrpSpPr>
            <p:cNvPr id="7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42000" name="AutoShape 16"/>
              <p:cNvSpPr>
                <a:spLocks noChangeArrowheads="1"/>
              </p:cNvSpPr>
              <p:nvPr/>
            </p:nvSpPr>
            <p:spPr bwMode="gray">
              <a:xfrm>
                <a:off x="746" y="1736"/>
                <a:ext cx="397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alpha val="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002060"/>
                  </a:solidFill>
                </a:endParaRPr>
              </a:p>
            </p:txBody>
          </p:sp>
          <p:sp>
            <p:nvSpPr>
              <p:cNvPr id="42001" name="AutoShape 17"/>
              <p:cNvSpPr>
                <a:spLocks noChangeArrowheads="1"/>
              </p:cNvSpPr>
              <p:nvPr/>
            </p:nvSpPr>
            <p:spPr bwMode="gray">
              <a:xfrm>
                <a:off x="746" y="1407"/>
                <a:ext cx="397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42003" name="Text Box 19"/>
          <p:cNvSpPr txBox="1">
            <a:spLocks noChangeArrowheads="1"/>
          </p:cNvSpPr>
          <p:nvPr/>
        </p:nvSpPr>
        <p:spPr bwMode="white">
          <a:xfrm>
            <a:off x="1333848" y="2786708"/>
            <a:ext cx="3715718" cy="4792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108878" tIns="54439" rIns="108878" bIns="54439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zh-CN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Непрерывность</a:t>
            </a:r>
            <a:endParaRPr lang="en-US" altLang="zh-CN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42004" name="Text Box 20"/>
          <p:cNvSpPr txBox="1">
            <a:spLocks noChangeArrowheads="1"/>
          </p:cNvSpPr>
          <p:nvPr/>
        </p:nvSpPr>
        <p:spPr bwMode="white">
          <a:xfrm>
            <a:off x="1429123" y="4573059"/>
            <a:ext cx="3525167" cy="84860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108878" tIns="54439" rIns="108878" bIns="54439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zh-CN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Практикоориентированность</a:t>
            </a:r>
            <a:endParaRPr lang="en-US" altLang="zh-CN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4104" name="AutoShape 21"/>
          <p:cNvSpPr>
            <a:spLocks noChangeArrowheads="1"/>
          </p:cNvSpPr>
          <p:nvPr/>
        </p:nvSpPr>
        <p:spPr bwMode="gray">
          <a:xfrm>
            <a:off x="7240886" y="2572345"/>
            <a:ext cx="4528730" cy="2357984"/>
          </a:xfrm>
          <a:prstGeom prst="flowChartAlternateProcess">
            <a:avLst/>
          </a:prstGeom>
          <a:gradFill rotWithShape="1">
            <a:gsLst>
              <a:gs pos="0">
                <a:srgbClr val="E3E3E3"/>
              </a:gs>
              <a:gs pos="50000">
                <a:srgbClr val="FFFFFF"/>
              </a:gs>
              <a:gs pos="100000">
                <a:srgbClr val="E3E3E3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wrap="none" lIns="108878" tIns="54439" rIns="108878" bIns="54439" anchor="ctr"/>
          <a:lstStyle/>
          <a:p>
            <a:pPr algn="ctr"/>
            <a:endParaRPr lang="zh-CN" altLang="en-US">
              <a:ea typeface="宋体" pitchFamily="2" charset="-122"/>
            </a:endParaRPr>
          </a:p>
        </p:txBody>
      </p:sp>
      <p:sp>
        <p:nvSpPr>
          <p:cNvPr id="4105" name="Rectangle 22"/>
          <p:cNvSpPr>
            <a:spLocks noChangeArrowheads="1"/>
          </p:cNvSpPr>
          <p:nvPr/>
        </p:nvSpPr>
        <p:spPr bwMode="black">
          <a:xfrm>
            <a:off x="7240885" y="2429437"/>
            <a:ext cx="4488502" cy="290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pPr algn="ctr"/>
            <a:r>
              <a:rPr lang="zh-CN" altLang="en-US" dirty="0">
                <a:ea typeface="宋体" pitchFamily="2" charset="-122"/>
              </a:rPr>
              <a:t> </a:t>
            </a:r>
            <a:r>
              <a:rPr lang="ru-RU" altLang="ru-RU" sz="1900" dirty="0">
                <a:latin typeface="Times New Roman" pitchFamily="18" charset="0"/>
                <a:cs typeface="Times New Roman" pitchFamily="18" charset="0"/>
              </a:rPr>
              <a:t>профессиональный выбор человека – это предмет </a:t>
            </a:r>
            <a:r>
              <a:rPr lang="ru-RU" alt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социального договора </a:t>
            </a:r>
            <a:r>
              <a:rPr lang="ru-RU" altLang="ru-RU" sz="1900" dirty="0">
                <a:latin typeface="Times New Roman" pitchFamily="18" charset="0"/>
                <a:cs typeface="Times New Roman" pitchFamily="18" charset="0"/>
              </a:rPr>
              <a:t>между всеми субъектами, заинтересованными в результатах этого выбора:</a:t>
            </a:r>
          </a:p>
          <a:p>
            <a:pPr algn="ctr">
              <a:lnSpc>
                <a:spcPct val="110000"/>
              </a:lnSpc>
            </a:pPr>
            <a:r>
              <a:rPr lang="en-US" altLang="zh-CN" sz="1900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1. </a:t>
            </a:r>
            <a:r>
              <a:rPr lang="ru-RU" altLang="zh-CN" sz="1900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родитель</a:t>
            </a:r>
            <a:endParaRPr lang="en-US" altLang="zh-CN" sz="1900" dirty="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en-US" altLang="zh-CN" sz="1900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2. </a:t>
            </a:r>
            <a:r>
              <a:rPr lang="ru-RU" altLang="zh-CN" sz="1900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школьник</a:t>
            </a:r>
            <a:endParaRPr lang="en-US" altLang="zh-CN" sz="1900" dirty="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en-US" altLang="zh-CN" sz="1900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3. </a:t>
            </a:r>
            <a:r>
              <a:rPr lang="ru-RU" altLang="zh-CN" sz="1900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работодатель</a:t>
            </a:r>
            <a:endParaRPr lang="en-US" altLang="zh-CN" sz="1900" dirty="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ctr">
              <a:lnSpc>
                <a:spcPct val="110000"/>
              </a:lnSpc>
            </a:pPr>
            <a:endParaRPr lang="zh-CN" altLang="en-US" sz="1700" dirty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2007" name="Rectangle 23"/>
          <p:cNvSpPr>
            <a:spLocks noChangeArrowheads="1"/>
          </p:cNvSpPr>
          <p:nvPr/>
        </p:nvSpPr>
        <p:spPr bwMode="black">
          <a:xfrm>
            <a:off x="857474" y="5430508"/>
            <a:ext cx="9499956" cy="84860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108878" tIns="54439" rIns="108878" bIns="54439">
            <a:spAutoFit/>
          </a:bodyPr>
          <a:lstStyle/>
          <a:p>
            <a:pPr algn="ctr">
              <a:buClr>
                <a:srgbClr val="D7181F"/>
              </a:buClr>
              <a:defRPr/>
            </a:pPr>
            <a:r>
              <a:rPr lang="zh-CN" altLang="en-US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宋体" pitchFamily="2" charset="-122"/>
              </a:rPr>
              <a:t> </a:t>
            </a:r>
            <a:r>
              <a:rPr lang="ru-RU" altLang="zh-CN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Цель: </a:t>
            </a:r>
            <a:r>
              <a:rPr lang="zh-CN" altLang="en-US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“</a:t>
            </a:r>
            <a:r>
              <a:rPr lang="ru-RU" altLang="zh-CN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Человек, способный к самостоятельному, свободному и ответственному выбору </a:t>
            </a:r>
            <a:r>
              <a:rPr lang="en-US" altLang="zh-CN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”</a:t>
            </a:r>
          </a:p>
        </p:txBody>
      </p:sp>
      <p:pic>
        <p:nvPicPr>
          <p:cNvPr id="4107" name="Picture 24" descr="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invGray">
          <a:xfrm>
            <a:off x="952749" y="2786708"/>
            <a:ext cx="664806" cy="508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25" descr="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invGray">
          <a:xfrm>
            <a:off x="762199" y="3715610"/>
            <a:ext cx="664806" cy="508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26" descr="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invGray">
          <a:xfrm>
            <a:off x="857475" y="4573058"/>
            <a:ext cx="664806" cy="508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0" name="Rectangle 27"/>
          <p:cNvSpPr>
            <a:spLocks noGrp="1" noChangeArrowheads="1"/>
          </p:cNvSpPr>
          <p:nvPr>
            <p:ph type="title"/>
          </p:nvPr>
        </p:nvSpPr>
        <p:spPr bwMode="auto">
          <a:xfrm>
            <a:off x="571649" y="285816"/>
            <a:ext cx="10975658" cy="1143265"/>
          </a:xfrm>
          <a:noFill/>
          <a:ln>
            <a:miter lim="800000"/>
            <a:headEnd/>
            <a:tailEnd/>
          </a:ln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en-US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Принципы </a:t>
            </a:r>
            <a:r>
              <a:rPr lang="ru-RU" altLang="ru-RU" sz="3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профориентационной</a:t>
            </a:r>
            <a:r>
              <a:rPr lang="ru-RU" alt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работы со </a:t>
            </a:r>
            <a:br>
              <a:rPr lang="ru-RU" alt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школьниками в ГАПОУ СМПК</a:t>
            </a:r>
            <a:endParaRPr lang="en-US" altLang="zh-CN" sz="3300" b="1" dirty="0" smtClean="0">
              <a:solidFill>
                <a:srgbClr val="002060"/>
              </a:solidFill>
              <a:ea typeface="宋体" pitchFamily="2" charset="-122"/>
            </a:endParaRPr>
          </a:p>
        </p:txBody>
      </p:sp>
      <p:sp>
        <p:nvSpPr>
          <p:cNvPr id="29" name="Text Box 19"/>
          <p:cNvSpPr txBox="1">
            <a:spLocks noChangeArrowheads="1"/>
          </p:cNvSpPr>
          <p:nvPr/>
        </p:nvSpPr>
        <p:spPr bwMode="white">
          <a:xfrm>
            <a:off x="952749" y="3787065"/>
            <a:ext cx="4382641" cy="4792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108878" tIns="54439" rIns="108878" bIns="54439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zh-CN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Социальное партнерство</a:t>
            </a:r>
            <a:endParaRPr lang="en-US" altLang="zh-CN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pic>
        <p:nvPicPr>
          <p:cNvPr id="4112" name="Picture 4" descr="C:\Users\E786~1\AppData\Local\Temp\Rar$DIa0.844\mas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69553" y="1143778"/>
            <a:ext cx="1651430" cy="928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Box 30"/>
          <p:cNvSpPr txBox="1"/>
          <p:nvPr/>
        </p:nvSpPr>
        <p:spPr>
          <a:xfrm>
            <a:off x="5240115" y="2929616"/>
            <a:ext cx="1905496" cy="18642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878" tIns="54439" rIns="108878" bIns="54439">
            <a:spAutoFit/>
          </a:bodyPr>
          <a:lstStyle/>
          <a:p>
            <a:pPr algn="ctr">
              <a:defRPr/>
            </a:pPr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ГАПОУ СМПК – организатор сетевого процесса,   </a:t>
            </a:r>
            <a:r>
              <a:rPr lang="ru-RU" sz="19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профориентационного</a:t>
            </a:r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нетворкинга</a:t>
            </a:r>
            <a:endParaRPr lang="ru-RU" sz="1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4" name="Прямоугольник 31"/>
          <p:cNvSpPr>
            <a:spLocks noChangeArrowheads="1"/>
          </p:cNvSpPr>
          <p:nvPr/>
        </p:nvSpPr>
        <p:spPr bwMode="auto">
          <a:xfrm>
            <a:off x="571650" y="1500536"/>
            <a:ext cx="9718030" cy="121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pPr algn="ctr"/>
            <a:r>
              <a:rPr lang="ru-RU" altLang="ru-RU">
                <a:latin typeface="Times New Roman" pitchFamily="18" charset="0"/>
                <a:cs typeface="Times New Roman" pitchFamily="18" charset="0"/>
              </a:rPr>
              <a:t>МОДЕЛЬ: "обучение самоопределению + профессиональное информирование + практикоориентированное сопровождение профессионального выбора"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285826" y="214363"/>
            <a:ext cx="11623526" cy="582747"/>
          </a:xfrm>
          <a:noFill/>
          <a:ln>
            <a:miter lim="800000"/>
            <a:headEnd/>
            <a:tailEnd/>
          </a:ln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zh-CN" sz="3300" b="1" dirty="0" err="1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Профориентационный</a:t>
            </a:r>
            <a:r>
              <a:rPr lang="ru-RU" altLang="zh-CN" sz="3300" b="1" dirty="0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ru-RU" altLang="zh-CN" sz="3300" b="1" dirty="0" err="1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нетворкинг</a:t>
            </a:r>
            <a:r>
              <a:rPr lang="ru-RU" altLang="zh-CN" sz="3300" b="1" dirty="0" smtClean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в ГАПОУ СМПК</a:t>
            </a:r>
            <a:endParaRPr lang="en-US" altLang="zh-CN" sz="3300" b="1" dirty="0" smtClean="0">
              <a:solidFill>
                <a:srgbClr val="00206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5123" name="AutoShape 6"/>
          <p:cNvSpPr>
            <a:spLocks noChangeArrowheads="1"/>
          </p:cNvSpPr>
          <p:nvPr/>
        </p:nvSpPr>
        <p:spPr bwMode="ltGray">
          <a:xfrm rot="9044363">
            <a:off x="3579300" y="3425142"/>
            <a:ext cx="2219383" cy="1856217"/>
          </a:xfrm>
          <a:prstGeom prst="chevron">
            <a:avLst>
              <a:gd name="adj" fmla="val 28655"/>
            </a:avLst>
          </a:prstGeom>
          <a:solidFill>
            <a:schemeClr val="accent2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1635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rot="10800000" wrap="none" lIns="108878" tIns="54439" rIns="108878" bIns="54439" anchor="ctr">
            <a:flatTx/>
          </a:bodyPr>
          <a:lstStyle/>
          <a:p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5124" name="AutoShape 7"/>
          <p:cNvSpPr>
            <a:spLocks noChangeArrowheads="1"/>
          </p:cNvSpPr>
          <p:nvPr/>
        </p:nvSpPr>
        <p:spPr bwMode="gray">
          <a:xfrm rot="-5400000">
            <a:off x="5161541" y="1079692"/>
            <a:ext cx="1872095" cy="2143141"/>
          </a:xfrm>
          <a:prstGeom prst="chevron">
            <a:avLst>
              <a:gd name="adj" fmla="val 28655"/>
            </a:avLst>
          </a:prstGeom>
          <a:solidFill>
            <a:schemeClr val="folHlink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163500" prstMaterial="legacyPlastic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vert="eaVert" wrap="none" lIns="108878" tIns="54439" rIns="108878" bIns="54439" anchor="ctr">
            <a:flatTx/>
          </a:bodyPr>
          <a:lstStyle/>
          <a:p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5125" name="AutoShape 8"/>
          <p:cNvSpPr>
            <a:spLocks noChangeArrowheads="1"/>
          </p:cNvSpPr>
          <p:nvPr/>
        </p:nvSpPr>
        <p:spPr bwMode="gray">
          <a:xfrm rot="1788254">
            <a:off x="6393804" y="3498757"/>
            <a:ext cx="2496201" cy="1856217"/>
          </a:xfrm>
          <a:prstGeom prst="chevron">
            <a:avLst>
              <a:gd name="adj" fmla="val 28655"/>
            </a:avLst>
          </a:pr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1635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lIns="108878" tIns="54439" rIns="108878" bIns="54439" anchor="ctr">
            <a:flatTx/>
          </a:bodyPr>
          <a:lstStyle/>
          <a:p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5126" name="Text Box 9"/>
          <p:cNvSpPr txBox="1">
            <a:spLocks noChangeArrowheads="1"/>
          </p:cNvSpPr>
          <p:nvPr/>
        </p:nvSpPr>
        <p:spPr bwMode="black">
          <a:xfrm>
            <a:off x="4883141" y="3072604"/>
            <a:ext cx="2475028" cy="10024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pPr algn="ctr"/>
            <a:r>
              <a:rPr lang="ru-RU" altLang="zh-CN" sz="2900" dirty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ГАПОУ СМПК</a:t>
            </a:r>
            <a:endParaRPr lang="en-US" altLang="zh-CN" sz="2900" dirty="0">
              <a:solidFill>
                <a:srgbClr val="00206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5127" name="Rectangle 10"/>
          <p:cNvSpPr>
            <a:spLocks noChangeArrowheads="1"/>
          </p:cNvSpPr>
          <p:nvPr/>
        </p:nvSpPr>
        <p:spPr bwMode="gray">
          <a:xfrm>
            <a:off x="3525819" y="4287050"/>
            <a:ext cx="2572420" cy="5562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pPr algn="ctr"/>
            <a:r>
              <a:rPr lang="ru-RU" altLang="zh-CN" sz="2900" dirty="0">
                <a:solidFill>
                  <a:srgbClr val="FFFBFC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Школьники</a:t>
            </a:r>
            <a:endParaRPr lang="en-US" altLang="zh-CN" sz="2900" dirty="0">
              <a:solidFill>
                <a:srgbClr val="FFFBFC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5128" name="Rectangle 12"/>
          <p:cNvSpPr>
            <a:spLocks noChangeArrowheads="1"/>
          </p:cNvSpPr>
          <p:nvPr/>
        </p:nvSpPr>
        <p:spPr bwMode="gray">
          <a:xfrm>
            <a:off x="5026017" y="1929596"/>
            <a:ext cx="2096046" cy="5562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pPr algn="ctr"/>
            <a:r>
              <a:rPr lang="ru-RU" altLang="zh-CN" sz="2900" dirty="0">
                <a:solidFill>
                  <a:srgbClr val="FFFBFC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Родители</a:t>
            </a:r>
            <a:endParaRPr lang="en-US" altLang="zh-CN" sz="2900" dirty="0">
              <a:solidFill>
                <a:srgbClr val="FFFBFC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5129" name="Text Box 13"/>
          <p:cNvSpPr txBox="1">
            <a:spLocks noChangeArrowheads="1"/>
          </p:cNvSpPr>
          <p:nvPr/>
        </p:nvSpPr>
        <p:spPr bwMode="black">
          <a:xfrm>
            <a:off x="8169289" y="929464"/>
            <a:ext cx="3895681" cy="2900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pPr marL="143658" indent="-143658" algn="ctr"/>
            <a:r>
              <a:rPr lang="zh-CN" altLang="en-US" sz="1900" dirty="0">
                <a:solidFill>
                  <a:schemeClr val="tx2"/>
                </a:solidFill>
                <a:ea typeface="宋体" pitchFamily="2" charset="-122"/>
              </a:rPr>
              <a:t> </a:t>
            </a:r>
            <a:r>
              <a:rPr lang="ru-RU" altLang="zh-CN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школа-колледж-родители</a:t>
            </a:r>
            <a:endParaRPr lang="en-US" altLang="zh-CN" sz="1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43658" indent="-143658" algn="ctr"/>
            <a:r>
              <a:rPr lang="ru-RU" altLang="zh-CN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(возможность взаимодействия с работодателями)</a:t>
            </a:r>
          </a:p>
          <a:p>
            <a:pPr marL="143658" indent="-143658" algn="ctr"/>
            <a:endParaRPr lang="en-US" altLang="zh-CN" sz="1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43658" indent="-143658">
              <a:lnSpc>
                <a:spcPct val="90000"/>
              </a:lnSpc>
              <a:spcAft>
                <a:spcPct val="15000"/>
              </a:spcAft>
              <a:buFont typeface="Arial" charset="0"/>
              <a:buChar char="•"/>
            </a:pPr>
            <a:r>
              <a:rPr lang="ru-RU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Взаимодействия при подготовке школьников к чемпионатам </a:t>
            </a:r>
            <a:r>
              <a:rPr lang="ru-RU" altLang="ru-RU" sz="17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JuniorSkills</a:t>
            </a:r>
            <a:r>
              <a:rPr lang="ru-RU" altLang="ru-RU" sz="1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43658" indent="-143658">
              <a:lnSpc>
                <a:spcPct val="90000"/>
              </a:lnSpc>
              <a:spcAft>
                <a:spcPct val="15000"/>
              </a:spcAft>
              <a:buFont typeface="Arial" charset="0"/>
              <a:buChar char="•"/>
            </a:pPr>
            <a:r>
              <a:rPr lang="ru-RU" altLang="ru-RU" sz="1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Мероприятия в рамках деловой программы чемпионатов </a:t>
            </a:r>
            <a:r>
              <a:rPr lang="en-US" altLang="ru-RU" sz="17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en-US" altLang="ru-RU" sz="1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sz="17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7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JuniorSkills</a:t>
            </a:r>
            <a:r>
              <a:rPr lang="ru-RU" altLang="ru-RU" sz="1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130" name="Text Box 14"/>
          <p:cNvSpPr txBox="1">
            <a:spLocks noChangeArrowheads="1"/>
          </p:cNvSpPr>
          <p:nvPr/>
        </p:nvSpPr>
        <p:spPr bwMode="black">
          <a:xfrm>
            <a:off x="0" y="858026"/>
            <a:ext cx="4383075" cy="6335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878" tIns="54439" rIns="108878" bIns="54439">
            <a:spAutoFit/>
          </a:bodyPr>
          <a:lstStyle/>
          <a:p>
            <a:pPr marL="143658" indent="-143658" algn="ctr"/>
            <a:r>
              <a:rPr lang="zh-CN" altLang="en-US" sz="1900" dirty="0">
                <a:solidFill>
                  <a:schemeClr val="accent2"/>
                </a:solidFill>
                <a:ea typeface="宋体" pitchFamily="2" charset="-122"/>
              </a:rPr>
              <a:t> </a:t>
            </a:r>
            <a:r>
              <a:rPr lang="ru-RU" alt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 вхождения ученика в сетевую платформу взаимодействия школа-колледж</a:t>
            </a:r>
            <a:endParaRPr lang="en-US" altLang="zh-CN" sz="1700" b="1" dirty="0">
              <a:solidFill>
                <a:srgbClr val="002060"/>
              </a:solidFill>
              <a:ea typeface="宋体" pitchFamily="2" charset="-122"/>
            </a:endParaRPr>
          </a:p>
          <a:p>
            <a:pPr marL="143658" indent="-143658">
              <a:lnSpc>
                <a:spcPts val="1786"/>
              </a:lnSpc>
              <a:buFont typeface="Arial" charset="0"/>
              <a:buChar char="•"/>
            </a:pPr>
            <a:r>
              <a:rPr lang="ru-RU" alt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Профессиональное просвещение </a:t>
            </a:r>
            <a:r>
              <a:rPr lang="ru-RU" altLang="ru-RU" sz="17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1700" i="1" dirty="0">
                <a:latin typeface="Times New Roman" pitchFamily="18" charset="0"/>
                <a:cs typeface="Times New Roman" pitchFamily="18" charset="0"/>
              </a:rPr>
              <a:t>Буклеты, Лекции, Встречи с представителями профессий)</a:t>
            </a:r>
          </a:p>
          <a:p>
            <a:pPr marL="143658" indent="-143658">
              <a:lnSpc>
                <a:spcPts val="1786"/>
              </a:lnSpc>
              <a:spcAft>
                <a:spcPct val="15000"/>
              </a:spcAft>
              <a:buFont typeface="Arial" charset="0"/>
              <a:buChar char="•"/>
            </a:pPr>
            <a:r>
              <a:rPr lang="ru-RU" alt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Профессиональная диагностика </a:t>
            </a:r>
            <a:r>
              <a:rPr lang="ru-RU" altLang="ru-RU" sz="1700" i="1" dirty="0">
                <a:latin typeface="Times New Roman" pitchFamily="18" charset="0"/>
                <a:cs typeface="Times New Roman" pitchFamily="18" charset="0"/>
              </a:rPr>
              <a:t>(Анкетирование учащихся, в том числе в рамках проекта Билет в будущее, Консультация педагога-психолога)</a:t>
            </a:r>
          </a:p>
          <a:p>
            <a:pPr marL="143658" indent="-143658">
              <a:lnSpc>
                <a:spcPts val="1786"/>
              </a:lnSpc>
              <a:buFont typeface="Arial" charset="0"/>
              <a:buChar char="•"/>
            </a:pPr>
            <a:r>
              <a:rPr lang="ru-RU" alt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Профессиональный отбор </a:t>
            </a:r>
            <a:r>
              <a:rPr lang="ru-RU" altLang="ru-RU" sz="1700" i="1" dirty="0">
                <a:latin typeface="Times New Roman" pitchFamily="18" charset="0"/>
                <a:cs typeface="Times New Roman" pitchFamily="18" charset="0"/>
              </a:rPr>
              <a:t>(Профессиональные пробы,</a:t>
            </a:r>
          </a:p>
          <a:p>
            <a:pPr marL="143658" indent="-143658">
              <a:lnSpc>
                <a:spcPts val="1786"/>
              </a:lnSpc>
            </a:pPr>
            <a:r>
              <a:rPr lang="ru-RU" altLang="ru-RU" sz="1700" i="1" dirty="0">
                <a:latin typeface="Times New Roman" pitchFamily="18" charset="0"/>
                <a:cs typeface="Times New Roman" pitchFamily="18" charset="0"/>
              </a:rPr>
              <a:t>Мастер-классы, Тест-драйв</a:t>
            </a:r>
          </a:p>
          <a:p>
            <a:pPr marL="143658" indent="-143658">
              <a:lnSpc>
                <a:spcPts val="1786"/>
              </a:lnSpc>
            </a:pPr>
            <a:r>
              <a:rPr lang="ru-RU" altLang="ru-RU" sz="1700" i="1" dirty="0">
                <a:latin typeface="Times New Roman" pitchFamily="18" charset="0"/>
                <a:cs typeface="Times New Roman" pitchFamily="18" charset="0"/>
              </a:rPr>
              <a:t>Экскурсии на предприятия,</a:t>
            </a:r>
          </a:p>
          <a:p>
            <a:pPr marL="143658" indent="-143658">
              <a:lnSpc>
                <a:spcPts val="1786"/>
              </a:lnSpc>
            </a:pPr>
            <a:r>
              <a:rPr lang="ru-RU" altLang="ru-RU" sz="1700" i="1" dirty="0">
                <a:latin typeface="Times New Roman" pitchFamily="18" charset="0"/>
                <a:cs typeface="Times New Roman" pitchFamily="18" charset="0"/>
              </a:rPr>
              <a:t>Выбор индивидуальной траектории обучения)</a:t>
            </a:r>
          </a:p>
          <a:p>
            <a:pPr marL="143658" indent="-143658">
              <a:lnSpc>
                <a:spcPts val="1786"/>
              </a:lnSpc>
              <a:buFont typeface="Arial" charset="0"/>
              <a:buChar char="•"/>
            </a:pPr>
            <a:r>
              <a:rPr lang="ru-RU" alt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Профессиональная адаптация </a:t>
            </a:r>
            <a:r>
              <a:rPr lang="ru-RU" altLang="ru-RU" sz="17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1700" i="1" dirty="0" err="1">
                <a:latin typeface="Times New Roman" pitchFamily="18" charset="0"/>
                <a:cs typeface="Times New Roman" pitchFamily="18" charset="0"/>
              </a:rPr>
              <a:t>Допрофессинальная</a:t>
            </a:r>
            <a:r>
              <a:rPr lang="ru-RU" altLang="ru-RU" sz="1700" i="1" dirty="0">
                <a:latin typeface="Times New Roman" pitchFamily="18" charset="0"/>
                <a:cs typeface="Times New Roman" pitchFamily="18" charset="0"/>
              </a:rPr>
              <a:t> и профессиональная подготовка на базе СПО, Участие в чемпионатах </a:t>
            </a:r>
            <a:r>
              <a:rPr lang="ru-RU" altLang="ru-RU" sz="1700" i="1" dirty="0" err="1">
                <a:latin typeface="Times New Roman" pitchFamily="18" charset="0"/>
                <a:cs typeface="Times New Roman" pitchFamily="18" charset="0"/>
              </a:rPr>
              <a:t>JuniorSkills</a:t>
            </a:r>
            <a:r>
              <a:rPr lang="ru-RU" altLang="ru-RU" sz="1700" i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143658" indent="-143658">
              <a:lnSpc>
                <a:spcPts val="1786"/>
              </a:lnSpc>
              <a:buFont typeface="Arial" charset="0"/>
              <a:buChar char="•"/>
            </a:pPr>
            <a:r>
              <a:rPr lang="ru-RU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Оценка профессионализма </a:t>
            </a:r>
            <a:r>
              <a:rPr lang="ru-RU" altLang="ru-RU" sz="1700" i="1" dirty="0">
                <a:latin typeface="Times New Roman" pitchFamily="18" charset="0"/>
                <a:cs typeface="Times New Roman" pitchFamily="18" charset="0"/>
              </a:rPr>
              <a:t>(демонстрационный экзамен – в перспективе)</a:t>
            </a:r>
          </a:p>
          <a:p>
            <a:pPr marL="143658" indent="-143658">
              <a:buFontTx/>
              <a:buChar char="•"/>
            </a:pPr>
            <a:endParaRPr lang="en-US" altLang="zh-CN" sz="1900" dirty="0">
              <a:ea typeface="宋体" pitchFamily="2" charset="-122"/>
            </a:endParaRPr>
          </a:p>
        </p:txBody>
      </p:sp>
      <p:sp>
        <p:nvSpPr>
          <p:cNvPr id="5131" name="Text Box 15"/>
          <p:cNvSpPr txBox="1">
            <a:spLocks noChangeArrowheads="1"/>
          </p:cNvSpPr>
          <p:nvPr/>
        </p:nvSpPr>
        <p:spPr bwMode="black">
          <a:xfrm>
            <a:off x="8670009" y="3787065"/>
            <a:ext cx="3330383" cy="279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pPr marL="143658" indent="-143658"/>
            <a:r>
              <a:rPr lang="zh-CN" altLang="en-US" sz="1900" dirty="0">
                <a:solidFill>
                  <a:schemeClr val="hlink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ru-RU" altLang="zh-CN" sz="1900" b="1" dirty="0">
                <a:solidFill>
                  <a:schemeClr val="hlink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Взаимодействие  школа-колледж-работодатель</a:t>
            </a:r>
            <a:endParaRPr lang="en-US" altLang="zh-CN" sz="1900" b="1" dirty="0">
              <a:solidFill>
                <a:schemeClr val="hlink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marL="143658" indent="-143658"/>
            <a:endParaRPr lang="en-US" altLang="zh-CN" sz="1900" dirty="0">
              <a:solidFill>
                <a:schemeClr val="hlink"/>
              </a:solidFill>
              <a:ea typeface="宋体" pitchFamily="2" charset="-122"/>
              <a:cs typeface="Times New Roman" pitchFamily="18" charset="0"/>
            </a:endParaRPr>
          </a:p>
          <a:p>
            <a:pPr marL="143658" indent="-143658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  <a:buFontTx/>
              <a:buChar char="•"/>
            </a:pPr>
            <a:r>
              <a:rPr lang="ru-RU" altLang="ru-RU" sz="1700" b="1" i="1" dirty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Мероприятия в рамках деловой программы чемпионатов </a:t>
            </a:r>
            <a:r>
              <a:rPr lang="ru-RU" altLang="ru-RU" sz="1700" b="1" i="1" dirty="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Ворлдскиллс</a:t>
            </a:r>
            <a:r>
              <a:rPr lang="ru-RU" altLang="ru-RU" sz="1700" b="1" i="1" dirty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</a:p>
          <a:p>
            <a:pPr marL="143658" indent="-143658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  <a:buFontTx/>
              <a:buChar char="•"/>
            </a:pPr>
            <a:r>
              <a:rPr lang="ru-RU" altLang="zh-CN" sz="1700" b="1" i="1" dirty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Работа в качестве независимых экспертов на чемпионатах </a:t>
            </a:r>
            <a:r>
              <a:rPr lang="ru-RU" altLang="ru-RU" sz="1700" b="1" i="1" dirty="0" err="1">
                <a:solidFill>
                  <a:srgbClr val="00206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JuniorSkills</a:t>
            </a:r>
            <a:endParaRPr lang="en-US" altLang="zh-CN" sz="1700" b="1" i="1" dirty="0">
              <a:solidFill>
                <a:srgbClr val="00206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marL="143658" indent="-143658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  <a:buFontTx/>
              <a:buChar char="•"/>
            </a:pPr>
            <a:r>
              <a:rPr lang="ru-RU" altLang="zh-CN" sz="1700" b="1" i="1" dirty="0">
                <a:solidFill>
                  <a:srgbClr val="00206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Работа в качестве независимых экспертов на демонстрационных экзаменах </a:t>
            </a:r>
            <a:endParaRPr lang="en-US" altLang="zh-CN" sz="1700" b="1" i="1" dirty="0">
              <a:solidFill>
                <a:srgbClr val="00206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5132" name="Rectangle 11"/>
          <p:cNvSpPr>
            <a:spLocks noChangeArrowheads="1"/>
          </p:cNvSpPr>
          <p:nvPr/>
        </p:nvSpPr>
        <p:spPr bwMode="gray">
          <a:xfrm>
            <a:off x="6740529" y="4072736"/>
            <a:ext cx="1638727" cy="10024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pPr algn="ctr"/>
            <a:r>
              <a:rPr lang="ru-RU" altLang="zh-CN" sz="2900" dirty="0">
                <a:solidFill>
                  <a:srgbClr val="FFFBFC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Работодатели</a:t>
            </a:r>
            <a:endParaRPr lang="en-US" altLang="zh-CN" sz="2900" dirty="0">
              <a:solidFill>
                <a:srgbClr val="FFFBFC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pic>
        <p:nvPicPr>
          <p:cNvPr id="5133" name="Picture 4" descr="C:\Users\E786~1\AppData\Local\Temp\Rar$DIa0.844\mas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7455" y="5430058"/>
            <a:ext cx="1905496" cy="1071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Дом\Downloads\фон для слайда4_Монтажная область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5175" cy="709624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169025" y="1858158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960000"/>
                </a:solidFill>
              </a:rPr>
              <a:t>ПРЕДПРИЯТИЯ</a:t>
            </a:r>
            <a:endParaRPr lang="ru-RU" sz="1800" b="1" dirty="0">
              <a:solidFill>
                <a:srgbClr val="96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40463" y="492999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КОЛЛЕДЖ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68893" y="3001166"/>
            <a:ext cx="17859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ЦЕНТР дополнительного образования</a:t>
            </a:r>
            <a:endParaRPr lang="ru-RU" sz="16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25951" y="1929596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</a:rPr>
              <a:t>ШКОЛА</a:t>
            </a:r>
            <a:endParaRPr lang="ru-RU" sz="1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25951" y="4787116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B6527"/>
                </a:solidFill>
              </a:rPr>
              <a:t>ДЕТСКИЙ САД</a:t>
            </a:r>
            <a:endParaRPr lang="ru-RU" sz="1800" b="1" dirty="0">
              <a:solidFill>
                <a:srgbClr val="0B6527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286522"/>
            <a:ext cx="23574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FFCC"/>
                </a:solidFill>
              </a:rPr>
              <a:t>ОБУЧЕНИЕ:</a:t>
            </a:r>
          </a:p>
          <a:p>
            <a:pPr algn="ctr"/>
            <a:r>
              <a:rPr lang="ru-RU" sz="1400" b="1" dirty="0" smtClean="0">
                <a:solidFill>
                  <a:srgbClr val="FFFFCC"/>
                </a:solidFill>
              </a:rPr>
              <a:t>Билет в будущее</a:t>
            </a:r>
          </a:p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Педагогические классы</a:t>
            </a:r>
          </a:p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Профессиональное обучение</a:t>
            </a:r>
          </a:p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Развивающие программы</a:t>
            </a:r>
            <a:endParaRPr lang="ru-RU" sz="1200" b="1" dirty="0">
              <a:solidFill>
                <a:srgbClr val="FFFFC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39935" y="357960"/>
            <a:ext cx="235745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FFCC"/>
                </a:solidFill>
              </a:rPr>
              <a:t>КОНКУРСЫ:</a:t>
            </a:r>
          </a:p>
          <a:p>
            <a:pPr algn="ctr"/>
            <a:r>
              <a:rPr lang="en-US" sz="1400" b="1" dirty="0" err="1" smtClean="0">
                <a:solidFill>
                  <a:srgbClr val="FFFFCC"/>
                </a:solidFill>
              </a:rPr>
              <a:t>WorldSkills</a:t>
            </a:r>
            <a:r>
              <a:rPr lang="en-US" sz="1400" b="1" dirty="0" smtClean="0">
                <a:solidFill>
                  <a:srgbClr val="FFFFCC"/>
                </a:solidFill>
              </a:rPr>
              <a:t> Junior</a:t>
            </a:r>
          </a:p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Юридические чтения</a:t>
            </a:r>
          </a:p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День родного языка</a:t>
            </a:r>
          </a:p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Я мир познаю и себя в этом мире</a:t>
            </a:r>
            <a:endParaRPr lang="ru-RU" sz="1200" b="1" dirty="0">
              <a:solidFill>
                <a:srgbClr val="FFFFC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6861" y="1858158"/>
            <a:ext cx="250033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FFCC"/>
                </a:solidFill>
              </a:rPr>
              <a:t>АКЦИИ:</a:t>
            </a:r>
          </a:p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Дни открытых дверей</a:t>
            </a:r>
          </a:p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Профессиональные пробы</a:t>
            </a:r>
          </a:p>
          <a:p>
            <a:pPr algn="ctr"/>
            <a:r>
              <a:rPr lang="ru-RU" sz="1200" b="1" dirty="0" err="1" smtClean="0">
                <a:solidFill>
                  <a:srgbClr val="FFFFCC"/>
                </a:solidFill>
              </a:rPr>
              <a:t>Квесты</a:t>
            </a:r>
            <a:endParaRPr lang="ru-RU" sz="1200" b="1" dirty="0" smtClean="0">
              <a:solidFill>
                <a:srgbClr val="FFFFCC"/>
              </a:solidFill>
            </a:endParaRPr>
          </a:p>
          <a:p>
            <a:pPr algn="ctr"/>
            <a:r>
              <a:rPr lang="ru-RU" sz="1200" b="1" dirty="0" err="1" smtClean="0">
                <a:solidFill>
                  <a:srgbClr val="FFFFCC"/>
                </a:solidFill>
              </a:rPr>
              <a:t>Тест-драйвы</a:t>
            </a:r>
            <a:endParaRPr lang="ru-RU" sz="1200" b="1" dirty="0" smtClean="0">
              <a:solidFill>
                <a:srgbClr val="FFFFCC"/>
              </a:solidFill>
            </a:endParaRPr>
          </a:p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Ярмарка учебных вакансий</a:t>
            </a:r>
          </a:p>
          <a:p>
            <a:pPr algn="ctr"/>
            <a:endParaRPr lang="ru-RU" sz="1200" b="1" dirty="0" smtClean="0">
              <a:solidFill>
                <a:srgbClr val="FFFFCC"/>
              </a:solidFill>
            </a:endParaRPr>
          </a:p>
          <a:p>
            <a:pPr algn="ctr"/>
            <a:endParaRPr lang="ru-RU" sz="1400" b="1" dirty="0">
              <a:solidFill>
                <a:srgbClr val="FFFFCC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25489" y="4072736"/>
            <a:ext cx="1785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АКЦИИ:</a:t>
            </a:r>
          </a:p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Город мастеров</a:t>
            </a:r>
          </a:p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Профессия, здравствуй!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6883405" y="1929596"/>
            <a:ext cx="2143140" cy="1571636"/>
          </a:xfrm>
          <a:prstGeom prst="straightConnector1">
            <a:avLst/>
          </a:prstGeom>
          <a:ln w="63500">
            <a:solidFill>
              <a:srgbClr val="96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6954843" y="2786852"/>
            <a:ext cx="2000264" cy="785818"/>
          </a:xfrm>
          <a:prstGeom prst="straightConnector1">
            <a:avLst/>
          </a:prstGeom>
          <a:ln w="63500">
            <a:solidFill>
              <a:srgbClr val="96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 flipH="1" flipV="1">
            <a:off x="6776248" y="1822439"/>
            <a:ext cx="1643074" cy="1571636"/>
          </a:xfrm>
          <a:prstGeom prst="straightConnector1">
            <a:avLst/>
          </a:prstGeom>
          <a:ln w="63500">
            <a:solidFill>
              <a:srgbClr val="96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5501496"/>
            <a:ext cx="23574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ОБУЧЕНИЕ:</a:t>
            </a:r>
          </a:p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РРЦ «Мир детства»</a:t>
            </a:r>
          </a:p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Летний лагерь «Сказка»</a:t>
            </a:r>
          </a:p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Виртуальные экскурсии в планетарии</a:t>
            </a:r>
          </a:p>
          <a:p>
            <a:pPr algn="ctr"/>
            <a:endParaRPr lang="ru-RU" sz="1200" b="1" dirty="0" smtClean="0">
              <a:solidFill>
                <a:srgbClr val="FFFFCC"/>
              </a:solidFill>
            </a:endParaRPr>
          </a:p>
          <a:p>
            <a:pPr algn="ctr"/>
            <a:endParaRPr lang="ru-RU" sz="1200" b="1" dirty="0">
              <a:solidFill>
                <a:srgbClr val="FFFFCC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382811" y="5474593"/>
            <a:ext cx="20717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КОНКУРСЫ:</a:t>
            </a:r>
          </a:p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Я мир познаю и себя в этом мире</a:t>
            </a:r>
          </a:p>
          <a:p>
            <a:pPr algn="ctr"/>
            <a:r>
              <a:rPr lang="ru-RU" sz="1200" b="1" dirty="0" smtClean="0">
                <a:solidFill>
                  <a:srgbClr val="FFFFCC"/>
                </a:solidFill>
              </a:rPr>
              <a:t>Все профессии нужны, все профессии важны</a:t>
            </a:r>
          </a:p>
          <a:p>
            <a:pPr algn="ctr"/>
            <a:endParaRPr lang="ru-RU" sz="1200" b="1" dirty="0" smtClean="0">
              <a:solidFill>
                <a:srgbClr val="FFFFCC"/>
              </a:solidFill>
            </a:endParaRPr>
          </a:p>
        </p:txBody>
      </p:sp>
      <p:sp>
        <p:nvSpPr>
          <p:cNvPr id="40" name="Двойная стрелка влево/вправо 39"/>
          <p:cNvSpPr/>
          <p:nvPr/>
        </p:nvSpPr>
        <p:spPr>
          <a:xfrm rot="18763751">
            <a:off x="6295482" y="2778439"/>
            <a:ext cx="428628" cy="14287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Двойная стрелка влево/вправо 40"/>
          <p:cNvSpPr/>
          <p:nvPr/>
        </p:nvSpPr>
        <p:spPr>
          <a:xfrm rot="18763751">
            <a:off x="5438226" y="4350076"/>
            <a:ext cx="428628" cy="14287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Двойная стрелка влево/вправо 41"/>
          <p:cNvSpPr/>
          <p:nvPr/>
        </p:nvSpPr>
        <p:spPr>
          <a:xfrm rot="14148748">
            <a:off x="6419980" y="4361596"/>
            <a:ext cx="428628" cy="14287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Двойная стрелка влево/вправо 42"/>
          <p:cNvSpPr/>
          <p:nvPr/>
        </p:nvSpPr>
        <p:spPr>
          <a:xfrm rot="13998990">
            <a:off x="5425650" y="2715646"/>
            <a:ext cx="428628" cy="14287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Двойная стрелка влево/вправо 43"/>
          <p:cNvSpPr/>
          <p:nvPr/>
        </p:nvSpPr>
        <p:spPr>
          <a:xfrm rot="16423883">
            <a:off x="6092658" y="3498533"/>
            <a:ext cx="1938685" cy="88334"/>
          </a:xfrm>
          <a:prstGeom prst="left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Двойная стрелка влево/вправо 44"/>
          <p:cNvSpPr/>
          <p:nvPr/>
        </p:nvSpPr>
        <p:spPr>
          <a:xfrm rot="15939433">
            <a:off x="4034639" y="3565688"/>
            <a:ext cx="1926223" cy="83600"/>
          </a:xfrm>
          <a:prstGeom prst="left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6" name="Двойная стрелка влево/вправо 45"/>
          <p:cNvSpPr/>
          <p:nvPr/>
        </p:nvSpPr>
        <p:spPr>
          <a:xfrm rot="10953718">
            <a:off x="5886251" y="5010939"/>
            <a:ext cx="428628" cy="142876"/>
          </a:xfrm>
          <a:prstGeom prst="leftRightArrow">
            <a:avLst/>
          </a:prstGeom>
          <a:solidFill>
            <a:srgbClr val="29A58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Двойная стрелка влево/вправо 46"/>
          <p:cNvSpPr/>
          <p:nvPr/>
        </p:nvSpPr>
        <p:spPr>
          <a:xfrm rot="10800000">
            <a:off x="5883273" y="2072472"/>
            <a:ext cx="428628" cy="142876"/>
          </a:xfrm>
          <a:prstGeom prst="left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7597785" y="429398"/>
            <a:ext cx="2286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АКЦИИ: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Неделя без турникетов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Навыки мудрых</a:t>
            </a:r>
            <a:endParaRPr lang="ru-RU" sz="14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812363" y="429398"/>
            <a:ext cx="22399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Производственная практика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Сетевое взаимодействие</a:t>
            </a:r>
          </a:p>
          <a:p>
            <a:pPr algn="ctr"/>
            <a:endParaRPr lang="ru-RU" sz="1400" b="1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endParaRPr lang="ru-RU" sz="1400" dirty="0"/>
          </a:p>
        </p:txBody>
      </p:sp>
      <p:sp>
        <p:nvSpPr>
          <p:cNvPr id="50" name="TextBox 49"/>
          <p:cNvSpPr txBox="1"/>
          <p:nvPr/>
        </p:nvSpPr>
        <p:spPr>
          <a:xfrm>
            <a:off x="9169421" y="2001034"/>
            <a:ext cx="20717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Программы </a:t>
            </a:r>
            <a:r>
              <a:rPr lang="ru-RU" sz="12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профобучения</a:t>
            </a:r>
            <a:endParaRPr lang="ru-RU" sz="1200" b="1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Повышение квалификации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Переподготовка</a:t>
            </a:r>
            <a:endParaRPr lang="ru-RU" sz="1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9312297" y="3858422"/>
            <a:ext cx="19288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Программы </a:t>
            </a:r>
            <a:r>
              <a:rPr lang="ru-RU" sz="12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профобучения</a:t>
            </a:r>
            <a:endParaRPr lang="ru-RU" sz="1200" b="1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Повышение квалификации</a:t>
            </a:r>
          </a:p>
          <a:p>
            <a:pPr algn="ctr"/>
            <a:r>
              <a:rPr lang="ru-RU" sz="1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Переподготовка</a:t>
            </a:r>
          </a:p>
          <a:p>
            <a:pPr algn="ctr"/>
            <a:r>
              <a:rPr lang="ru-RU" sz="12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Общеразвивающие</a:t>
            </a:r>
            <a:r>
              <a:rPr lang="ru-RU" sz="1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программы</a:t>
            </a:r>
          </a:p>
          <a:p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9955239" y="5572934"/>
            <a:ext cx="223993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АКЦИИ:</a:t>
            </a:r>
          </a:p>
          <a:p>
            <a:pPr algn="ctr"/>
            <a:r>
              <a:rPr lang="ru-RU" sz="1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Встречи без галстуков</a:t>
            </a:r>
          </a:p>
          <a:p>
            <a:pPr algn="ctr"/>
            <a:r>
              <a:rPr lang="ru-RU" sz="12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Квесты</a:t>
            </a:r>
            <a:endParaRPr lang="ru-RU" sz="1200" b="1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Тренинги для первокурсников и выпускных групп</a:t>
            </a:r>
          </a:p>
          <a:p>
            <a:pPr algn="ctr"/>
            <a:endParaRPr lang="ru-RU" sz="1200" b="1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954975" y="5715810"/>
            <a:ext cx="1785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Конкурсы </a:t>
            </a:r>
            <a:r>
              <a:rPr lang="ru-RU" sz="12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профмастерства</a:t>
            </a:r>
            <a:endParaRPr lang="ru-RU" sz="1200" b="1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Чемпионаты </a:t>
            </a:r>
            <a:r>
              <a:rPr lang="en-US" sz="12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WorldSkills</a:t>
            </a:r>
            <a:endParaRPr lang="ru-RU" sz="12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54" name="Прямая со стрелкой 53"/>
          <p:cNvCxnSpPr/>
          <p:nvPr/>
        </p:nvCxnSpPr>
        <p:spPr>
          <a:xfrm>
            <a:off x="7097719" y="4001298"/>
            <a:ext cx="2000264" cy="1285884"/>
          </a:xfrm>
          <a:prstGeom prst="straightConnector1">
            <a:avLst/>
          </a:prstGeom>
          <a:ln w="63500">
            <a:solidFill>
              <a:srgbClr val="1C1CF8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7026281" y="4072736"/>
            <a:ext cx="1500198" cy="1285884"/>
          </a:xfrm>
          <a:prstGeom prst="straightConnector1">
            <a:avLst/>
          </a:prstGeom>
          <a:ln w="63500">
            <a:solidFill>
              <a:srgbClr val="1C1CF8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rot="10800000" flipV="1">
            <a:off x="3811571" y="4072736"/>
            <a:ext cx="1285884" cy="1214446"/>
          </a:xfrm>
          <a:prstGeom prst="straightConnector1">
            <a:avLst/>
          </a:prstGeom>
          <a:ln w="63500">
            <a:solidFill>
              <a:srgbClr val="0C742C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10800000">
            <a:off x="3454381" y="1929596"/>
            <a:ext cx="1428760" cy="1214446"/>
          </a:xfrm>
          <a:prstGeom prst="straightConnector1">
            <a:avLst/>
          </a:prstGeom>
          <a:ln w="63500">
            <a:solidFill>
              <a:srgbClr val="FFFF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7169157" y="3929860"/>
            <a:ext cx="2000264" cy="571504"/>
          </a:xfrm>
          <a:prstGeom prst="straightConnector1">
            <a:avLst/>
          </a:prstGeom>
          <a:ln w="63500">
            <a:solidFill>
              <a:srgbClr val="1C1CF8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rot="10800000" flipV="1">
            <a:off x="3097191" y="3929860"/>
            <a:ext cx="1857388" cy="714380"/>
          </a:xfrm>
          <a:prstGeom prst="straightConnector1">
            <a:avLst/>
          </a:prstGeom>
          <a:ln w="63500">
            <a:solidFill>
              <a:srgbClr val="0C742C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rot="10800000">
            <a:off x="3097191" y="2072472"/>
            <a:ext cx="1714512" cy="1143008"/>
          </a:xfrm>
          <a:prstGeom prst="straightConnector1">
            <a:avLst/>
          </a:prstGeom>
          <a:ln w="63500">
            <a:solidFill>
              <a:srgbClr val="FFFF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rot="10800000">
            <a:off x="3097191" y="2715414"/>
            <a:ext cx="1643074" cy="571504"/>
          </a:xfrm>
          <a:prstGeom prst="straightConnector1">
            <a:avLst/>
          </a:prstGeom>
          <a:ln w="63500">
            <a:solidFill>
              <a:srgbClr val="FFFF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rot="10800000" flipV="1">
            <a:off x="2954315" y="4001298"/>
            <a:ext cx="2071702" cy="1357322"/>
          </a:xfrm>
          <a:prstGeom prst="straightConnector1">
            <a:avLst/>
          </a:prstGeom>
          <a:ln w="63500">
            <a:solidFill>
              <a:srgbClr val="0C742C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gray">
          <a:xfrm flipV="1">
            <a:off x="2096046" y="4034772"/>
            <a:ext cx="3906268" cy="1967367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50980"/>
                  <a:invGamma/>
                </a:schemeClr>
              </a:gs>
            </a:gsLst>
            <a:lin ang="189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108878" tIns="54439" rIns="108878" bIns="54439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43011" name="AutoShape 3"/>
          <p:cNvSpPr>
            <a:spLocks noChangeArrowheads="1"/>
          </p:cNvSpPr>
          <p:nvPr/>
        </p:nvSpPr>
        <p:spPr bwMode="ltGray">
          <a:xfrm>
            <a:off x="5883273" y="1643844"/>
            <a:ext cx="4001542" cy="2345281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2">
                  <a:gamma/>
                  <a:shade val="82353"/>
                  <a:invGamma/>
                </a:schemeClr>
              </a:gs>
              <a:gs pos="100000">
                <a:schemeClr val="accent2"/>
              </a:gs>
            </a:gsLst>
            <a:lin ang="189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108878" tIns="54439" rIns="108878" bIns="54439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43012" name="AutoShape 4"/>
          <p:cNvSpPr>
            <a:spLocks noChangeArrowheads="1"/>
          </p:cNvSpPr>
          <p:nvPr/>
        </p:nvSpPr>
        <p:spPr bwMode="ltGray">
          <a:xfrm>
            <a:off x="2096047" y="1643444"/>
            <a:ext cx="3698780" cy="2345280"/>
          </a:xfrm>
          <a:prstGeom prst="triangle">
            <a:avLst>
              <a:gd name="adj" fmla="val 48819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76078"/>
                  <a:invGamma/>
                </a:schemeClr>
              </a:gs>
            </a:gsLst>
            <a:lin ang="27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108878" tIns="54439" rIns="108878" bIns="54439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43013" name="AutoShape 5"/>
          <p:cNvSpPr>
            <a:spLocks noChangeArrowheads="1"/>
          </p:cNvSpPr>
          <p:nvPr/>
        </p:nvSpPr>
        <p:spPr bwMode="ltGray">
          <a:xfrm flipV="1">
            <a:off x="3906268" y="1714897"/>
            <a:ext cx="4001542" cy="2270651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2">
                  <a:gamma/>
                  <a:shade val="60392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wrap="none" lIns="108878" tIns="54439" rIns="108878" bIns="54439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43014" name="AutoShape 6"/>
          <p:cNvSpPr>
            <a:spLocks noChangeArrowheads="1"/>
          </p:cNvSpPr>
          <p:nvPr/>
        </p:nvSpPr>
        <p:spPr bwMode="gray">
          <a:xfrm>
            <a:off x="4111638" y="4031596"/>
            <a:ext cx="3891446" cy="189909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folHlink">
                  <a:gamma/>
                  <a:shade val="76078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108878" tIns="54439" rIns="108878" bIns="54439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43015" name="AutoShape 7"/>
          <p:cNvSpPr>
            <a:spLocks noChangeArrowheads="1"/>
          </p:cNvSpPr>
          <p:nvPr/>
        </p:nvSpPr>
        <p:spPr bwMode="gray">
          <a:xfrm flipV="1">
            <a:off x="5972672" y="4001427"/>
            <a:ext cx="3935907" cy="1864157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folHlink">
                  <a:gamma/>
                  <a:shade val="72941"/>
                  <a:invGamma/>
                </a:schemeClr>
              </a:gs>
              <a:gs pos="100000">
                <a:schemeClr val="folHlink"/>
              </a:gs>
            </a:gsLst>
            <a:lin ang="27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108878" tIns="54439" rIns="108878" bIns="54439" anchor="ctr"/>
          <a:lstStyle/>
          <a:p>
            <a:pPr algn="ctr">
              <a:defRPr/>
            </a:pPr>
            <a:endParaRPr lang="zh-CN" altLang="en-US" dirty="0"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black">
          <a:xfrm>
            <a:off x="4525951" y="2072472"/>
            <a:ext cx="2857521" cy="1279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878" tIns="54439" rIns="108878" bIns="54439">
            <a:spAutoFit/>
          </a:bodyPr>
          <a:lstStyle/>
          <a:p>
            <a:pPr algn="ctr"/>
            <a:r>
              <a:rPr lang="ru-RU" altLang="ru-RU" sz="1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Профессиональное обучение без границ</a:t>
            </a:r>
            <a:br>
              <a:rPr lang="ru-RU" altLang="ru-RU" sz="1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1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Ворлдскиллс</a:t>
            </a:r>
            <a:r>
              <a:rPr lang="ru-RU" altLang="ru-RU" sz="1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ЮНИОРЫ)</a:t>
            </a:r>
            <a:endParaRPr lang="en-US" altLang="zh-CN" sz="1900" dirty="0">
              <a:solidFill>
                <a:schemeClr val="bg1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white">
          <a:xfrm>
            <a:off x="3144070" y="4215789"/>
            <a:ext cx="1714946" cy="89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pPr marL="204146" indent="-204146"/>
            <a:r>
              <a:rPr lang="ru-RU" altLang="ru-RU" sz="1700" dirty="0">
                <a:latin typeface="Times New Roman" pitchFamily="18" charset="0"/>
                <a:cs typeface="Times New Roman" pitchFamily="18" charset="0"/>
              </a:rPr>
              <a:t>Профильные классы в школах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white">
          <a:xfrm>
            <a:off x="7050336" y="4072881"/>
            <a:ext cx="1909731" cy="1417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pPr algn="ctr"/>
            <a:r>
              <a:rPr lang="ru-RU" altLang="ru-RU" sz="1700" dirty="0">
                <a:latin typeface="Times New Roman" pitchFamily="18" charset="0"/>
                <a:cs typeface="Times New Roman" pitchFamily="18" charset="0"/>
              </a:rPr>
              <a:t>Фестиваль компетенций в формате </a:t>
            </a:r>
            <a:r>
              <a:rPr lang="en-US" altLang="ru-RU" sz="1700" dirty="0">
                <a:latin typeface="Times New Roman" pitchFamily="18" charset="0"/>
                <a:cs typeface="Times New Roman" pitchFamily="18" charset="0"/>
              </a:rPr>
              <a:t>try-a-skills</a:t>
            </a:r>
            <a:br>
              <a:rPr lang="en-US" altLang="ru-RU" sz="1700" dirty="0">
                <a:latin typeface="Times New Roman" pitchFamily="18" charset="0"/>
                <a:cs typeface="Times New Roman" pitchFamily="18" charset="0"/>
              </a:rPr>
            </a:br>
            <a:endParaRPr lang="ru-RU" alt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white">
          <a:xfrm>
            <a:off x="4668466" y="4787422"/>
            <a:ext cx="2699452" cy="1110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pPr algn="ctr"/>
            <a:r>
              <a:rPr lang="ru-RU" altLang="ru-RU" sz="1700" dirty="0">
                <a:latin typeface="Times New Roman" pitchFamily="18" charset="0"/>
                <a:cs typeface="Times New Roman" pitchFamily="18" charset="0"/>
              </a:rPr>
              <a:t>Программы профессионального обучения по профессиям</a:t>
            </a:r>
          </a:p>
          <a:p>
            <a:pPr algn="ctr"/>
            <a:endParaRPr lang="ru-RU" altLang="ru-RU" sz="1400" dirty="0"/>
          </a:p>
        </p:txBody>
      </p:sp>
      <p:sp>
        <p:nvSpPr>
          <p:cNvPr id="7180" name="Rectangle 14"/>
          <p:cNvSpPr>
            <a:spLocks noChangeArrowheads="1"/>
          </p:cNvSpPr>
          <p:nvPr/>
        </p:nvSpPr>
        <p:spPr bwMode="black">
          <a:xfrm>
            <a:off x="311109" y="4929992"/>
            <a:ext cx="3286945" cy="167960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8878" tIns="54439" rIns="108878" bIns="54439">
            <a:spAutoFit/>
          </a:bodyPr>
          <a:lstStyle/>
          <a:p>
            <a:pPr marL="204146" indent="-204146">
              <a:buFontTx/>
              <a:buChar char="-"/>
            </a:pPr>
            <a:r>
              <a:rPr lang="ru-RU" alt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Педагогические классы</a:t>
            </a:r>
          </a:p>
          <a:p>
            <a:pPr marL="204146" indent="-204146">
              <a:buFontTx/>
              <a:buChar char="-"/>
            </a:pPr>
            <a:r>
              <a:rPr lang="ru-RU" altLang="ru-RU" sz="17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Инфотелекоммуникационные</a:t>
            </a:r>
            <a:r>
              <a:rPr lang="ru-RU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классы</a:t>
            </a:r>
          </a:p>
          <a:p>
            <a:pPr marL="204146" indent="-204146">
              <a:buFontTx/>
              <a:buChar char="-"/>
            </a:pPr>
            <a:r>
              <a:rPr lang="ru-RU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Классы программирования</a:t>
            </a:r>
          </a:p>
          <a:p>
            <a:pPr marL="204146" indent="-204146">
              <a:buFontTx/>
              <a:buChar char="-"/>
            </a:pPr>
            <a:r>
              <a:rPr lang="ru-RU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Художественно-графические классы и т.д.</a:t>
            </a:r>
          </a:p>
        </p:txBody>
      </p:sp>
      <p:sp>
        <p:nvSpPr>
          <p:cNvPr id="7181" name="Rectangle 15"/>
          <p:cNvSpPr>
            <a:spLocks noChangeArrowheads="1"/>
          </p:cNvSpPr>
          <p:nvPr/>
        </p:nvSpPr>
        <p:spPr bwMode="black">
          <a:xfrm>
            <a:off x="9697987" y="4001298"/>
            <a:ext cx="2186078" cy="8947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8878" tIns="54439" rIns="108878" bIns="54439">
            <a:spAutoFit/>
          </a:bodyPr>
          <a:lstStyle/>
          <a:p>
            <a:pPr marL="204146" indent="-204146"/>
            <a:r>
              <a:rPr lang="en-US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школах сентябрь-октябрь, «Билет в будущее»</a:t>
            </a:r>
            <a:r>
              <a:rPr lang="en-US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sz="1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82" name="Rectangle 17"/>
          <p:cNvSpPr>
            <a:spLocks noChangeArrowheads="1"/>
          </p:cNvSpPr>
          <p:nvPr/>
        </p:nvSpPr>
        <p:spPr bwMode="black">
          <a:xfrm>
            <a:off x="3811571" y="5964817"/>
            <a:ext cx="4859016" cy="8947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pPr marL="204146" indent="-204146" algn="ctr"/>
            <a:r>
              <a:rPr lang="ru-RU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(секретарь, агент рекламный, агент по закупкам, диспетчер, оператор связи, оператор ЭВМ…)</a:t>
            </a:r>
          </a:p>
        </p:txBody>
      </p:sp>
      <p:sp>
        <p:nvSpPr>
          <p:cNvPr id="7183" name="Rectangle 18"/>
          <p:cNvSpPr>
            <a:spLocks noChangeArrowheads="1"/>
          </p:cNvSpPr>
          <p:nvPr/>
        </p:nvSpPr>
        <p:spPr bwMode="black">
          <a:xfrm>
            <a:off x="2281163" y="2349674"/>
            <a:ext cx="2376264" cy="1618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878" tIns="54439" rIns="108878" bIns="54439">
            <a:spAutoFit/>
          </a:bodyPr>
          <a:lstStyle/>
          <a:p>
            <a:pPr algn="r"/>
            <a:r>
              <a:rPr lang="ru-RU" altLang="ru-RU" sz="1400" dirty="0" smtClean="0">
                <a:solidFill>
                  <a:srgbClr val="140D9F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</a:p>
          <a:p>
            <a:pPr algn="r"/>
            <a:r>
              <a:rPr lang="ru-RU" altLang="ru-RU" sz="1400" dirty="0" smtClean="0">
                <a:solidFill>
                  <a:srgbClr val="140D9F"/>
                </a:solidFill>
                <a:latin typeface="Times New Roman" pitchFamily="18" charset="0"/>
                <a:cs typeface="Times New Roman" pitchFamily="18" charset="0"/>
              </a:rPr>
              <a:t> договоров</a:t>
            </a:r>
          </a:p>
          <a:p>
            <a:pPr algn="r"/>
            <a:r>
              <a:rPr lang="ru-RU" altLang="ru-RU" sz="1400" dirty="0" smtClean="0">
                <a:solidFill>
                  <a:srgbClr val="140D9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>
                <a:solidFill>
                  <a:srgbClr val="140D9F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altLang="ru-RU" sz="1400" dirty="0" smtClean="0">
                <a:solidFill>
                  <a:srgbClr val="140D9F"/>
                </a:solidFill>
                <a:latin typeface="Times New Roman" pitchFamily="18" charset="0"/>
                <a:cs typeface="Times New Roman" pitchFamily="18" charset="0"/>
              </a:rPr>
              <a:t>сотрудничестве </a:t>
            </a:r>
            <a:r>
              <a:rPr lang="ru-RU" altLang="ru-RU" sz="1400" dirty="0">
                <a:solidFill>
                  <a:srgbClr val="140D9F"/>
                </a:solidFill>
                <a:latin typeface="Times New Roman" pitchFamily="18" charset="0"/>
                <a:cs typeface="Times New Roman" pitchFamily="18" charset="0"/>
              </a:rPr>
              <a:t>со школами и ЦТД на профессиональные программы на основании запросов от родителей</a:t>
            </a:r>
          </a:p>
        </p:txBody>
      </p:sp>
      <p:sp>
        <p:nvSpPr>
          <p:cNvPr id="7184" name="Rectangle 19"/>
          <p:cNvSpPr>
            <a:spLocks noChangeArrowheads="1"/>
          </p:cNvSpPr>
          <p:nvPr/>
        </p:nvSpPr>
        <p:spPr bwMode="black">
          <a:xfrm>
            <a:off x="7177707" y="2493690"/>
            <a:ext cx="1951626" cy="140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878" tIns="54439" rIns="108878" bIns="54439">
            <a:spAutoFit/>
          </a:bodyPr>
          <a:lstStyle/>
          <a:p>
            <a:r>
              <a:rPr lang="ru-RU" altLang="ru-RU" sz="1400" dirty="0">
                <a:solidFill>
                  <a:srgbClr val="140D9F"/>
                </a:solidFill>
                <a:latin typeface="Times New Roman" pitchFamily="18" charset="0"/>
                <a:cs typeface="Times New Roman" pitchFamily="18" charset="0"/>
              </a:rPr>
              <a:t>Программы дополнительного образования по компетенциям </a:t>
            </a:r>
          </a:p>
          <a:p>
            <a:r>
              <a:rPr lang="ru-RU" altLang="ru-RU" sz="1400" dirty="0">
                <a:solidFill>
                  <a:srgbClr val="140D9F"/>
                </a:solidFill>
                <a:latin typeface="Times New Roman" pitchFamily="18" charset="0"/>
                <a:cs typeface="Times New Roman" pitchFamily="18" charset="0"/>
              </a:rPr>
              <a:t>2-4 часа в неделю на базе колледжа</a:t>
            </a:r>
            <a:endParaRPr lang="en-US" altLang="zh-CN" sz="1400" dirty="0">
              <a:solidFill>
                <a:srgbClr val="140D9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4763741" y="3358341"/>
            <a:ext cx="2367050" cy="1286173"/>
            <a:chOff x="2363" y="2075"/>
            <a:chExt cx="1210" cy="812"/>
          </a:xfrm>
        </p:grpSpPr>
        <p:sp>
          <p:nvSpPr>
            <p:cNvPr id="7215" name="AutoShape 21"/>
            <p:cNvSpPr>
              <a:spLocks noChangeArrowheads="1"/>
            </p:cNvSpPr>
            <p:nvPr/>
          </p:nvSpPr>
          <p:spPr bwMode="gray">
            <a:xfrm>
              <a:off x="2363" y="2075"/>
              <a:ext cx="1210" cy="812"/>
            </a:xfrm>
            <a:prstGeom prst="hexagon">
              <a:avLst>
                <a:gd name="adj" fmla="val 37254"/>
                <a:gd name="vf" fmla="val 115470"/>
              </a:avLst>
            </a:prstGeom>
            <a:solidFill>
              <a:srgbClr val="F8F8F8">
                <a:alpha val="50195"/>
              </a:srgbClr>
            </a:solidFill>
            <a:ln w="19050" algn="ctr">
              <a:solidFill>
                <a:srgbClr val="F8F8F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7216" name="AutoShape 22"/>
            <p:cNvSpPr>
              <a:spLocks noChangeArrowheads="1"/>
            </p:cNvSpPr>
            <p:nvPr/>
          </p:nvSpPr>
          <p:spPr bwMode="gray">
            <a:xfrm>
              <a:off x="2395" y="2095"/>
              <a:ext cx="1138" cy="764"/>
            </a:xfrm>
            <a:prstGeom prst="hexagon">
              <a:avLst>
                <a:gd name="adj" fmla="val 37238"/>
                <a:gd name="vf" fmla="val 115470"/>
              </a:avLst>
            </a:prstGeom>
            <a:solidFill>
              <a:srgbClr val="F8F8F8"/>
            </a:solidFill>
            <a:ln w="19050" algn="ctr">
              <a:solidFill>
                <a:srgbClr val="F8F8F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4811703" y="143646"/>
            <a:ext cx="2500331" cy="12179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878" tIns="54439" rIns="108878" bIns="54439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Чемпионатное</a:t>
            </a:r>
          </a:p>
          <a:p>
            <a:pPr algn="ctr"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190550" y="1500968"/>
          <a:ext cx="12004625" cy="640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567"/>
                <a:gridCol w="1207035"/>
                <a:gridCol w="1100079"/>
                <a:gridCol w="880064"/>
                <a:gridCol w="1026741"/>
                <a:gridCol w="1613450"/>
                <a:gridCol w="1760127"/>
                <a:gridCol w="1913759"/>
                <a:gridCol w="1239803"/>
              </a:tblGrid>
              <a:tr h="5001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Графический дизайн</a:t>
                      </a:r>
                    </a:p>
                  </a:txBody>
                  <a:tcPr marL="121952" marR="121952" marT="45731" marB="4573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Дошкольное воспитание</a:t>
                      </a:r>
                    </a:p>
                  </a:txBody>
                  <a:tcPr marL="121952" marR="121952" marT="45731" marB="4573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Начальные классы</a:t>
                      </a:r>
                    </a:p>
                  </a:txBody>
                  <a:tcPr marL="121952" marR="121952" marT="45731" marB="4573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Реклама</a:t>
                      </a:r>
                    </a:p>
                  </a:txBody>
                  <a:tcPr marL="121952" marR="121952" marT="45731" marB="4573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Видеопроизводство</a:t>
                      </a:r>
                    </a:p>
                  </a:txBody>
                  <a:tcPr marL="121952" marR="121952" marT="45731" marB="4573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Информационные кабельные сети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952" marR="121952" marT="45731" marB="4573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Сетевое и системное администрирование</a:t>
                      </a:r>
                    </a:p>
                  </a:txBody>
                  <a:tcPr marL="121952" marR="121952" marT="45731" marB="4573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Документационное обеспечение и архивоведение</a:t>
                      </a:r>
                    </a:p>
                  </a:txBody>
                  <a:tcPr marL="121952" marR="121952" marT="45731" marB="4573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Веб-дизайн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разработка</a:t>
                      </a:r>
                    </a:p>
                  </a:txBody>
                  <a:tcPr marL="121952" marR="121952" marT="45731" marB="45731"/>
                </a:tc>
              </a:tr>
            </a:tbl>
          </a:graphicData>
        </a:graphic>
      </p:graphicFrame>
      <p:pic>
        <p:nvPicPr>
          <p:cNvPr id="7207" name="Рисунок 2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671" y="3501232"/>
            <a:ext cx="2091719" cy="15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08" name="Объект 8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6611" y="4929992"/>
            <a:ext cx="2364932" cy="1643089"/>
          </a:xfrm>
          <a:noFill/>
          <a:ln>
            <a:miter lim="800000"/>
            <a:headEnd/>
            <a:tailEnd/>
          </a:ln>
        </p:spPr>
      </p:pic>
      <p:pic>
        <p:nvPicPr>
          <p:cNvPr id="7209" name="Рисунок 30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9671" y="2072472"/>
            <a:ext cx="2120823" cy="137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0" name="Рисунок 3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812363" y="2218237"/>
            <a:ext cx="2129993" cy="144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1" name="Picture 2" descr="http://www.mirsmpc.ru/images/Photo/Events/20.12.2018/IMG_917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312297" y="0"/>
            <a:ext cx="2667695" cy="150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2" name="Picture 6" descr="http://www.mirsmpc.ru/images/Photo/Events/20.12.2018/IMG_9060.JPG"/>
          <p:cNvPicPr>
            <a:picLocks noChangeAspect="1" noChangeArrowheads="1"/>
          </p:cNvPicPr>
          <p:nvPr/>
        </p:nvPicPr>
        <p:blipFill>
          <a:blip r:embed="rId8" cstate="print"/>
          <a:srcRect l="23077" t="11537" r="12146"/>
          <a:stretch>
            <a:fillRect/>
          </a:stretch>
        </p:blipFill>
        <p:spPr bwMode="auto">
          <a:xfrm>
            <a:off x="3025753" y="0"/>
            <a:ext cx="1643582" cy="142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4" name="Picture 4" descr="C:\Users\E786~1\AppData\Local\Temp\Rar$DIa0.844\master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13082" y="3501248"/>
            <a:ext cx="1556154" cy="874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Дом\Desktop\ворлдскиллс\южно сахалинск\20180812_20580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9671" y="0"/>
            <a:ext cx="2632688" cy="1480888"/>
          </a:xfrm>
          <a:prstGeom prst="rect">
            <a:avLst/>
          </a:prstGeom>
          <a:noFill/>
        </p:spPr>
      </p:pic>
      <p:pic>
        <p:nvPicPr>
          <p:cNvPr id="1027" name="Picture 3" descr="C:\Users\Дом\Desktop\ворлдскиллс\южно сахалинск\20180812_215636.jpg"/>
          <p:cNvPicPr>
            <a:picLocks noChangeAspect="1" noChangeArrowheads="1"/>
          </p:cNvPicPr>
          <p:nvPr/>
        </p:nvPicPr>
        <p:blipFill>
          <a:blip r:embed="rId11" cstate="print"/>
          <a:srcRect l="16375" r="24335"/>
          <a:stretch>
            <a:fillRect/>
          </a:stretch>
        </p:blipFill>
        <p:spPr bwMode="auto">
          <a:xfrm>
            <a:off x="7526347" y="0"/>
            <a:ext cx="1643074" cy="15588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0"/>
          <p:cNvSpPr>
            <a:spLocks noGrp="1" noChangeArrowheads="1"/>
          </p:cNvSpPr>
          <p:nvPr>
            <p:ph type="title"/>
          </p:nvPr>
        </p:nvSpPr>
        <p:spPr bwMode="auto">
          <a:xfrm>
            <a:off x="571649" y="0"/>
            <a:ext cx="11204317" cy="654201"/>
          </a:xfrm>
          <a:noFill/>
          <a:ln>
            <a:miter lim="800000"/>
            <a:headEnd/>
            <a:tailEnd/>
          </a:ln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algn="l">
              <a:lnSpc>
                <a:spcPts val="2977"/>
              </a:lnSpc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alt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«Ступени мастерства»</a:t>
            </a:r>
            <a:r>
              <a:rPr lang="ru-RU" altLang="ru-RU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Кластер: ТВОРЧЕСТВО И ДИЗАЙН </a:t>
            </a:r>
            <a:b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(54.02.01 Дизайн (по отраслям), 54.01.20 Графический дизайнер) </a:t>
            </a:r>
            <a:endParaRPr lang="en-US" altLang="zh-CN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1500968"/>
            <a:ext cx="7883537" cy="124358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8878" tIns="54439" rIns="108878" bIns="54439">
            <a:spAutoFit/>
          </a:bodyPr>
          <a:lstStyle/>
          <a:p>
            <a:pPr>
              <a:defRPr/>
            </a:pPr>
            <a:r>
              <a:rPr lang="ru-RU" sz="17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Необходимые ресурсы: </a:t>
            </a:r>
          </a:p>
          <a:p>
            <a:pPr marL="408291" indent="-408291">
              <a:lnSpc>
                <a:spcPts val="1667"/>
              </a:lnSpc>
              <a:buFontTx/>
              <a:buAutoNum type="arabicPeriod"/>
              <a:defRPr/>
            </a:pP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Материально-техническая база инновационных структур ГАПОУ СМПК: РПСВ, ЦПДЭ, СЦК</a:t>
            </a:r>
          </a:p>
          <a:p>
            <a:pPr marL="408291" indent="-408291">
              <a:lnSpc>
                <a:spcPts val="1667"/>
              </a:lnSpc>
              <a:buFontTx/>
              <a:buAutoNum type="arabicPeriod"/>
              <a:defRPr/>
            </a:pP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Подготовленные педагогические кадры ГАПОУ СМПК, эксперты-работодатели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1000902"/>
            <a:ext cx="10240991" cy="802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8878" tIns="54439" rIns="108878" bIns="54439">
            <a:spAutoFit/>
          </a:bodyPr>
          <a:lstStyle/>
          <a:p>
            <a:pPr algn="ctr">
              <a:lnSpc>
                <a:spcPts val="1786"/>
              </a:lnSpc>
            </a:pPr>
            <a:r>
              <a:rPr lang="ru-RU" altLang="ru-RU" sz="17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alt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внедрение механизмов ранней профессиональной ориентации школьников на основе взаимодействия профессиональных образовательных учреждений, школ, работодателей при реализации  стандартов </a:t>
            </a:r>
            <a:r>
              <a:rPr lang="en-US" altLang="ru-RU" sz="17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endParaRPr lang="ru-RU" altLang="ru-RU" sz="1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black">
          <a:xfrm flipV="1">
            <a:off x="8098360" y="3429794"/>
            <a:ext cx="3703013" cy="71455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</p:spPr>
        <p:txBody>
          <a:bodyPr wrap="none" lIns="108878" tIns="54439" rIns="108878" bIns="54439" anchor="ctr"/>
          <a:lstStyle/>
          <a:p>
            <a:endParaRPr lang="ru-RU"/>
          </a:p>
        </p:txBody>
      </p:sp>
      <p:sp>
        <p:nvSpPr>
          <p:cNvPr id="30728" name="AutoShape 8"/>
          <p:cNvSpPr>
            <a:spLocks noChangeArrowheads="1"/>
          </p:cNvSpPr>
          <p:nvPr/>
        </p:nvSpPr>
        <p:spPr bwMode="gray">
          <a:xfrm rot="16200000" flipV="1">
            <a:off x="7502848" y="4596301"/>
            <a:ext cx="857449" cy="3239343"/>
          </a:xfrm>
          <a:prstGeom prst="cube">
            <a:avLst>
              <a:gd name="adj" fmla="val 60839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  <a:alpha val="7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rot="10800000" vert="eaVert" wrap="none" lIns="108878" tIns="54439" rIns="108878" bIns="5443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30730" name="AutoShape 10"/>
          <p:cNvSpPr>
            <a:spLocks noChangeArrowheads="1"/>
          </p:cNvSpPr>
          <p:nvPr/>
        </p:nvSpPr>
        <p:spPr bwMode="gray">
          <a:xfrm rot="16200000" flipV="1">
            <a:off x="4585904" y="4727162"/>
            <a:ext cx="857256" cy="3120303"/>
          </a:xfrm>
          <a:prstGeom prst="cube">
            <a:avLst>
              <a:gd name="adj" fmla="val 72079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  <a:alpha val="7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rot="10800000" vert="eaVert" wrap="none" lIns="108878" tIns="54439" rIns="108878" bIns="5443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30732" name="AutoShape 12"/>
          <p:cNvSpPr>
            <a:spLocks noChangeArrowheads="1"/>
          </p:cNvSpPr>
          <p:nvPr/>
        </p:nvSpPr>
        <p:spPr bwMode="gray">
          <a:xfrm rot="16200000" flipV="1">
            <a:off x="2370870" y="4799057"/>
            <a:ext cx="1358092" cy="2762970"/>
          </a:xfrm>
          <a:prstGeom prst="cube">
            <a:avLst>
              <a:gd name="adj" fmla="val 65963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  <a:alpha val="7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rot="10800000" vert="eaVert" wrap="none" lIns="108878" tIns="54439" rIns="108878" bIns="5443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30733" name="AutoShape 13"/>
          <p:cNvSpPr>
            <a:spLocks noChangeArrowheads="1"/>
          </p:cNvSpPr>
          <p:nvPr/>
        </p:nvSpPr>
        <p:spPr bwMode="gray">
          <a:xfrm rot="16200000" flipV="1">
            <a:off x="1608974" y="4132193"/>
            <a:ext cx="2357984" cy="2239069"/>
          </a:xfrm>
          <a:prstGeom prst="cube">
            <a:avLst>
              <a:gd name="adj" fmla="val 23792"/>
            </a:avLst>
          </a:prstGeom>
          <a:solidFill>
            <a:srgbClr val="002060"/>
          </a:solidFill>
          <a:ln>
            <a:noFill/>
          </a:ln>
          <a:extLst/>
        </p:spPr>
        <p:txBody>
          <a:bodyPr rot="10800000" vert="eaVert" wrap="none" lIns="108878" tIns="54439" rIns="108878" bIns="5443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38927" name="Rectangle 15"/>
          <p:cNvSpPr>
            <a:spLocks noChangeArrowheads="1"/>
          </p:cNvSpPr>
          <p:nvPr/>
        </p:nvSpPr>
        <p:spPr bwMode="gray">
          <a:xfrm>
            <a:off x="1811307" y="3858422"/>
            <a:ext cx="1380291" cy="6947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878" tIns="54439" rIns="108878" bIns="54439">
            <a:spAutoFit/>
          </a:bodyPr>
          <a:lstStyle/>
          <a:p>
            <a:pPr algn="ctr">
              <a:defRPr/>
            </a:pPr>
            <a:r>
              <a:rPr lang="ru-RU" altLang="zh-CN" sz="19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 ступень</a:t>
            </a:r>
          </a:p>
          <a:p>
            <a:pPr algn="ctr">
              <a:defRPr/>
            </a:pPr>
            <a:r>
              <a:rPr lang="ru-RU" altLang="zh-CN" sz="19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11-12 лет</a:t>
            </a:r>
            <a:endParaRPr lang="en-US" altLang="zh-CN" sz="19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8203" name="Text Box 21"/>
          <p:cNvSpPr txBox="1">
            <a:spLocks noChangeArrowheads="1"/>
          </p:cNvSpPr>
          <p:nvPr/>
        </p:nvSpPr>
        <p:spPr bwMode="gray">
          <a:xfrm>
            <a:off x="1454117" y="4572802"/>
            <a:ext cx="2143140" cy="21431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8878" tIns="54439" rIns="108878" bIns="54439">
            <a:spAutoFit/>
          </a:bodyPr>
          <a:lstStyle/>
          <a:p>
            <a:pPr algn="ctr"/>
            <a:r>
              <a:rPr lang="ru-RU" altLang="zh-CN" sz="1600" dirty="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программы по освоению графических редакторов: </a:t>
            </a:r>
          </a:p>
          <a:p>
            <a:pPr algn="ctr"/>
            <a:r>
              <a:rPr lang="en-US" altLang="zh-CN" sz="1600" dirty="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Adobe Photoshop</a:t>
            </a:r>
            <a:br>
              <a:rPr lang="en-US" altLang="zh-CN" sz="1600" dirty="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r>
              <a:rPr lang="en-US" altLang="zh-CN" sz="1600" dirty="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Adobe Illustrator</a:t>
            </a:r>
            <a:br>
              <a:rPr lang="en-US" altLang="zh-CN" sz="1600" dirty="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r>
              <a:rPr lang="en-US" altLang="zh-CN" sz="1600" dirty="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Adobe </a:t>
            </a:r>
            <a:r>
              <a:rPr lang="en-US" altLang="zh-CN" sz="1600" dirty="0" err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Indesign</a:t>
            </a:r>
            <a:r>
              <a:rPr lang="en-US" altLang="zh-CN" sz="1600" dirty="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/>
            </a:r>
            <a:br>
              <a:rPr lang="en-US" altLang="zh-CN" sz="1600" dirty="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r>
              <a:rPr lang="en-US" altLang="zh-CN" sz="1600" dirty="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Adobe Acrobat</a:t>
            </a:r>
            <a:endParaRPr lang="ru-RU" altLang="zh-CN" sz="1600" dirty="0">
              <a:solidFill>
                <a:schemeClr val="bg1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8204" name="Text Box 24"/>
          <p:cNvSpPr txBox="1">
            <a:spLocks noChangeArrowheads="1"/>
          </p:cNvSpPr>
          <p:nvPr/>
        </p:nvSpPr>
        <p:spPr bwMode="gray">
          <a:xfrm>
            <a:off x="6383413" y="2643800"/>
            <a:ext cx="851122" cy="8947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pPr algn="ctr"/>
            <a:r>
              <a:rPr lang="en-US" altLang="zh-CN" sz="1700" dirty="0">
                <a:solidFill>
                  <a:srgbClr val="EAEAEA"/>
                </a:solidFill>
                <a:ea typeface="宋体" pitchFamily="2" charset="-122"/>
              </a:rPr>
              <a:t>text in here</a:t>
            </a:r>
          </a:p>
        </p:txBody>
      </p:sp>
      <p:sp>
        <p:nvSpPr>
          <p:cNvPr id="26" name="AutoShape 11"/>
          <p:cNvSpPr>
            <a:spLocks noChangeArrowheads="1"/>
          </p:cNvSpPr>
          <p:nvPr/>
        </p:nvSpPr>
        <p:spPr bwMode="gray">
          <a:xfrm rot="16200000" flipV="1">
            <a:off x="3180535" y="2989258"/>
            <a:ext cx="3787033" cy="3239343"/>
          </a:xfrm>
          <a:prstGeom prst="cube">
            <a:avLst>
              <a:gd name="adj" fmla="val 23792"/>
            </a:avLst>
          </a:prstGeom>
          <a:solidFill>
            <a:srgbClr val="002060"/>
          </a:solidFill>
          <a:ln>
            <a:noFill/>
          </a:ln>
          <a:extLst/>
        </p:spPr>
        <p:txBody>
          <a:bodyPr rot="10800000" vert="eaVert" wrap="none" lIns="108878" tIns="54439" rIns="108878" bIns="5443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206" name="Text Box 22"/>
          <p:cNvSpPr txBox="1">
            <a:spLocks noChangeArrowheads="1"/>
          </p:cNvSpPr>
          <p:nvPr/>
        </p:nvSpPr>
        <p:spPr bwMode="gray">
          <a:xfrm>
            <a:off x="3525819" y="3501232"/>
            <a:ext cx="2762970" cy="30645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r>
              <a:rPr lang="ru-RU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модульные программы (в соответствии со спецификацией стандарта компетенции "Графический дизайн" (</a:t>
            </a:r>
            <a:r>
              <a:rPr lang="en-US" alt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en-US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Standarts</a:t>
            </a:r>
            <a:r>
              <a:rPr lang="en-US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Specification, WSSS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r>
              <a:rPr lang="ru-RU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фирменный стиль и продукты </a:t>
            </a:r>
            <a:r>
              <a:rPr lang="ru-RU" alt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брендбука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информационный дизайн</a:t>
            </a:r>
          </a:p>
          <a:p>
            <a:r>
              <a:rPr lang="ru-RU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ПОДГОТОВКА команд </a:t>
            </a:r>
            <a:r>
              <a:rPr lang="en-US" alt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JuniorSkills</a:t>
            </a:r>
            <a:r>
              <a:rPr lang="en-US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gray">
          <a:xfrm>
            <a:off x="4097323" y="2501100"/>
            <a:ext cx="1785950" cy="6947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878" tIns="54439" rIns="108878" bIns="54439">
            <a:spAutoFit/>
          </a:bodyPr>
          <a:lstStyle/>
          <a:p>
            <a:pPr algn="ctr">
              <a:defRPr/>
            </a:pPr>
            <a:r>
              <a:rPr lang="ru-RU" altLang="zh-CN" sz="19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2 ступень: </a:t>
            </a:r>
          </a:p>
          <a:p>
            <a:pPr algn="ctr">
              <a:defRPr/>
            </a:pPr>
            <a:r>
              <a:rPr lang="ru-RU" altLang="zh-CN" sz="19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12-14 лет</a:t>
            </a:r>
          </a:p>
        </p:txBody>
      </p:sp>
      <p:sp>
        <p:nvSpPr>
          <p:cNvPr id="32" name="AutoShape 9"/>
          <p:cNvSpPr>
            <a:spLocks noChangeArrowheads="1"/>
          </p:cNvSpPr>
          <p:nvPr/>
        </p:nvSpPr>
        <p:spPr bwMode="gray">
          <a:xfrm rot="16200000" flipV="1">
            <a:off x="5883208" y="2644042"/>
            <a:ext cx="4144334" cy="3144069"/>
          </a:xfrm>
          <a:prstGeom prst="cube">
            <a:avLst>
              <a:gd name="adj" fmla="val 23792"/>
            </a:avLst>
          </a:prstGeom>
          <a:solidFill>
            <a:srgbClr val="002060"/>
          </a:solidFill>
          <a:ln>
            <a:noFill/>
          </a:ln>
          <a:extLst/>
        </p:spPr>
        <p:txBody>
          <a:bodyPr rot="10800000" vert="eaVert" wrap="none" lIns="108878" tIns="54439" rIns="108878" bIns="5443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209" name="Text Box 23"/>
          <p:cNvSpPr txBox="1">
            <a:spLocks noChangeArrowheads="1"/>
          </p:cNvSpPr>
          <p:nvPr/>
        </p:nvSpPr>
        <p:spPr bwMode="gray">
          <a:xfrm>
            <a:off x="6383339" y="2786852"/>
            <a:ext cx="2643206" cy="35724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8878" tIns="54439" rIns="108878" bIns="54439">
            <a:spAutoFit/>
          </a:bodyPr>
          <a:lstStyle/>
          <a:p>
            <a:r>
              <a:rPr lang="ru-RU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модульные программы (в соответствии со спецификацией стандарта компетенции "Графический дизайн" (</a:t>
            </a:r>
            <a:r>
              <a:rPr lang="en-US" alt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en-US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Standards Specification, WSSS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endParaRPr lang="en-US" alt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многостраничный дизайн;</a:t>
            </a:r>
          </a:p>
          <a:p>
            <a:r>
              <a:rPr lang="ru-RU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упаковка</a:t>
            </a:r>
          </a:p>
          <a:p>
            <a:r>
              <a:rPr lang="ru-RU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ПРАКТИКА на действующем предприятии</a:t>
            </a:r>
          </a:p>
          <a:p>
            <a:r>
              <a:rPr lang="ru-RU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ПОДГОТОВКА команд </a:t>
            </a:r>
            <a:r>
              <a:rPr lang="en-US" alt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JuniorSkills</a:t>
            </a:r>
            <a:r>
              <a:rPr lang="en-US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1600" dirty="0">
              <a:solidFill>
                <a:srgbClr val="EAEAEA"/>
              </a:solidFill>
              <a:ea typeface="宋体" pitchFamily="2" charset="-122"/>
            </a:endParaRPr>
          </a:p>
          <a:p>
            <a:endParaRPr lang="en-US" altLang="ru-RU" sz="1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16"/>
          <p:cNvSpPr>
            <a:spLocks noChangeArrowheads="1"/>
          </p:cNvSpPr>
          <p:nvPr/>
        </p:nvSpPr>
        <p:spPr bwMode="gray">
          <a:xfrm>
            <a:off x="6954843" y="2001034"/>
            <a:ext cx="1928826" cy="6639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878" tIns="54439" rIns="108878" bIns="54439">
            <a:spAutoFit/>
          </a:bodyPr>
          <a:lstStyle/>
          <a:p>
            <a:pPr algn="ctr">
              <a:defRPr/>
            </a:pPr>
            <a:r>
              <a:rPr lang="ru-RU" altLang="zh-CN" sz="18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3 ступень:</a:t>
            </a:r>
            <a:r>
              <a:rPr lang="ru-RU" altLang="zh-CN" sz="1800" dirty="0">
                <a:ea typeface="宋体" pitchFamily="2" charset="-122"/>
              </a:rPr>
              <a:t> </a:t>
            </a:r>
          </a:p>
          <a:p>
            <a:pPr algn="ctr">
              <a:defRPr/>
            </a:pPr>
            <a:r>
              <a:rPr lang="ru-RU" altLang="zh-CN" sz="18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14-16 лет</a:t>
            </a:r>
            <a:endParaRPr lang="en-US" altLang="zh-CN" sz="18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37" name="AutoShape 7"/>
          <p:cNvSpPr>
            <a:spLocks noChangeArrowheads="1"/>
          </p:cNvSpPr>
          <p:nvPr/>
        </p:nvSpPr>
        <p:spPr bwMode="gray">
          <a:xfrm rot="16200000" flipV="1">
            <a:off x="8861326" y="2025622"/>
            <a:ext cx="3787065" cy="2880633"/>
          </a:xfrm>
          <a:prstGeom prst="cube">
            <a:avLst>
              <a:gd name="adj" fmla="val 23792"/>
            </a:avLst>
          </a:prstGeom>
          <a:solidFill>
            <a:srgbClr val="002060"/>
          </a:solidFill>
          <a:ln>
            <a:noFill/>
          </a:ln>
          <a:extLst/>
        </p:spPr>
        <p:txBody>
          <a:bodyPr rot="10800000" vert="eaVert" wrap="none" lIns="108878" tIns="54439" rIns="108878" bIns="5443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8" name="Rectangle 18"/>
          <p:cNvSpPr>
            <a:spLocks noChangeArrowheads="1"/>
          </p:cNvSpPr>
          <p:nvPr/>
        </p:nvSpPr>
        <p:spPr bwMode="gray">
          <a:xfrm>
            <a:off x="10312429" y="1358092"/>
            <a:ext cx="1571636" cy="6639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878" tIns="54439" rIns="108878" bIns="54439">
            <a:spAutoFit/>
          </a:bodyPr>
          <a:lstStyle/>
          <a:p>
            <a:pPr algn="ctr">
              <a:defRPr/>
            </a:pPr>
            <a:r>
              <a:rPr lang="ru-RU" altLang="zh-CN" sz="18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4 ступень:</a:t>
            </a:r>
          </a:p>
          <a:p>
            <a:pPr algn="ctr">
              <a:defRPr/>
            </a:pPr>
            <a:r>
              <a:rPr lang="ru-RU" altLang="zh-CN" sz="1800" dirty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16-18 лет</a:t>
            </a:r>
            <a:r>
              <a:rPr lang="ru-RU" altLang="zh-CN" sz="1800" dirty="0">
                <a:solidFill>
                  <a:schemeClr val="tx1"/>
                </a:solidFill>
                <a:ea typeface="宋体" pitchFamily="2" charset="-122"/>
              </a:rPr>
              <a:t> </a:t>
            </a:r>
          </a:p>
        </p:txBody>
      </p:sp>
      <p:sp>
        <p:nvSpPr>
          <p:cNvPr id="8213" name="Прямоугольник 38"/>
          <p:cNvSpPr>
            <a:spLocks noChangeArrowheads="1"/>
          </p:cNvSpPr>
          <p:nvPr/>
        </p:nvSpPr>
        <p:spPr bwMode="auto">
          <a:xfrm>
            <a:off x="9312297" y="2358224"/>
            <a:ext cx="2191321" cy="2464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r>
              <a:rPr lang="ru-RU" altLang="ru-RU" sz="17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ПЕРСПЕКТИВА: </a:t>
            </a:r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Демонстрационный экзамен на базе ЦПДО  - ГАПОУ СМПК</a:t>
            </a:r>
          </a:p>
          <a:p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Получение </a:t>
            </a:r>
            <a:r>
              <a:rPr lang="en-US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Skills- </a:t>
            </a:r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паспорта,</a:t>
            </a:r>
          </a:p>
          <a:p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Возможность трудоустройства</a:t>
            </a:r>
          </a:p>
        </p:txBody>
      </p:sp>
      <p:pic>
        <p:nvPicPr>
          <p:cNvPr id="82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83669" y="4914451"/>
            <a:ext cx="3311506" cy="19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15" name="TextBox 40"/>
          <p:cNvSpPr txBox="1">
            <a:spLocks noChangeArrowheads="1"/>
          </p:cNvSpPr>
          <p:nvPr/>
        </p:nvSpPr>
        <p:spPr bwMode="auto">
          <a:xfrm>
            <a:off x="0" y="2643976"/>
            <a:ext cx="3954447" cy="1417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878" tIns="54439" rIns="108878" bIns="54439">
            <a:spAutoFit/>
          </a:bodyPr>
          <a:lstStyle/>
          <a:p>
            <a:pPr marL="408291" indent="-408291">
              <a:lnSpc>
                <a:spcPts val="1667"/>
              </a:lnSpc>
            </a:pPr>
            <a:r>
              <a:rPr lang="ru-RU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altLang="ru-RU" sz="17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Финансирование деятельности преподавателей ГАПОУ СМПК  по реализации профессиональных программ </a:t>
            </a:r>
            <a:r>
              <a:rPr lang="ru-RU" alt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школьников, соответствующих </a:t>
            </a:r>
            <a:r>
              <a:rPr lang="en-US" alt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WSSS</a:t>
            </a:r>
            <a:endParaRPr lang="ru-RU" altLang="ru-RU" sz="1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17" name="Freeform 14"/>
          <p:cNvSpPr>
            <a:spLocks/>
          </p:cNvSpPr>
          <p:nvPr/>
        </p:nvSpPr>
        <p:spPr bwMode="gray">
          <a:xfrm flipH="1">
            <a:off x="1311241" y="2501100"/>
            <a:ext cx="9527480" cy="3933148"/>
          </a:xfrm>
          <a:custGeom>
            <a:avLst/>
            <a:gdLst>
              <a:gd name="T0" fmla="*/ 2147483647 w 1755"/>
              <a:gd name="T1" fmla="*/ 2147483647 h 1413"/>
              <a:gd name="T2" fmla="*/ 2147483647 w 1755"/>
              <a:gd name="T3" fmla="*/ 2147483647 h 1413"/>
              <a:gd name="T4" fmla="*/ 2147483647 w 1755"/>
              <a:gd name="T5" fmla="*/ 2147483647 h 1413"/>
              <a:gd name="T6" fmla="*/ 2147483647 w 1755"/>
              <a:gd name="T7" fmla="*/ 2147483647 h 1413"/>
              <a:gd name="T8" fmla="*/ 2147483647 w 1755"/>
              <a:gd name="T9" fmla="*/ 2147483647 h 1413"/>
              <a:gd name="T10" fmla="*/ 2147483647 w 1755"/>
              <a:gd name="T11" fmla="*/ 2147483647 h 1413"/>
              <a:gd name="T12" fmla="*/ 2147483647 w 1755"/>
              <a:gd name="T13" fmla="*/ 2147483647 h 1413"/>
              <a:gd name="T14" fmla="*/ 2147483647 w 1755"/>
              <a:gd name="T15" fmla="*/ 2147483647 h 1413"/>
              <a:gd name="T16" fmla="*/ 2147483647 w 1755"/>
              <a:gd name="T17" fmla="*/ 0 h 1413"/>
              <a:gd name="T18" fmla="*/ 0 w 1755"/>
              <a:gd name="T19" fmla="*/ 2147483647 h 1413"/>
              <a:gd name="T20" fmla="*/ 2147483647 w 1755"/>
              <a:gd name="T21" fmla="*/ 2147483647 h 141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755"/>
              <a:gd name="T34" fmla="*/ 0 h 1413"/>
              <a:gd name="T35" fmla="*/ 1755 w 1755"/>
              <a:gd name="T36" fmla="*/ 1413 h 141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755" h="1413">
                <a:moveTo>
                  <a:pt x="120" y="288"/>
                </a:moveTo>
                <a:lnTo>
                  <a:pt x="546" y="945"/>
                </a:lnTo>
                <a:lnTo>
                  <a:pt x="1257" y="972"/>
                </a:lnTo>
                <a:lnTo>
                  <a:pt x="1755" y="1413"/>
                </a:lnTo>
                <a:lnTo>
                  <a:pt x="1287" y="924"/>
                </a:lnTo>
                <a:lnTo>
                  <a:pt x="600" y="867"/>
                </a:lnTo>
                <a:lnTo>
                  <a:pt x="237" y="210"/>
                </a:lnTo>
                <a:lnTo>
                  <a:pt x="354" y="129"/>
                </a:lnTo>
                <a:lnTo>
                  <a:pt x="6" y="0"/>
                </a:lnTo>
                <a:lnTo>
                  <a:pt x="0" y="393"/>
                </a:lnTo>
                <a:lnTo>
                  <a:pt x="120" y="288"/>
                </a:lnTo>
                <a:close/>
              </a:path>
            </a:pathLst>
          </a:custGeom>
          <a:solidFill>
            <a:schemeClr val="tx1">
              <a:alpha val="30196"/>
            </a:schemeClr>
          </a:solidFill>
          <a:ln w="9525">
            <a:noFill/>
            <a:round/>
            <a:headEnd/>
            <a:tailEnd/>
          </a:ln>
        </p:spPr>
        <p:txBody>
          <a:bodyPr wrap="none" lIns="108878" tIns="54439" rIns="108878" bIns="54439" anchor="ctr"/>
          <a:lstStyle/>
          <a:p>
            <a:endParaRPr lang="ru-RU"/>
          </a:p>
        </p:txBody>
      </p:sp>
      <p:pic>
        <p:nvPicPr>
          <p:cNvPr id="8218" name="Picture 4" descr="C:\Users\E786~1\AppData\Local\Temp\Rar$DIa0.844\mas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55371" y="143646"/>
            <a:ext cx="1048022" cy="58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8233" y="4358488"/>
            <a:ext cx="1428118" cy="19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0"/>
          <p:cNvSpPr>
            <a:spLocks noGrp="1" noChangeArrowheads="1"/>
          </p:cNvSpPr>
          <p:nvPr>
            <p:ph type="title"/>
          </p:nvPr>
        </p:nvSpPr>
        <p:spPr bwMode="auto">
          <a:xfrm>
            <a:off x="381099" y="215084"/>
            <a:ext cx="11814076" cy="654201"/>
          </a:xfrm>
          <a:noFill/>
          <a:ln>
            <a:miter lim="800000"/>
            <a:headEnd/>
            <a:tailEnd/>
          </a:ln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algn="l">
              <a:lnSpc>
                <a:spcPts val="2977"/>
              </a:lnSpc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alt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«Ступени мастерства»</a:t>
            </a:r>
            <a:r>
              <a:rPr lang="ru-RU" altLang="ru-RU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Кластер: ОБРАЗОВАНИЕ</a:t>
            </a:r>
            <a:b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44.02.01 Дошкольное образование, 44.02.02 Преподавание в начальных классах</a:t>
            </a:r>
            <a:endParaRPr lang="en-US" altLang="zh-CN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Line 5"/>
          <p:cNvSpPr>
            <a:spLocks noChangeShapeType="1"/>
          </p:cNvSpPr>
          <p:nvPr/>
        </p:nvSpPr>
        <p:spPr bwMode="black">
          <a:xfrm flipV="1">
            <a:off x="8098360" y="3429794"/>
            <a:ext cx="3703013" cy="71455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</p:spPr>
        <p:txBody>
          <a:bodyPr wrap="none" lIns="108878" tIns="54439" rIns="108878" bIns="54439" anchor="ctr"/>
          <a:lstStyle/>
          <a:p>
            <a:endParaRPr lang="ru-RU"/>
          </a:p>
        </p:txBody>
      </p:sp>
      <p:sp>
        <p:nvSpPr>
          <p:cNvPr id="30728" name="AutoShape 8"/>
          <p:cNvSpPr>
            <a:spLocks noChangeArrowheads="1"/>
          </p:cNvSpPr>
          <p:nvPr/>
        </p:nvSpPr>
        <p:spPr bwMode="gray">
          <a:xfrm rot="16200000" flipV="1">
            <a:off x="7145623" y="4644468"/>
            <a:ext cx="857449" cy="3144068"/>
          </a:xfrm>
          <a:prstGeom prst="cube">
            <a:avLst>
              <a:gd name="adj" fmla="val 60839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  <a:alpha val="7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rot="10800000" vert="eaVert" wrap="none" lIns="108878" tIns="54439" rIns="108878" bIns="5443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30730" name="AutoShape 10"/>
          <p:cNvSpPr>
            <a:spLocks noChangeArrowheads="1"/>
          </p:cNvSpPr>
          <p:nvPr/>
        </p:nvSpPr>
        <p:spPr bwMode="gray">
          <a:xfrm rot="16200000" flipV="1">
            <a:off x="4263558" y="4835017"/>
            <a:ext cx="714540" cy="2762970"/>
          </a:xfrm>
          <a:prstGeom prst="cube">
            <a:avLst>
              <a:gd name="adj" fmla="val 67092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  <a:alpha val="70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rot="10800000" vert="eaVert" wrap="none" lIns="108878" tIns="54439" rIns="108878" bIns="5443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30733" name="AutoShape 13"/>
          <p:cNvSpPr>
            <a:spLocks noChangeArrowheads="1"/>
          </p:cNvSpPr>
          <p:nvPr/>
        </p:nvSpPr>
        <p:spPr bwMode="gray">
          <a:xfrm rot="16200000" flipV="1">
            <a:off x="3334913" y="3455433"/>
            <a:ext cx="2715254" cy="2952969"/>
          </a:xfrm>
          <a:prstGeom prst="cube">
            <a:avLst>
              <a:gd name="adj" fmla="val 23792"/>
            </a:avLst>
          </a:prstGeom>
          <a:solidFill>
            <a:srgbClr val="002060"/>
          </a:solidFill>
          <a:ln>
            <a:noFill/>
          </a:ln>
          <a:extLst/>
        </p:spPr>
        <p:txBody>
          <a:bodyPr rot="10800000" vert="eaVert" wrap="none" lIns="108878" tIns="54439" rIns="108878" bIns="5443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38927" name="Rectangle 15"/>
          <p:cNvSpPr>
            <a:spLocks noChangeArrowheads="1"/>
          </p:cNvSpPr>
          <p:nvPr/>
        </p:nvSpPr>
        <p:spPr bwMode="gray">
          <a:xfrm>
            <a:off x="3620443" y="3358341"/>
            <a:ext cx="1905496" cy="6947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878" tIns="54439" rIns="108878" bIns="54439">
            <a:spAutoFit/>
          </a:bodyPr>
          <a:lstStyle/>
          <a:p>
            <a:pPr algn="ctr">
              <a:defRPr/>
            </a:pPr>
            <a:r>
              <a:rPr lang="ru-RU" altLang="zh-CN" sz="19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 ступень</a:t>
            </a:r>
          </a:p>
          <a:p>
            <a:pPr algn="ctr">
              <a:defRPr/>
            </a:pPr>
            <a:r>
              <a:rPr lang="ru-RU" altLang="zh-CN" sz="19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13-15 лет</a:t>
            </a:r>
            <a:endParaRPr lang="en-US" altLang="zh-CN" sz="19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9224" name="Text Box 21"/>
          <p:cNvSpPr txBox="1">
            <a:spLocks noChangeArrowheads="1"/>
          </p:cNvSpPr>
          <p:nvPr/>
        </p:nvSpPr>
        <p:spPr bwMode="gray">
          <a:xfrm>
            <a:off x="3334620" y="4215789"/>
            <a:ext cx="2000770" cy="19412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pPr algn="ctr"/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Педагогические классы:</a:t>
            </a:r>
          </a:p>
          <a:p>
            <a:pPr algn="ctr"/>
            <a:endParaRPr lang="ru-RU" altLang="ru-RU" sz="1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школы </a:t>
            </a:r>
          </a:p>
          <a:p>
            <a:pPr algn="ctr"/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 Стерлитамака</a:t>
            </a:r>
          </a:p>
          <a:p>
            <a:pPr algn="ctr"/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№№17, 26, 31, 33 </a:t>
            </a:r>
          </a:p>
          <a:p>
            <a:pPr algn="ctr"/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225" name="Text Box 24"/>
          <p:cNvSpPr txBox="1">
            <a:spLocks noChangeArrowheads="1"/>
          </p:cNvSpPr>
          <p:nvPr/>
        </p:nvSpPr>
        <p:spPr bwMode="gray">
          <a:xfrm>
            <a:off x="6383413" y="2643800"/>
            <a:ext cx="851122" cy="8947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pPr algn="ctr"/>
            <a:r>
              <a:rPr lang="en-US" altLang="zh-CN" sz="1700" dirty="0">
                <a:solidFill>
                  <a:srgbClr val="EAEAEA"/>
                </a:solidFill>
                <a:ea typeface="宋体" pitchFamily="2" charset="-122"/>
              </a:rPr>
              <a:t>text in here</a:t>
            </a:r>
          </a:p>
        </p:txBody>
      </p:sp>
      <p:sp>
        <p:nvSpPr>
          <p:cNvPr id="26" name="AutoShape 11"/>
          <p:cNvSpPr>
            <a:spLocks noChangeArrowheads="1"/>
          </p:cNvSpPr>
          <p:nvPr/>
        </p:nvSpPr>
        <p:spPr bwMode="gray">
          <a:xfrm rot="16200000" flipV="1">
            <a:off x="5514091" y="2631845"/>
            <a:ext cx="4215789" cy="3239343"/>
          </a:xfrm>
          <a:prstGeom prst="cube">
            <a:avLst>
              <a:gd name="adj" fmla="val 23792"/>
            </a:avLst>
          </a:prstGeom>
          <a:solidFill>
            <a:srgbClr val="002060"/>
          </a:solidFill>
          <a:ln>
            <a:noFill/>
          </a:ln>
          <a:extLst/>
        </p:spPr>
        <p:txBody>
          <a:bodyPr rot="10800000" vert="eaVert" wrap="none" lIns="108878" tIns="54439" rIns="108878" bIns="5443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9227" name="Text Box 22"/>
          <p:cNvSpPr txBox="1">
            <a:spLocks noChangeArrowheads="1"/>
          </p:cNvSpPr>
          <p:nvPr/>
        </p:nvSpPr>
        <p:spPr bwMode="gray">
          <a:xfrm>
            <a:off x="6002313" y="2858162"/>
            <a:ext cx="2572419" cy="35108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модульные программы (в соответствии со спецификациями стандартов компетенций «Дошкольное воспитание"  и  «Преподавание в младших классах»</a:t>
            </a:r>
          </a:p>
          <a:p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en-US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Standarts</a:t>
            </a:r>
            <a:r>
              <a:rPr lang="en-US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Specification, WSSS</a:t>
            </a:r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altLang="ru-RU" sz="1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ПОДГОТОВКА команд </a:t>
            </a:r>
            <a:r>
              <a:rPr lang="en-US" altLang="ru-RU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JuniorSkills</a:t>
            </a:r>
            <a:r>
              <a:rPr lang="en-US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gray">
          <a:xfrm>
            <a:off x="6383413" y="1857805"/>
            <a:ext cx="2381869" cy="6947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878" tIns="54439" rIns="108878" bIns="54439">
            <a:spAutoFit/>
          </a:bodyPr>
          <a:lstStyle/>
          <a:p>
            <a:pPr algn="ctr">
              <a:defRPr/>
            </a:pPr>
            <a:r>
              <a:rPr lang="ru-RU" altLang="zh-CN" sz="19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2 ступень: </a:t>
            </a:r>
          </a:p>
          <a:p>
            <a:pPr algn="ctr">
              <a:defRPr/>
            </a:pPr>
            <a:r>
              <a:rPr lang="ru-RU" altLang="zh-CN" sz="19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14-15 лет</a:t>
            </a:r>
          </a:p>
        </p:txBody>
      </p:sp>
      <p:sp>
        <p:nvSpPr>
          <p:cNvPr id="37" name="AutoShape 7"/>
          <p:cNvSpPr>
            <a:spLocks noChangeArrowheads="1"/>
          </p:cNvSpPr>
          <p:nvPr/>
        </p:nvSpPr>
        <p:spPr bwMode="gray">
          <a:xfrm rot="16200000" flipV="1">
            <a:off x="8491422" y="1941124"/>
            <a:ext cx="3787065" cy="3048794"/>
          </a:xfrm>
          <a:prstGeom prst="cube">
            <a:avLst>
              <a:gd name="adj" fmla="val 23792"/>
            </a:avLst>
          </a:prstGeom>
          <a:solidFill>
            <a:srgbClr val="002060"/>
          </a:solidFill>
          <a:ln>
            <a:noFill/>
          </a:ln>
          <a:extLst/>
        </p:spPr>
        <p:txBody>
          <a:bodyPr rot="10800000" vert="eaVert" wrap="none" lIns="108878" tIns="54439" rIns="108878" bIns="5443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38" name="Rectangle 18"/>
          <p:cNvSpPr>
            <a:spLocks noChangeArrowheads="1"/>
          </p:cNvSpPr>
          <p:nvPr/>
        </p:nvSpPr>
        <p:spPr bwMode="gray">
          <a:xfrm>
            <a:off x="9432207" y="1214719"/>
            <a:ext cx="2096046" cy="6947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878" tIns="54439" rIns="108878" bIns="54439">
            <a:spAutoFit/>
          </a:bodyPr>
          <a:lstStyle/>
          <a:p>
            <a:pPr algn="ctr">
              <a:defRPr/>
            </a:pPr>
            <a:r>
              <a:rPr lang="ru-RU" altLang="zh-CN" sz="19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3 ступень:</a:t>
            </a:r>
          </a:p>
          <a:p>
            <a:pPr algn="ctr">
              <a:defRPr/>
            </a:pPr>
            <a:r>
              <a:rPr lang="ru-RU" altLang="zh-CN" sz="19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16-18 лет</a:t>
            </a:r>
            <a:r>
              <a:rPr lang="ru-RU" altLang="zh-CN" sz="1900" dirty="0">
                <a:ea typeface="宋体" pitchFamily="2" charset="-122"/>
              </a:rPr>
              <a:t> </a:t>
            </a:r>
          </a:p>
        </p:txBody>
      </p:sp>
      <p:sp>
        <p:nvSpPr>
          <p:cNvPr id="9231" name="Прямоугольник 38"/>
          <p:cNvSpPr>
            <a:spLocks noChangeArrowheads="1"/>
          </p:cNvSpPr>
          <p:nvPr/>
        </p:nvSpPr>
        <p:spPr bwMode="auto">
          <a:xfrm>
            <a:off x="8955832" y="2286530"/>
            <a:ext cx="2191321" cy="2726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878" tIns="54439" rIns="108878" bIns="54439">
            <a:spAutoFit/>
          </a:bodyPr>
          <a:lstStyle/>
          <a:p>
            <a:r>
              <a:rPr lang="ru-RU" altLang="ru-RU" sz="17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ПЕРСПЕКТИВА: </a:t>
            </a:r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Демонстрационный экзамен на базе ЦПДО  - ГАПОУ СМПК</a:t>
            </a:r>
          </a:p>
          <a:p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Получение </a:t>
            </a:r>
            <a:r>
              <a:rPr lang="en-US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Skills- </a:t>
            </a:r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паспорта.</a:t>
            </a:r>
          </a:p>
          <a:p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Пополнение </a:t>
            </a:r>
            <a:r>
              <a:rPr lang="ru-RU" altLang="ru-RU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alt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для будущей профессии </a:t>
            </a:r>
          </a:p>
        </p:txBody>
      </p:sp>
      <p:pic>
        <p:nvPicPr>
          <p:cNvPr id="923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12231" y="4914451"/>
            <a:ext cx="3382944" cy="19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3" name="Freeform 14"/>
          <p:cNvSpPr>
            <a:spLocks/>
          </p:cNvSpPr>
          <p:nvPr/>
        </p:nvSpPr>
        <p:spPr bwMode="gray">
          <a:xfrm flipH="1">
            <a:off x="4287367" y="2500893"/>
            <a:ext cx="6383411" cy="3572702"/>
          </a:xfrm>
          <a:custGeom>
            <a:avLst/>
            <a:gdLst>
              <a:gd name="T0" fmla="*/ 2147483647 w 1755"/>
              <a:gd name="T1" fmla="*/ 2147483647 h 1413"/>
              <a:gd name="T2" fmla="*/ 2147483647 w 1755"/>
              <a:gd name="T3" fmla="*/ 2147483647 h 1413"/>
              <a:gd name="T4" fmla="*/ 2147483647 w 1755"/>
              <a:gd name="T5" fmla="*/ 2147483647 h 1413"/>
              <a:gd name="T6" fmla="*/ 2147483647 w 1755"/>
              <a:gd name="T7" fmla="*/ 2147483647 h 1413"/>
              <a:gd name="T8" fmla="*/ 2147483647 w 1755"/>
              <a:gd name="T9" fmla="*/ 2147483647 h 1413"/>
              <a:gd name="T10" fmla="*/ 2147483647 w 1755"/>
              <a:gd name="T11" fmla="*/ 2147483647 h 1413"/>
              <a:gd name="T12" fmla="*/ 2147483647 w 1755"/>
              <a:gd name="T13" fmla="*/ 2147483647 h 1413"/>
              <a:gd name="T14" fmla="*/ 2147483647 w 1755"/>
              <a:gd name="T15" fmla="*/ 2147483647 h 1413"/>
              <a:gd name="T16" fmla="*/ 2147483647 w 1755"/>
              <a:gd name="T17" fmla="*/ 0 h 1413"/>
              <a:gd name="T18" fmla="*/ 0 w 1755"/>
              <a:gd name="T19" fmla="*/ 2147483647 h 1413"/>
              <a:gd name="T20" fmla="*/ 2147483647 w 1755"/>
              <a:gd name="T21" fmla="*/ 2147483647 h 141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755"/>
              <a:gd name="T34" fmla="*/ 0 h 1413"/>
              <a:gd name="T35" fmla="*/ 1755 w 1755"/>
              <a:gd name="T36" fmla="*/ 1413 h 141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755" h="1413">
                <a:moveTo>
                  <a:pt x="120" y="288"/>
                </a:moveTo>
                <a:lnTo>
                  <a:pt x="546" y="945"/>
                </a:lnTo>
                <a:lnTo>
                  <a:pt x="1257" y="972"/>
                </a:lnTo>
                <a:lnTo>
                  <a:pt x="1755" y="1413"/>
                </a:lnTo>
                <a:lnTo>
                  <a:pt x="1287" y="924"/>
                </a:lnTo>
                <a:lnTo>
                  <a:pt x="600" y="867"/>
                </a:lnTo>
                <a:lnTo>
                  <a:pt x="237" y="210"/>
                </a:lnTo>
                <a:lnTo>
                  <a:pt x="354" y="129"/>
                </a:lnTo>
                <a:lnTo>
                  <a:pt x="6" y="0"/>
                </a:lnTo>
                <a:lnTo>
                  <a:pt x="0" y="393"/>
                </a:lnTo>
                <a:lnTo>
                  <a:pt x="120" y="288"/>
                </a:lnTo>
                <a:close/>
              </a:path>
            </a:pathLst>
          </a:custGeom>
          <a:solidFill>
            <a:schemeClr val="tx1">
              <a:alpha val="30196"/>
            </a:schemeClr>
          </a:solidFill>
          <a:ln w="9525">
            <a:noFill/>
            <a:round/>
            <a:headEnd/>
            <a:tailEnd/>
          </a:ln>
        </p:spPr>
        <p:txBody>
          <a:bodyPr wrap="none" lIns="108878" tIns="54439" rIns="108878" bIns="54439" anchor="ctr"/>
          <a:lstStyle/>
          <a:p>
            <a:endParaRPr lang="ru-RU"/>
          </a:p>
        </p:txBody>
      </p:sp>
      <p:pic>
        <p:nvPicPr>
          <p:cNvPr id="9234" name="Picture 4" descr="C:\Users\E786~1\AppData\Local\Temp\Rar$DIa0.844\mas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61328" y="142908"/>
            <a:ext cx="1016265" cy="57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5" name="Содержимое 3" descr="C:\Users\coi_m\Downloads\IMG-20190119-WA0027.jpg"/>
          <p:cNvPicPr>
            <a:picLocks noGr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100" y="1071812"/>
            <a:ext cx="3287595" cy="2143621"/>
          </a:xfrm>
          <a:noFill/>
          <a:ln>
            <a:miter lim="800000"/>
            <a:headEnd/>
            <a:tailEnd/>
          </a:ln>
        </p:spPr>
      </p:pic>
      <p:pic>
        <p:nvPicPr>
          <p:cNvPr id="29" name="Рисунок 2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261257" y="4930340"/>
            <a:ext cx="2192992" cy="1472668"/>
          </a:xfrm>
          <a:prstGeom prst="rect">
            <a:avLst/>
          </a:prstGeom>
          <a:effectLst>
            <a:softEdge rad="12700"/>
          </a:effectLst>
          <a:scene3d>
            <a:camera prst="perspectiveFront"/>
            <a:lightRig rig="threePt" dir="t"/>
          </a:scene3d>
        </p:spPr>
      </p:pic>
      <p:pic>
        <p:nvPicPr>
          <p:cNvPr id="9237" name="Picture 5" descr="C:\Users\User 1\Desktop\22154692_232471857284986_8145150809217879578_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826" y="3358340"/>
            <a:ext cx="2239862" cy="1378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8" name="Рисунок 44"/>
          <p:cNvPicPr>
            <a:picLocks noChangeAspect="1"/>
          </p:cNvPicPr>
          <p:nvPr/>
        </p:nvPicPr>
        <p:blipFill>
          <a:blip r:embed="rId8" cstate="print"/>
          <a:srcRect l="3249" t="31113" r="48395" b="11943"/>
          <a:stretch>
            <a:fillRect/>
          </a:stretch>
        </p:blipFill>
        <p:spPr bwMode="auto">
          <a:xfrm>
            <a:off x="4382641" y="1571989"/>
            <a:ext cx="1357756" cy="101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pic>
        <p:nvPicPr>
          <p:cNvPr id="102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4051" y="0"/>
            <a:ext cx="10501386" cy="6859588"/>
          </a:xfrm>
          <a:noFill/>
          <a:ln>
            <a:miter lim="800000"/>
            <a:headEnd/>
            <a:tailEnd/>
          </a:ln>
          <a:effectLst>
            <a:prstShdw prst="shdw17" dist="17961" dir="2700000">
              <a:srgbClr val="999999"/>
            </a:prst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8365" y="0"/>
            <a:ext cx="10215634" cy="6859588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prstShdw prst="shdw17" dist="17961" dir="2700000">
              <a:srgbClr val="999999"/>
            </a:prst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Z_1_Оператив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</TotalTime>
  <Words>773</Words>
  <Application>Microsoft Office PowerPoint</Application>
  <PresentationFormat>Произвольный</PresentationFormat>
  <Paragraphs>177</Paragraphs>
  <Slides>11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Z_1_Оперативка</vt:lpstr>
      <vt:lpstr>Слайд 1</vt:lpstr>
      <vt:lpstr>Принципы профориентационной работы со  школьниками в ГАПОУ СМПК</vt:lpstr>
      <vt:lpstr>Профориентационный нетворкинг в ГАПОУ СМПК</vt:lpstr>
      <vt:lpstr>Слайд 4</vt:lpstr>
      <vt:lpstr>Слайд 5</vt:lpstr>
      <vt:lpstr>Проект «Ступени мастерства». Кластер: ТВОРЧЕСТВО И ДИЗАЙН  (54.02.01 Дизайн (по отраслям), 54.01.20 Графический дизайнер) </vt:lpstr>
      <vt:lpstr>Проект «Ступени мастерства». Кластер: ОБРАЗОВАНИЕ 44.02.01 Дошкольное образование, 44.02.02 Преподавание в начальных классах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director</cp:lastModifiedBy>
  <cp:revision>55</cp:revision>
  <cp:lastPrinted>2011-09-23T09:38:03Z</cp:lastPrinted>
  <dcterms:created xsi:type="dcterms:W3CDTF">2018-09-27T11:19:48Z</dcterms:created>
  <dcterms:modified xsi:type="dcterms:W3CDTF">2019-01-31T08:05:36Z</dcterms:modified>
</cp:coreProperties>
</file>