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24" r:id="rId2"/>
    <p:sldMasterId id="2147483984" r:id="rId3"/>
  </p:sldMasterIdLst>
  <p:notesMasterIdLst>
    <p:notesMasterId r:id="rId16"/>
  </p:notesMasterIdLst>
  <p:handoutMasterIdLst>
    <p:handoutMasterId r:id="rId17"/>
  </p:handoutMasterIdLst>
  <p:sldIdLst>
    <p:sldId id="256" r:id="rId4"/>
    <p:sldId id="457" r:id="rId5"/>
    <p:sldId id="460" r:id="rId6"/>
    <p:sldId id="431" r:id="rId7"/>
    <p:sldId id="446" r:id="rId8"/>
    <p:sldId id="433" r:id="rId9"/>
    <p:sldId id="458" r:id="rId10"/>
    <p:sldId id="461" r:id="rId11"/>
    <p:sldId id="447" r:id="rId12"/>
    <p:sldId id="414" r:id="rId13"/>
    <p:sldId id="462" r:id="rId14"/>
    <p:sldId id="358" r:id="rId15"/>
  </p:sldIdLst>
  <p:sldSz cx="9144000" cy="6845300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E0E0E0"/>
    <a:srgbClr val="0C3F8A"/>
    <a:srgbClr val="083D7E"/>
    <a:srgbClr val="0A3084"/>
    <a:srgbClr val="14447E"/>
    <a:srgbClr val="08337A"/>
    <a:srgbClr val="DE323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45" autoAdjust="0"/>
    <p:restoredTop sz="94660"/>
  </p:normalViewPr>
  <p:slideViewPr>
    <p:cSldViewPr>
      <p:cViewPr varScale="1">
        <p:scale>
          <a:sx n="112" d="100"/>
          <a:sy n="112" d="100"/>
        </p:scale>
        <p:origin x="-870" y="-96"/>
      </p:cViewPr>
      <p:guideLst>
        <p:guide orient="horz" pos="2880"/>
        <p:guide pos="215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513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4B45BC-EDE7-4F6F-A51B-1970714F5DFB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7950"/>
            <a:ext cx="43021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513" y="6457950"/>
            <a:ext cx="43021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C46F4EA-8124-47B5-AC0A-93693A658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012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D7CFCFE-4FFC-464C-B0C5-6179013C76EA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0725" y="509588"/>
            <a:ext cx="340677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7950"/>
            <a:ext cx="43021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513" y="6457950"/>
            <a:ext cx="43021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17B7ABA-B464-4A4C-85C6-A5F933276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7864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>
                <a:latin typeface="Arial" pitchFamily="34" charset="0"/>
              </a:rPr>
              <a:t>10 факультативных и элективных групп в рамках программы «Школа-вуз», общая численность 285 чел.</a:t>
            </a:r>
          </a:p>
          <a:p>
            <a:r>
              <a:rPr lang="ru-RU" altLang="ru-RU" smtClean="0">
                <a:latin typeface="Arial" pitchFamily="34" charset="0"/>
              </a:rPr>
              <a:t>Работают на постоянной основе творческая архитектурная экспериментальная мастерская, клубы юных экономистов, химиков, экологов «профессионалов будущего», школы «Я-геолог», «Я-буровик», открыта в 2017 году </a:t>
            </a:r>
            <a:r>
              <a:rPr lang="en-US" altLang="ru-RU" smtClean="0">
                <a:latin typeface="Arial" pitchFamily="34" charset="0"/>
              </a:rPr>
              <a:t>HR</a:t>
            </a:r>
            <a:r>
              <a:rPr lang="ru-RU" altLang="ru-RU" smtClean="0">
                <a:latin typeface="Arial" pitchFamily="34" charset="0"/>
              </a:rPr>
              <a:t>-лаборатория и др.</a:t>
            </a:r>
          </a:p>
          <a:p>
            <a:r>
              <a:rPr lang="ru-RU" altLang="ru-RU" smtClean="0">
                <a:latin typeface="Arial" pitchFamily="34" charset="0"/>
              </a:rPr>
              <a:t>Ежегодно проводятся десятки предметных олимпиад, конкурсов, фестивалей и конференций, тренировочных сборов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>
                <a:latin typeface="Arial" pitchFamily="34" charset="0"/>
              </a:rPr>
              <a:t>10 факультативных и элективных групп в рамках программы «Школа-вуз», общая численность 285 чел.</a:t>
            </a:r>
          </a:p>
          <a:p>
            <a:r>
              <a:rPr lang="ru-RU" altLang="ru-RU" smtClean="0">
                <a:latin typeface="Arial" pitchFamily="34" charset="0"/>
              </a:rPr>
              <a:t>Работают на постоянной основе творческая архитектурная экспериментальная мастерская, клубы юных экономистов, химиков, экологов «профессионалов будущего», школы «Я-геолог», «Я-буровик», открыта в 2017 году </a:t>
            </a:r>
            <a:r>
              <a:rPr lang="en-US" altLang="ru-RU" smtClean="0">
                <a:latin typeface="Arial" pitchFamily="34" charset="0"/>
              </a:rPr>
              <a:t>HR</a:t>
            </a:r>
            <a:r>
              <a:rPr lang="ru-RU" altLang="ru-RU" smtClean="0">
                <a:latin typeface="Arial" pitchFamily="34" charset="0"/>
              </a:rPr>
              <a:t>-лаборатория и др.</a:t>
            </a:r>
          </a:p>
          <a:p>
            <a:r>
              <a:rPr lang="ru-RU" altLang="ru-RU" smtClean="0">
                <a:latin typeface="Arial" pitchFamily="34" charset="0"/>
              </a:rPr>
              <a:t>Ежегодно проводятся десятки предметных олимпиад, конкурсов, фестивалей и конференций, тренировочных сборов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F36242-399C-475A-995B-8A7E9F3028F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89AC9C-A41E-40A4-B8DD-4AFA9AA4B9B4}" type="slidenum">
              <a:rPr lang="ru-RU" smtClean="0"/>
              <a:pPr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2044"/>
            <a:ext cx="7772400" cy="1437512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3833369"/>
            <a:ext cx="6400799" cy="1711325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8A0B1-E7B1-4382-9695-3FABEA556B60}" type="datetime1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BC80E-335F-4BAB-B286-64D9881CF1E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Уфимский государственный нефтяной технический университет	</a:t>
            </a:r>
            <a:fld id="{6489DCBF-9156-4348-84FE-287EA1C84A47}" type="slidenum">
              <a:rPr lang="ru-RU" sz="1600" b="1" baseline="3000"/>
              <a:pPr>
                <a:defRPr/>
              </a:pPr>
              <a:t>‹#›</a:t>
            </a:fld>
            <a:endParaRPr lang="ru-RU" sz="1600" baseline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Уфимский государственный нефтяной технический университет	</a:t>
            </a:r>
            <a:fld id="{9845013F-B7E4-45C4-93EB-FC8670DB5F79}" type="slidenum">
              <a:rPr lang="ru-RU" sz="1600" b="1" baseline="3000"/>
              <a:pPr>
                <a:defRPr/>
              </a:pPr>
              <a:t>‹#›</a:t>
            </a:fld>
            <a:endParaRPr lang="ru-RU" sz="1600" baseline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26480"/>
            <a:ext cx="7772400" cy="146730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79004"/>
            <a:ext cx="6400800" cy="17493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F0F97B9-94C6-4DFC-8DD8-E58460EC17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C0B68C-C825-4389-8DB9-61868B395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398739"/>
            <a:ext cx="7772400" cy="135955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1331"/>
            <a:ext cx="7772400" cy="149740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B8C7A9E-E1DF-498F-9180-58EEADC046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97237"/>
            <a:ext cx="4038600" cy="45175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97237"/>
            <a:ext cx="4038600" cy="45175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D5EDDD8-2AA1-4EDA-8C2A-927647C55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2270"/>
            <a:ext cx="4040188" cy="6385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0847"/>
            <a:ext cx="4040188" cy="3943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2270"/>
            <a:ext cx="4041775" cy="6385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0847"/>
            <a:ext cx="4041775" cy="3943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AF88DA4-8FC7-4BA9-9A95-A0EC3A113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8B11875-4865-4072-BF7A-5ABAD6666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33B96D8-7C83-4D1C-BA12-384CAABED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544"/>
            <a:ext cx="3008313" cy="11598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545"/>
            <a:ext cx="5111750" cy="58422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2443"/>
            <a:ext cx="3008313" cy="4682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142793B-4DE4-4D10-BEFE-196EA47E2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k object 16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latin typeface="Calibri" pitchFamily="34" charset="0"/>
            </a:endParaRPr>
          </a:p>
        </p:txBody>
      </p:sp>
      <p:sp>
        <p:nvSpPr>
          <p:cNvPr id="6" name="bk object 17"/>
          <p:cNvSpPr>
            <a:spLocks/>
          </p:cNvSpPr>
          <p:nvPr/>
        </p:nvSpPr>
        <p:spPr bwMode="auto">
          <a:xfrm>
            <a:off x="293688" y="1798638"/>
            <a:ext cx="3078162" cy="4470400"/>
          </a:xfrm>
          <a:custGeom>
            <a:avLst/>
            <a:gdLst>
              <a:gd name="T0" fmla="*/ 180027 w 3077997"/>
              <a:gd name="T1" fmla="*/ 0 h 4471403"/>
              <a:gd name="T2" fmla="*/ 131238 w 3077997"/>
              <a:gd name="T3" fmla="*/ 179 h 4471403"/>
              <a:gd name="T4" fmla="*/ 92173 w 3077997"/>
              <a:gd name="T5" fmla="*/ 1439 h 4471403"/>
              <a:gd name="T6" fmla="*/ 49440 w 3077997"/>
              <a:gd name="T7" fmla="*/ 7711 h 4471403"/>
              <a:gd name="T8" fmla="*/ 16405 w 3077997"/>
              <a:gd name="T9" fmla="*/ 29926 h 4471403"/>
              <a:gd name="T10" fmla="*/ 2812 w 3077997"/>
              <a:gd name="T11" fmla="*/ 75885 h 4471403"/>
              <a:gd name="T12" fmla="*/ 179 w 3077997"/>
              <a:gd name="T13" fmla="*/ 131130 h 4471403"/>
              <a:gd name="T14" fmla="*/ 0 w 3077997"/>
              <a:gd name="T15" fmla="*/ 179877 h 4471403"/>
              <a:gd name="T16" fmla="*/ 0 w 3077997"/>
              <a:gd name="T17" fmla="*/ 4288519 h 4471403"/>
              <a:gd name="T18" fmla="*/ 179 w 3077997"/>
              <a:gd name="T19" fmla="*/ 4337265 h 4471403"/>
              <a:gd name="T20" fmla="*/ 1439 w 3077997"/>
              <a:gd name="T21" fmla="*/ 4376298 h 4471403"/>
              <a:gd name="T22" fmla="*/ 7717 w 3077997"/>
              <a:gd name="T23" fmla="*/ 4418996 h 4471403"/>
              <a:gd name="T24" fmla="*/ 29953 w 3077997"/>
              <a:gd name="T25" fmla="*/ 4452004 h 4471403"/>
              <a:gd name="T26" fmla="*/ 75948 w 3077997"/>
              <a:gd name="T27" fmla="*/ 4465584 h 4471403"/>
              <a:gd name="T28" fmla="*/ 131238 w 3077997"/>
              <a:gd name="T29" fmla="*/ 4468214 h 4471403"/>
              <a:gd name="T30" fmla="*/ 180027 w 3077997"/>
              <a:gd name="T31" fmla="*/ 4468394 h 4471403"/>
              <a:gd name="T32" fmla="*/ 2898465 w 3077997"/>
              <a:gd name="T33" fmla="*/ 4468394 h 4471403"/>
              <a:gd name="T34" fmla="*/ 2947253 w 3077997"/>
              <a:gd name="T35" fmla="*/ 4468214 h 4471403"/>
              <a:gd name="T36" fmla="*/ 2986318 w 3077997"/>
              <a:gd name="T37" fmla="*/ 4466956 h 4471403"/>
              <a:gd name="T38" fmla="*/ 3029051 w 3077997"/>
              <a:gd name="T39" fmla="*/ 4460682 h 4471403"/>
              <a:gd name="T40" fmla="*/ 3062087 w 3077997"/>
              <a:gd name="T41" fmla="*/ 4438468 h 4471403"/>
              <a:gd name="T42" fmla="*/ 3075679 w 3077997"/>
              <a:gd name="T43" fmla="*/ 4392509 h 4471403"/>
              <a:gd name="T44" fmla="*/ 3078312 w 3077997"/>
              <a:gd name="T45" fmla="*/ 4337265 h 4471403"/>
              <a:gd name="T46" fmla="*/ 3078492 w 3077997"/>
              <a:gd name="T47" fmla="*/ 4288519 h 4471403"/>
              <a:gd name="T48" fmla="*/ 3078492 w 3077997"/>
              <a:gd name="T49" fmla="*/ 179877 h 4471403"/>
              <a:gd name="T50" fmla="*/ 3078312 w 3077997"/>
              <a:gd name="T51" fmla="*/ 131130 h 4471403"/>
              <a:gd name="T52" fmla="*/ 3077052 w 3077997"/>
              <a:gd name="T53" fmla="*/ 92095 h 4471403"/>
              <a:gd name="T54" fmla="*/ 3070775 w 3077997"/>
              <a:gd name="T55" fmla="*/ 49398 h 4471403"/>
              <a:gd name="T56" fmla="*/ 3048539 w 3077997"/>
              <a:gd name="T57" fmla="*/ 16390 h 4471403"/>
              <a:gd name="T58" fmla="*/ 3002544 w 3077997"/>
              <a:gd name="T59" fmla="*/ 2809 h 4471403"/>
              <a:gd name="T60" fmla="*/ 2947253 w 3077997"/>
              <a:gd name="T61" fmla="*/ 179 h 4471403"/>
              <a:gd name="T62" fmla="*/ 2898465 w 3077997"/>
              <a:gd name="T63" fmla="*/ 0 h 4471403"/>
              <a:gd name="T64" fmla="*/ 180027 w 3077997"/>
              <a:gd name="T65" fmla="*/ 0 h 447140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077997" h="4471403">
                <a:moveTo>
                  <a:pt x="179997" y="0"/>
                </a:moveTo>
                <a:lnTo>
                  <a:pt x="131217" y="179"/>
                </a:lnTo>
                <a:lnTo>
                  <a:pt x="92158" y="1439"/>
                </a:lnTo>
                <a:lnTo>
                  <a:pt x="49431" y="7717"/>
                </a:lnTo>
                <a:lnTo>
                  <a:pt x="16402" y="29947"/>
                </a:lnTo>
                <a:lnTo>
                  <a:pt x="2812" y="75936"/>
                </a:lnTo>
                <a:lnTo>
                  <a:pt x="179" y="131217"/>
                </a:lnTo>
                <a:lnTo>
                  <a:pt x="0" y="179997"/>
                </a:lnTo>
                <a:lnTo>
                  <a:pt x="0" y="4291406"/>
                </a:lnTo>
                <a:lnTo>
                  <a:pt x="179" y="4340185"/>
                </a:lnTo>
                <a:lnTo>
                  <a:pt x="1439" y="4379244"/>
                </a:lnTo>
                <a:lnTo>
                  <a:pt x="7717" y="4421971"/>
                </a:lnTo>
                <a:lnTo>
                  <a:pt x="29947" y="4455001"/>
                </a:lnTo>
                <a:lnTo>
                  <a:pt x="75936" y="4468590"/>
                </a:lnTo>
                <a:lnTo>
                  <a:pt x="131217" y="4471223"/>
                </a:lnTo>
                <a:lnTo>
                  <a:pt x="179997" y="4471403"/>
                </a:lnTo>
                <a:lnTo>
                  <a:pt x="2898000" y="4471403"/>
                </a:lnTo>
                <a:lnTo>
                  <a:pt x="2946779" y="4471223"/>
                </a:lnTo>
                <a:lnTo>
                  <a:pt x="2985838" y="4469963"/>
                </a:lnTo>
                <a:lnTo>
                  <a:pt x="3028565" y="4463685"/>
                </a:lnTo>
                <a:lnTo>
                  <a:pt x="3061595" y="4441456"/>
                </a:lnTo>
                <a:lnTo>
                  <a:pt x="3075184" y="4395467"/>
                </a:lnTo>
                <a:lnTo>
                  <a:pt x="3077817" y="4340185"/>
                </a:lnTo>
                <a:lnTo>
                  <a:pt x="3077997" y="4291406"/>
                </a:lnTo>
                <a:lnTo>
                  <a:pt x="3077997" y="179997"/>
                </a:lnTo>
                <a:lnTo>
                  <a:pt x="3077817" y="131217"/>
                </a:lnTo>
                <a:lnTo>
                  <a:pt x="3076557" y="92158"/>
                </a:lnTo>
                <a:lnTo>
                  <a:pt x="3070280" y="49431"/>
                </a:lnTo>
                <a:lnTo>
                  <a:pt x="3048050" y="16402"/>
                </a:lnTo>
                <a:lnTo>
                  <a:pt x="3002061" y="2812"/>
                </a:lnTo>
                <a:lnTo>
                  <a:pt x="2946779" y="179"/>
                </a:lnTo>
                <a:lnTo>
                  <a:pt x="2898000" y="0"/>
                </a:lnTo>
                <a:lnTo>
                  <a:pt x="179997" y="0"/>
                </a:lnTo>
                <a:close/>
              </a:path>
            </a:pathLst>
          </a:custGeom>
          <a:noFill/>
          <a:ln w="25400">
            <a:solidFill>
              <a:srgbClr val="89A9B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bk object 18"/>
          <p:cNvSpPr>
            <a:spLocks/>
          </p:cNvSpPr>
          <p:nvPr/>
        </p:nvSpPr>
        <p:spPr bwMode="auto">
          <a:xfrm>
            <a:off x="3916363" y="1798638"/>
            <a:ext cx="4949825" cy="4470400"/>
          </a:xfrm>
          <a:custGeom>
            <a:avLst/>
            <a:gdLst>
              <a:gd name="T0" fmla="*/ 179937 w 4950383"/>
              <a:gd name="T1" fmla="*/ 0 h 4471403"/>
              <a:gd name="T2" fmla="*/ 131172 w 4950383"/>
              <a:gd name="T3" fmla="*/ 179 h 4471403"/>
              <a:gd name="T4" fmla="*/ 92128 w 4950383"/>
              <a:gd name="T5" fmla="*/ 1439 h 4471403"/>
              <a:gd name="T6" fmla="*/ 49413 w 4950383"/>
              <a:gd name="T7" fmla="*/ 7711 h 4471403"/>
              <a:gd name="T8" fmla="*/ 16396 w 4950383"/>
              <a:gd name="T9" fmla="*/ 29926 h 4471403"/>
              <a:gd name="T10" fmla="*/ 2812 w 4950383"/>
              <a:gd name="T11" fmla="*/ 75885 h 4471403"/>
              <a:gd name="T12" fmla="*/ 179 w 4950383"/>
              <a:gd name="T13" fmla="*/ 131130 h 4471403"/>
              <a:gd name="T14" fmla="*/ 0 w 4950383"/>
              <a:gd name="T15" fmla="*/ 179877 h 4471403"/>
              <a:gd name="T16" fmla="*/ 0 w 4950383"/>
              <a:gd name="T17" fmla="*/ 4288519 h 4471403"/>
              <a:gd name="T18" fmla="*/ 179 w 4950383"/>
              <a:gd name="T19" fmla="*/ 4337265 h 4471403"/>
              <a:gd name="T20" fmla="*/ 1439 w 4950383"/>
              <a:gd name="T21" fmla="*/ 4376298 h 4471403"/>
              <a:gd name="T22" fmla="*/ 7714 w 4950383"/>
              <a:gd name="T23" fmla="*/ 4418996 h 4471403"/>
              <a:gd name="T24" fmla="*/ 29938 w 4950383"/>
              <a:gd name="T25" fmla="*/ 4452004 h 4471403"/>
              <a:gd name="T26" fmla="*/ 75909 w 4950383"/>
              <a:gd name="T27" fmla="*/ 4465584 h 4471403"/>
              <a:gd name="T28" fmla="*/ 131172 w 4950383"/>
              <a:gd name="T29" fmla="*/ 4468214 h 4471403"/>
              <a:gd name="T30" fmla="*/ 179937 w 4950383"/>
              <a:gd name="T31" fmla="*/ 4468394 h 4471403"/>
              <a:gd name="T32" fmla="*/ 4768772 w 4950383"/>
              <a:gd name="T33" fmla="*/ 4468394 h 4471403"/>
              <a:gd name="T34" fmla="*/ 4817536 w 4950383"/>
              <a:gd name="T35" fmla="*/ 4468214 h 4471403"/>
              <a:gd name="T36" fmla="*/ 4856582 w 4950383"/>
              <a:gd name="T37" fmla="*/ 4466956 h 4471403"/>
              <a:gd name="T38" fmla="*/ 4899296 w 4950383"/>
              <a:gd name="T39" fmla="*/ 4460682 h 4471403"/>
              <a:gd name="T40" fmla="*/ 4932313 w 4950383"/>
              <a:gd name="T41" fmla="*/ 4438468 h 4471403"/>
              <a:gd name="T42" fmla="*/ 4945897 w 4950383"/>
              <a:gd name="T43" fmla="*/ 4392509 h 4471403"/>
              <a:gd name="T44" fmla="*/ 4948529 w 4950383"/>
              <a:gd name="T45" fmla="*/ 4337265 h 4471403"/>
              <a:gd name="T46" fmla="*/ 4948709 w 4950383"/>
              <a:gd name="T47" fmla="*/ 4288519 h 4471403"/>
              <a:gd name="T48" fmla="*/ 4948709 w 4950383"/>
              <a:gd name="T49" fmla="*/ 179877 h 4471403"/>
              <a:gd name="T50" fmla="*/ 4948529 w 4950383"/>
              <a:gd name="T51" fmla="*/ 131130 h 4471403"/>
              <a:gd name="T52" fmla="*/ 4947269 w 4950383"/>
              <a:gd name="T53" fmla="*/ 92095 h 4471403"/>
              <a:gd name="T54" fmla="*/ 4940995 w 4950383"/>
              <a:gd name="T55" fmla="*/ 49398 h 4471403"/>
              <a:gd name="T56" fmla="*/ 4918772 w 4950383"/>
              <a:gd name="T57" fmla="*/ 16390 h 4471403"/>
              <a:gd name="T58" fmla="*/ 4872800 w 4950383"/>
              <a:gd name="T59" fmla="*/ 2809 h 4471403"/>
              <a:gd name="T60" fmla="*/ 4817536 w 4950383"/>
              <a:gd name="T61" fmla="*/ 179 h 4471403"/>
              <a:gd name="T62" fmla="*/ 4768772 w 4950383"/>
              <a:gd name="T63" fmla="*/ 0 h 4471403"/>
              <a:gd name="T64" fmla="*/ 179937 w 4950383"/>
              <a:gd name="T65" fmla="*/ 0 h 447140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950383" h="4471403">
                <a:moveTo>
                  <a:pt x="179997" y="0"/>
                </a:moveTo>
                <a:lnTo>
                  <a:pt x="131217" y="179"/>
                </a:lnTo>
                <a:lnTo>
                  <a:pt x="92158" y="1439"/>
                </a:lnTo>
                <a:lnTo>
                  <a:pt x="49431" y="7717"/>
                </a:lnTo>
                <a:lnTo>
                  <a:pt x="16402" y="29947"/>
                </a:lnTo>
                <a:lnTo>
                  <a:pt x="2812" y="75936"/>
                </a:lnTo>
                <a:lnTo>
                  <a:pt x="179" y="131217"/>
                </a:lnTo>
                <a:lnTo>
                  <a:pt x="0" y="179997"/>
                </a:lnTo>
                <a:lnTo>
                  <a:pt x="0" y="4291406"/>
                </a:lnTo>
                <a:lnTo>
                  <a:pt x="179" y="4340185"/>
                </a:lnTo>
                <a:lnTo>
                  <a:pt x="1439" y="4379244"/>
                </a:lnTo>
                <a:lnTo>
                  <a:pt x="7717" y="4421971"/>
                </a:lnTo>
                <a:lnTo>
                  <a:pt x="29947" y="4455001"/>
                </a:lnTo>
                <a:lnTo>
                  <a:pt x="75936" y="4468590"/>
                </a:lnTo>
                <a:lnTo>
                  <a:pt x="131217" y="4471223"/>
                </a:lnTo>
                <a:lnTo>
                  <a:pt x="179997" y="4471403"/>
                </a:lnTo>
                <a:lnTo>
                  <a:pt x="4770386" y="4471403"/>
                </a:lnTo>
                <a:lnTo>
                  <a:pt x="4819165" y="4471223"/>
                </a:lnTo>
                <a:lnTo>
                  <a:pt x="4858225" y="4469963"/>
                </a:lnTo>
                <a:lnTo>
                  <a:pt x="4900952" y="4463685"/>
                </a:lnTo>
                <a:lnTo>
                  <a:pt x="4933981" y="4441456"/>
                </a:lnTo>
                <a:lnTo>
                  <a:pt x="4947571" y="4395467"/>
                </a:lnTo>
                <a:lnTo>
                  <a:pt x="4950203" y="4340185"/>
                </a:lnTo>
                <a:lnTo>
                  <a:pt x="4950383" y="4291406"/>
                </a:lnTo>
                <a:lnTo>
                  <a:pt x="4950383" y="179997"/>
                </a:lnTo>
                <a:lnTo>
                  <a:pt x="4950203" y="131217"/>
                </a:lnTo>
                <a:lnTo>
                  <a:pt x="4948943" y="92158"/>
                </a:lnTo>
                <a:lnTo>
                  <a:pt x="4942666" y="49431"/>
                </a:lnTo>
                <a:lnTo>
                  <a:pt x="4920436" y="16402"/>
                </a:lnTo>
                <a:lnTo>
                  <a:pt x="4874447" y="2812"/>
                </a:lnTo>
                <a:lnTo>
                  <a:pt x="4819165" y="179"/>
                </a:lnTo>
                <a:lnTo>
                  <a:pt x="4770386" y="0"/>
                </a:lnTo>
                <a:lnTo>
                  <a:pt x="179997" y="0"/>
                </a:lnTo>
                <a:close/>
              </a:path>
            </a:pathLst>
          </a:custGeom>
          <a:noFill/>
          <a:ln w="25400">
            <a:solidFill>
              <a:srgbClr val="004282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4419"/>
            <a:ext cx="3977640" cy="4517898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4419"/>
            <a:ext cx="3977640" cy="4517898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8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7F14142-A18F-4582-AE3D-3E1486155BD0}" type="datetime1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10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B241E7-EDA4-4622-BFEF-BCF4757664C8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791710"/>
            <a:ext cx="5486400" cy="5656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1640"/>
            <a:ext cx="5486400" cy="41071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57398"/>
            <a:ext cx="5486400" cy="8033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9492AE6-4114-44F1-8F86-361BE8D78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5CFF5F8-5016-446C-BE52-B785C0C005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130"/>
            <a:ext cx="2057400" cy="584068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130"/>
            <a:ext cx="6019800" cy="58406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EAD0C6D-BE7E-4964-86B5-50A9D35E14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k object 16"/>
          <p:cNvSpPr>
            <a:spLocks noChangeArrowheads="1"/>
          </p:cNvSpPr>
          <p:nvPr/>
        </p:nvSpPr>
        <p:spPr bwMode="auto">
          <a:xfrm>
            <a:off x="252413" y="252413"/>
            <a:ext cx="8766175" cy="86836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latin typeface="Calibri" pitchFamily="34" charset="0"/>
            </a:endParaRPr>
          </a:p>
        </p:txBody>
      </p:sp>
      <p:sp>
        <p:nvSpPr>
          <p:cNvPr id="4" name="bk object 17"/>
          <p:cNvSpPr>
            <a:spLocks noChangeArrowheads="1"/>
          </p:cNvSpPr>
          <p:nvPr/>
        </p:nvSpPr>
        <p:spPr bwMode="auto">
          <a:xfrm>
            <a:off x="0" y="855663"/>
            <a:ext cx="9144000" cy="5984875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latin typeface="Calibri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767F4-4E1D-41F2-B3AE-BDB6395CD92E}" type="datetime1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7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12A2DA-C43F-4280-86BB-B3B75E84A91E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18DCD-88E6-41F8-8CA6-353E39C45566}" type="datetime1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2DCFD-DEF1-488F-9A6F-5354C4BD4D3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79123-D5FF-46F4-9165-5C9CE8F4743A}" type="datetime1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BB202-F5A5-43C6-BBFC-8E19C45E1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A39D9-46F0-49B5-B390-9E98EC715D6C}" type="datetime1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F0FA6-14C4-4D4E-97A8-55DD8E11ED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2043"/>
            <a:ext cx="7772400" cy="1437512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33368"/>
            <a:ext cx="6400799" cy="1711325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Уфимский государственный нефтяной технический университет	</a:t>
            </a:r>
            <a:fld id="{6E803ADA-5C06-46D8-80E8-80179FB208D1}" type="slidenum">
              <a:rPr lang="ru-RU" sz="1600" b="1" baseline="3000"/>
              <a:pPr>
                <a:defRPr/>
              </a:pPr>
              <a:t>‹#›</a:t>
            </a:fld>
            <a:endParaRPr lang="ru-RU" sz="1600" baseline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Уфимский государственный нефтяной технический университет	</a:t>
            </a:r>
            <a:fld id="{EA73BF82-55BE-402D-B004-DA801B69808E}" type="slidenum">
              <a:rPr lang="ru-RU" sz="1600" b="1" baseline="3000"/>
              <a:pPr>
                <a:defRPr/>
              </a:pPr>
              <a:t>‹#›</a:t>
            </a:fld>
            <a:endParaRPr lang="ru-RU" sz="1600" baseline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k object 16"/>
          <p:cNvSpPr>
            <a:spLocks/>
          </p:cNvSpPr>
          <p:nvPr/>
        </p:nvSpPr>
        <p:spPr bwMode="auto">
          <a:xfrm>
            <a:off x="361950" y="619125"/>
            <a:ext cx="8421688" cy="454025"/>
          </a:xfrm>
          <a:custGeom>
            <a:avLst/>
            <a:gdLst>
              <a:gd name="T0" fmla="*/ 0 w 8421458"/>
              <a:gd name="T1" fmla="*/ 451496 h 455295"/>
              <a:gd name="T2" fmla="*/ 8422148 w 8421458"/>
              <a:gd name="T3" fmla="*/ 451496 h 455295"/>
              <a:gd name="T4" fmla="*/ 8422148 w 8421458"/>
              <a:gd name="T5" fmla="*/ 0 h 455295"/>
              <a:gd name="T6" fmla="*/ 0 w 8421458"/>
              <a:gd name="T7" fmla="*/ 0 h 455295"/>
              <a:gd name="T8" fmla="*/ 0 w 8421458"/>
              <a:gd name="T9" fmla="*/ 451496 h 4552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421458" h="455295">
                <a:moveTo>
                  <a:pt x="0" y="455295"/>
                </a:moveTo>
                <a:lnTo>
                  <a:pt x="8421458" y="455295"/>
                </a:lnTo>
                <a:lnTo>
                  <a:pt x="8421458" y="0"/>
                </a:lnTo>
                <a:lnTo>
                  <a:pt x="0" y="0"/>
                </a:lnTo>
                <a:lnTo>
                  <a:pt x="0" y="455295"/>
                </a:lnTo>
                <a:close/>
              </a:path>
            </a:pathLst>
          </a:custGeom>
          <a:solidFill>
            <a:srgbClr val="00568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k object 17"/>
          <p:cNvSpPr>
            <a:spLocks/>
          </p:cNvSpPr>
          <p:nvPr/>
        </p:nvSpPr>
        <p:spPr bwMode="auto">
          <a:xfrm>
            <a:off x="8529638" y="6423025"/>
            <a:ext cx="0" cy="176213"/>
          </a:xfrm>
          <a:custGeom>
            <a:avLst/>
            <a:gdLst>
              <a:gd name="T0" fmla="*/ 0 h 176364"/>
              <a:gd name="T1" fmla="*/ 175911 h 176364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176364">
                <a:moveTo>
                  <a:pt x="0" y="0"/>
                </a:moveTo>
                <a:lnTo>
                  <a:pt x="0" y="176364"/>
                </a:lnTo>
              </a:path>
            </a:pathLst>
          </a:custGeom>
          <a:noFill/>
          <a:ln w="12700">
            <a:solidFill>
              <a:srgbClr val="6D6E7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bk object 18"/>
          <p:cNvSpPr>
            <a:spLocks/>
          </p:cNvSpPr>
          <p:nvPr/>
        </p:nvSpPr>
        <p:spPr bwMode="auto">
          <a:xfrm>
            <a:off x="360363" y="6329363"/>
            <a:ext cx="8423275" cy="0"/>
          </a:xfrm>
          <a:custGeom>
            <a:avLst/>
            <a:gdLst>
              <a:gd name="T0" fmla="*/ 0 w 8423998"/>
              <a:gd name="T1" fmla="*/ 8421829 w 8423998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423998">
                <a:moveTo>
                  <a:pt x="0" y="0"/>
                </a:moveTo>
                <a:lnTo>
                  <a:pt x="8423998" y="0"/>
                </a:lnTo>
              </a:path>
            </a:pathLst>
          </a:custGeom>
          <a:noFill/>
          <a:ln w="12700">
            <a:solidFill>
              <a:srgbClr val="00568C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4419"/>
            <a:ext cx="3977640" cy="4517898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12208" y="1310299"/>
            <a:ext cx="3102551" cy="4696046"/>
          </a:xfrm>
          <a:prstGeom prst="rect">
            <a:avLst/>
          </a:prstGeom>
        </p:spPr>
        <p:txBody>
          <a:bodyPr>
            <a:noAutofit/>
          </a:bodyPr>
          <a:lstStyle/>
          <a:p>
            <a:endParaRPr/>
          </a:p>
        </p:txBody>
      </p:sp>
      <p:sp>
        <p:nvSpPr>
          <p:cNvPr id="8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10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Уфимский государственный нефтяной технический университет	</a:t>
            </a:r>
            <a:fld id="{2038B24C-AB8A-4B1E-A0DC-31D5C959C855}" type="slidenum">
              <a:rPr lang="ru-RU" sz="1600" b="1" baseline="3000"/>
              <a:pPr>
                <a:defRPr/>
              </a:pPr>
              <a:t>‹#›</a:t>
            </a:fld>
            <a:endParaRPr lang="ru-RU" sz="1600" baseline="30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Holder 2"/>
          <p:cNvSpPr>
            <a:spLocks noGrp="1"/>
          </p:cNvSpPr>
          <p:nvPr>
            <p:ph type="title"/>
          </p:nvPr>
        </p:nvSpPr>
        <p:spPr bwMode="auto">
          <a:xfrm>
            <a:off x="617538" y="971550"/>
            <a:ext cx="790892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1027" name="Holder 3"/>
          <p:cNvSpPr>
            <a:spLocks noGrp="1"/>
          </p:cNvSpPr>
          <p:nvPr>
            <p:ph type="body" idx="1"/>
          </p:nvPr>
        </p:nvSpPr>
        <p:spPr bwMode="auto">
          <a:xfrm>
            <a:off x="457200" y="1574800"/>
            <a:ext cx="822960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65875"/>
            <a:ext cx="292735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65875"/>
            <a:ext cx="2103438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0C88A6-215C-4780-94BF-77562193BF0C}" type="datetime1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65875"/>
            <a:ext cx="2103437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A410A0-B0D8-432B-BC2D-3FAB701E417B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6" r:id="rId2"/>
    <p:sldLayoutId id="2147484067" r:id="rId3"/>
    <p:sldLayoutId id="2147484065" r:id="rId4"/>
    <p:sldLayoutId id="2147484068" r:id="rId5"/>
    <p:sldLayoutId id="2147484069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older 2"/>
          <p:cNvSpPr>
            <a:spLocks noGrp="1"/>
          </p:cNvSpPr>
          <p:nvPr>
            <p:ph type="title"/>
          </p:nvPr>
        </p:nvSpPr>
        <p:spPr bwMode="auto">
          <a:xfrm>
            <a:off x="695325" y="690563"/>
            <a:ext cx="77533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2051" name="Holder 3"/>
          <p:cNvSpPr>
            <a:spLocks noGrp="1"/>
          </p:cNvSpPr>
          <p:nvPr>
            <p:ph type="body" idx="1"/>
          </p:nvPr>
        </p:nvSpPr>
        <p:spPr bwMode="auto">
          <a:xfrm>
            <a:off x="347663" y="1277938"/>
            <a:ext cx="8448675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65875"/>
            <a:ext cx="2927350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65875"/>
            <a:ext cx="2103438" cy="3429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pPr>
                <a:defRPr/>
              </a:pPr>
              <a:t>1/31/2019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027613" y="6421438"/>
            <a:ext cx="3686175" cy="1746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900">
                <a:solidFill>
                  <a:srgbClr val="6D6E71"/>
                </a:solidFill>
              </a:defRPr>
            </a:lvl1pPr>
          </a:lstStyle>
          <a:p>
            <a:pPr>
              <a:defRPr/>
            </a:pPr>
            <a:r>
              <a:rPr lang="ru-RU"/>
              <a:t>Уфимский государственный нефтяной технический университет	</a:t>
            </a:r>
            <a:fld id="{E9783498-5EA3-495A-B556-8ACB632C6BC3}" type="slidenum">
              <a:rPr lang="ru-RU" sz="1600" b="1" baseline="3000"/>
              <a:pPr>
                <a:defRPr/>
              </a:pPr>
              <a:t>‹#›</a:t>
            </a:fld>
            <a:endParaRPr lang="ru-RU" sz="1600" baseline="300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97025"/>
            <a:ext cx="8229600" cy="451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45238"/>
            <a:ext cx="2133600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fld id="{CB895A96-309F-43DA-B140-788CE8F4D901}" type="datetimeFigureOut">
              <a:rPr lang="ru-RU"/>
              <a:pPr>
                <a:defRPr/>
              </a:pPr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45238"/>
            <a:ext cx="2895600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45238"/>
            <a:ext cx="2133600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fld id="{137F6E12-4803-4B86-BD10-6BC983B802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tiff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bject 3"/>
          <p:cNvSpPr>
            <a:spLocks noChangeArrowheads="1"/>
          </p:cNvSpPr>
          <p:nvPr/>
        </p:nvSpPr>
        <p:spPr bwMode="auto">
          <a:xfrm>
            <a:off x="0" y="4181475"/>
            <a:ext cx="9144000" cy="2659063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26627" name="object 4"/>
          <p:cNvSpPr>
            <a:spLocks noChangeArrowheads="1"/>
          </p:cNvSpPr>
          <p:nvPr/>
        </p:nvSpPr>
        <p:spPr bwMode="auto">
          <a:xfrm>
            <a:off x="252413" y="252413"/>
            <a:ext cx="8766175" cy="86836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26628" name="object 2"/>
          <p:cNvSpPr txBox="1">
            <a:spLocks noChangeArrowheads="1"/>
          </p:cNvSpPr>
          <p:nvPr/>
        </p:nvSpPr>
        <p:spPr bwMode="auto">
          <a:xfrm>
            <a:off x="857250" y="1993890"/>
            <a:ext cx="7500938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 sz="2000" dirty="0" smtClean="0">
                <a:solidFill>
                  <a:schemeClr val="tx2"/>
                </a:solidFill>
              </a:rPr>
              <a:t>Об опыте сотрудничества УГНТУ с общеобразовательными организациями и профессиональными образовательными организациями Республики Башкортостан</a:t>
            </a:r>
            <a:endParaRPr lang="ru-RU" altLang="ru-RU" sz="2000" b="1" dirty="0">
              <a:solidFill>
                <a:schemeClr val="tx2"/>
              </a:solidFill>
            </a:endParaRPr>
          </a:p>
          <a:p>
            <a:endParaRPr lang="ru-RU" altLang="ru-RU" sz="2400" b="1" dirty="0">
              <a:solidFill>
                <a:schemeClr val="tx2"/>
              </a:solidFill>
            </a:endParaRPr>
          </a:p>
        </p:txBody>
      </p:sp>
      <p:pic>
        <p:nvPicPr>
          <p:cNvPr id="26629" name="Picture 5" descr="E:\Проекты\УГНТУ\Презентация\Шаблоны\фон.jpg"/>
          <p:cNvPicPr>
            <a:picLocks noChangeAspect="1" noChangeArrowheads="1"/>
          </p:cNvPicPr>
          <p:nvPr/>
        </p:nvPicPr>
        <p:blipFill>
          <a:blip r:embed="rId4" cstate="print"/>
          <a:srcRect b="83295"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5" descr="E:\Проекты\УГНТУ\Презентация\Шаблоны\фон.jpg"/>
          <p:cNvPicPr>
            <a:picLocks noChangeAspect="1" noChangeArrowheads="1"/>
          </p:cNvPicPr>
          <p:nvPr/>
        </p:nvPicPr>
        <p:blipFill>
          <a:blip r:embed="rId4" cstate="print"/>
          <a:srcRect t="63550"/>
          <a:stretch>
            <a:fillRect/>
          </a:stretch>
        </p:blipFill>
        <p:spPr bwMode="auto">
          <a:xfrm>
            <a:off x="0" y="4357712"/>
            <a:ext cx="9144000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object 2"/>
          <p:cNvSpPr txBox="1">
            <a:spLocks noChangeArrowheads="1"/>
          </p:cNvSpPr>
          <p:nvPr/>
        </p:nvSpPr>
        <p:spPr bwMode="auto">
          <a:xfrm>
            <a:off x="860425" y="4922848"/>
            <a:ext cx="3854451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 altLang="ru-RU" b="1" dirty="0">
                <a:solidFill>
                  <a:srgbClr val="083D7E"/>
                </a:solidFill>
              </a:rPr>
              <a:t>Баулин </a:t>
            </a:r>
            <a:r>
              <a:rPr lang="ru-RU" altLang="ru-RU" b="1" dirty="0" smtClean="0">
                <a:solidFill>
                  <a:srgbClr val="083D7E"/>
                </a:solidFill>
              </a:rPr>
              <a:t>Олег</a:t>
            </a:r>
          </a:p>
          <a:p>
            <a:r>
              <a:rPr lang="ru-RU" altLang="ru-RU" b="1" dirty="0" smtClean="0">
                <a:solidFill>
                  <a:srgbClr val="083D7E"/>
                </a:solidFill>
              </a:rPr>
              <a:t>проректор </a:t>
            </a:r>
          </a:p>
          <a:p>
            <a:r>
              <a:rPr lang="ru-RU" altLang="ru-RU" b="1" dirty="0" smtClean="0">
                <a:solidFill>
                  <a:srgbClr val="083D7E"/>
                </a:solidFill>
              </a:rPr>
              <a:t>по </a:t>
            </a:r>
            <a:r>
              <a:rPr lang="ru-RU" altLang="ru-RU" b="1" dirty="0">
                <a:solidFill>
                  <a:srgbClr val="083D7E"/>
                </a:solidFill>
              </a:rPr>
              <a:t>учебно-методической </a:t>
            </a:r>
            <a:r>
              <a:rPr lang="ru-RU" altLang="ru-RU" b="1" dirty="0" smtClean="0">
                <a:solidFill>
                  <a:srgbClr val="083D7E"/>
                </a:solidFill>
              </a:rPr>
              <a:t>работе</a:t>
            </a:r>
          </a:p>
          <a:p>
            <a:endParaRPr lang="ru-RU" altLang="ru-RU" sz="2400" b="1" dirty="0">
              <a:solidFill>
                <a:srgbClr val="083D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вал 15"/>
          <p:cNvSpPr/>
          <p:nvPr/>
        </p:nvSpPr>
        <p:spPr>
          <a:xfrm>
            <a:off x="7740352" y="902370"/>
            <a:ext cx="1099519" cy="1099519"/>
          </a:xfrm>
          <a:prstGeom prst="ellipse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/>
          </a:p>
        </p:txBody>
      </p:sp>
      <p:sp>
        <p:nvSpPr>
          <p:cNvPr id="51202" name="Rectangle 1"/>
          <p:cNvSpPr>
            <a:spLocks noChangeArrowheads="1"/>
          </p:cNvSpPr>
          <p:nvPr/>
        </p:nvSpPr>
        <p:spPr bwMode="auto">
          <a:xfrm>
            <a:off x="1557338" y="2560638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51203" name="Прямоугольник 3"/>
          <p:cNvSpPr>
            <a:spLocks noChangeArrowheads="1"/>
          </p:cNvSpPr>
          <p:nvPr/>
        </p:nvSpPr>
        <p:spPr bwMode="auto">
          <a:xfrm>
            <a:off x="2411760" y="1262410"/>
            <a:ext cx="5688632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Создан «Класс УГНТУ»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Организовано подключение к ЭБС УГНТУ;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Содействие в развитии МТБ РИЛИ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endParaRPr lang="ru-RU" altLang="ru-RU" sz="1400" dirty="0"/>
          </a:p>
        </p:txBody>
      </p:sp>
      <p:pic>
        <p:nvPicPr>
          <p:cNvPr id="51204" name="Picture 2" descr="http://career.sibur.ru/upload/medialibrary/dc9/dc92793d92848c07f96132329b920b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486700"/>
            <a:ext cx="2002068" cy="13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object 11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468313" y="730232"/>
            <a:ext cx="8215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dirty="0" smtClean="0">
                <a:solidFill>
                  <a:srgbClr val="1F497D"/>
                </a:solidFill>
              </a:rPr>
              <a:t>Взаимодействие с </a:t>
            </a:r>
            <a:r>
              <a:rPr lang="ru-RU" altLang="ru-RU" b="1" dirty="0" err="1" smtClean="0">
                <a:solidFill>
                  <a:srgbClr val="1F497D"/>
                </a:solidFill>
              </a:rPr>
              <a:t>предуниверсарией</a:t>
            </a:r>
            <a:r>
              <a:rPr lang="ru-RU" altLang="ru-RU" b="1" dirty="0" smtClean="0">
                <a:solidFill>
                  <a:srgbClr val="1F497D"/>
                </a:solidFill>
              </a:rPr>
              <a:t> УГНТУ на базе РИЛИ </a:t>
            </a:r>
            <a:endParaRPr lang="ru-RU" altLang="ru-RU" b="1" dirty="0">
              <a:solidFill>
                <a:srgbClr val="1F497D"/>
              </a:solidFill>
            </a:endParaRPr>
          </a:p>
        </p:txBody>
      </p:sp>
      <p:pic>
        <p:nvPicPr>
          <p:cNvPr id="9217" name="Picture 1" descr="C:\Users\Администратор\Desktop\Баулин\школ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0352" y="830362"/>
            <a:ext cx="1107289" cy="1107289"/>
          </a:xfrm>
          <a:prstGeom prst="rect">
            <a:avLst/>
          </a:prstGeom>
          <a:noFill/>
        </p:spPr>
      </p:pic>
      <p:pic>
        <p:nvPicPr>
          <p:cNvPr id="9218" name="Picture 2" descr="C:\Users\Администратор\Desktop\STAR08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948066"/>
            <a:ext cx="1998000" cy="1332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194" name="Picture 2" descr="http://news.rusoil.net/files/news/2018/2018_09/2018_09_01_%D0%94%D0%B5%D0%BD%D1%8C%20%D0%B7%D0%BD%D0%B0%D0%BD%D0%B8%D0%B9%20%D1%88%D0%BA%D0%BE%D0%BB%D1%8C%D0%BD%D0%B8%D0%BA%D0%BE%D0%B2/STAR60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080407"/>
            <a:ext cx="1998001" cy="1332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/>
            <a:bevelB w="114300" prst="artDeco"/>
          </a:sp3d>
        </p:spPr>
      </p:pic>
      <p:sp>
        <p:nvSpPr>
          <p:cNvPr id="17" name="Прямоугольник 3"/>
          <p:cNvSpPr>
            <a:spLocks noChangeArrowheads="1"/>
          </p:cNvSpPr>
          <p:nvPr/>
        </p:nvSpPr>
        <p:spPr bwMode="auto">
          <a:xfrm>
            <a:off x="2411760" y="2486546"/>
            <a:ext cx="6408712" cy="1310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Реализуется проект «Университетская среда». Предполагает проведение учебных занятий и экскурсий в УГНТУ  </a:t>
            </a:r>
            <a:r>
              <a:rPr lang="ru-RU" altLang="ru-RU" sz="1400" dirty="0" smtClean="0">
                <a:solidFill>
                  <a:schemeClr val="tx2"/>
                </a:solidFill>
              </a:rPr>
              <a:t>1 день в неделю</a:t>
            </a:r>
            <a:r>
              <a:rPr lang="ru-RU" altLang="ru-RU" sz="1400" dirty="0" smtClean="0">
                <a:solidFill>
                  <a:schemeClr val="tx2"/>
                </a:solidFill>
              </a:rPr>
              <a:t>;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Преподаватели УГНТУ включены в подготовку школьников к олимпиадам;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Внеурочная занятость в «Молодежном технопарке УГНТУ»</a:t>
            </a:r>
            <a:endParaRPr lang="ru-RU" altLang="ru-RU" sz="1400" dirty="0"/>
          </a:p>
        </p:txBody>
      </p:sp>
      <p:sp>
        <p:nvSpPr>
          <p:cNvPr id="18" name="Прямоугольник 3"/>
          <p:cNvSpPr>
            <a:spLocks noChangeArrowheads="1"/>
          </p:cNvSpPr>
          <p:nvPr/>
        </p:nvSpPr>
        <p:spPr bwMode="auto">
          <a:xfrm>
            <a:off x="2411760" y="4058137"/>
            <a:ext cx="6264696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Организованы курсы повышения квалификации для педагогов РИЛИ;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Обучение в магистратуре и аспирантуре УГНТУ;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Привлечение педагогов и учеников в реализации НИР и НТУ;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Гранты компаний для педагогов РИЛИ-УГНТУ;</a:t>
            </a:r>
            <a:endParaRPr lang="ru-RU" altLang="ru-RU" sz="1400" dirty="0"/>
          </a:p>
        </p:txBody>
      </p:sp>
      <p:pic>
        <p:nvPicPr>
          <p:cNvPr id="8195" name="Picture 3" descr="C:\Users\Олег\Desktop\Безымянный.png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602" y="5386295"/>
            <a:ext cx="2016000" cy="1332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0" name="Прямоугольник 3"/>
          <p:cNvSpPr>
            <a:spLocks noChangeArrowheads="1"/>
          </p:cNvSpPr>
          <p:nvPr/>
        </p:nvSpPr>
        <p:spPr bwMode="auto">
          <a:xfrm>
            <a:off x="2411760" y="5438874"/>
            <a:ext cx="6264696" cy="106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Организованы экскурсии на производственные объекты </a:t>
            </a:r>
            <a:br>
              <a:rPr lang="ru-RU" altLang="ru-RU" sz="1400" dirty="0" smtClean="0">
                <a:solidFill>
                  <a:schemeClr val="tx2"/>
                </a:solidFill>
              </a:rPr>
            </a:br>
            <a:r>
              <a:rPr lang="ru-RU" altLang="ru-RU" sz="1400" dirty="0" smtClean="0">
                <a:solidFill>
                  <a:schemeClr val="tx2"/>
                </a:solidFill>
              </a:rPr>
              <a:t>ПАО АНК «</a:t>
            </a:r>
            <a:r>
              <a:rPr lang="ru-RU" altLang="ru-RU" sz="1400" dirty="0" err="1" smtClean="0">
                <a:solidFill>
                  <a:schemeClr val="tx2"/>
                </a:solidFill>
              </a:rPr>
              <a:t>Башнефть</a:t>
            </a:r>
            <a:r>
              <a:rPr lang="ru-RU" altLang="ru-RU" sz="1400" dirty="0" smtClean="0">
                <a:solidFill>
                  <a:schemeClr val="tx2"/>
                </a:solidFill>
              </a:rPr>
              <a:t>»;</a:t>
            </a:r>
          </a:p>
          <a:p>
            <a:pPr marL="182563" indent="-182563" eaLnBrk="0" hangingPunct="0">
              <a:lnSpc>
                <a:spcPts val="1900"/>
              </a:lnSpc>
              <a:buFont typeface="Arial" pitchFamily="34" charset="0"/>
              <a:buChar char="•"/>
              <a:defRPr/>
            </a:pPr>
            <a:r>
              <a:rPr lang="ru-RU" altLang="ru-RU" sz="1400" dirty="0" smtClean="0">
                <a:solidFill>
                  <a:schemeClr val="tx2"/>
                </a:solidFill>
              </a:rPr>
              <a:t>Организован дополнительное обучение и досуг на УНПП «</a:t>
            </a:r>
            <a:r>
              <a:rPr lang="ru-RU" altLang="ru-RU" sz="1400" dirty="0" err="1" smtClean="0">
                <a:solidFill>
                  <a:schemeClr val="tx2"/>
                </a:solidFill>
              </a:rPr>
              <a:t>Солуни</a:t>
            </a:r>
            <a:r>
              <a:rPr lang="ru-RU" altLang="ru-RU" sz="1400" dirty="0" smtClean="0">
                <a:solidFill>
                  <a:schemeClr val="tx2"/>
                </a:solidFill>
              </a:rPr>
              <a:t>» (Павловское водохранилище)</a:t>
            </a:r>
            <a:endParaRPr lang="ru-RU" alt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bject 8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13" name="object 29"/>
          <p:cNvSpPr txBox="1">
            <a:spLocks/>
          </p:cNvSpPr>
          <p:nvPr/>
        </p:nvSpPr>
        <p:spPr>
          <a:xfrm>
            <a:off x="323528" y="949310"/>
            <a:ext cx="8568952" cy="3302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2700" eaLnBrk="1" hangingPunct="1">
              <a:defRPr/>
            </a:pPr>
            <a:r>
              <a:rPr lang="ru-RU" altLang="ru-RU" sz="2000" b="1" kern="0" dirty="0" smtClean="0">
                <a:latin typeface="Arial" pitchFamily="34" charset="0"/>
              </a:rPr>
              <a:t>МИССИЯ УГНТУ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50442"/>
            <a:ext cx="77443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быть признанным </a:t>
            </a:r>
            <a:r>
              <a:rPr lang="ru-RU" dirty="0">
                <a:solidFill>
                  <a:srgbClr val="C00000"/>
                </a:solidFill>
              </a:rPr>
              <a:t>многопрофильным</a:t>
            </a:r>
            <a:r>
              <a:rPr lang="ru-RU" dirty="0">
                <a:solidFill>
                  <a:schemeClr val="tx2"/>
                </a:solidFill>
              </a:rPr>
              <a:t> научно-образовательным центром Республики Башкортостан, формирующим гармоничную личность, способную к интеллектуальному, нравственному, физическому жизненному развитию, сохранению, генерации, распространению компетенций для поступательного развития России.</a:t>
            </a:r>
          </a:p>
        </p:txBody>
      </p:sp>
      <p:sp>
        <p:nvSpPr>
          <p:cNvPr id="7" name="object 29"/>
          <p:cNvSpPr txBox="1">
            <a:spLocks/>
          </p:cNvSpPr>
          <p:nvPr/>
        </p:nvSpPr>
        <p:spPr>
          <a:xfrm>
            <a:off x="500034" y="3422650"/>
            <a:ext cx="8320438" cy="136815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2700" eaLnBrk="1" hangingPunct="1">
              <a:defRPr/>
            </a:pPr>
            <a:r>
              <a:rPr lang="ru-RU" altLang="ru-RU" sz="2000" b="1" kern="0" dirty="0" smtClean="0">
                <a:latin typeface="Arial" pitchFamily="34" charset="0"/>
              </a:rPr>
              <a:t>Модель трансформации УГНТУ «4П» - </a:t>
            </a:r>
          </a:p>
          <a:p>
            <a:pPr marL="12700" eaLnBrk="1" hangingPunct="1">
              <a:defRPr/>
            </a:pPr>
            <a:r>
              <a:rPr lang="ru-RU" altLang="ru-RU" sz="2000" b="1" kern="0" dirty="0" smtClean="0">
                <a:latin typeface="Arial" pitchFamily="34" charset="0"/>
              </a:rPr>
              <a:t/>
            </a:r>
            <a:br>
              <a:rPr lang="ru-RU" altLang="ru-RU" sz="2000" b="1" kern="0" dirty="0" smtClean="0">
                <a:latin typeface="Arial" pitchFamily="34" charset="0"/>
              </a:rPr>
            </a:br>
            <a:r>
              <a:rPr lang="ru-RU" altLang="ru-RU" sz="2000" b="1" kern="0" dirty="0" smtClean="0">
                <a:latin typeface="Arial" pitchFamily="34" charset="0"/>
              </a:rPr>
              <a:t>Пространство Постоянных Позитивных Перемен</a:t>
            </a:r>
          </a:p>
        </p:txBody>
      </p:sp>
    </p:spTree>
    <p:extLst>
      <p:ext uri="{BB962C8B-B14F-4D97-AF65-F5344CB8AC3E}">
        <p14:creationId xmlns="" xmlns:p14="http://schemas.microsoft.com/office/powerpoint/2010/main" val="147703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7250" y="1993900"/>
            <a:ext cx="4030663" cy="576263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850" b="1" spc="-15" dirty="0">
                <a:solidFill>
                  <a:schemeClr val="tx2"/>
                </a:solidFill>
              </a:rPr>
              <a:t>Спасибо</a:t>
            </a:r>
            <a:r>
              <a:rPr sz="2850" b="1" spc="-5" dirty="0">
                <a:solidFill>
                  <a:schemeClr val="tx2"/>
                </a:solidFill>
              </a:rPr>
              <a:t> </a:t>
            </a:r>
            <a:r>
              <a:rPr sz="2850" b="1" spc="-15" dirty="0">
                <a:solidFill>
                  <a:schemeClr val="tx2"/>
                </a:solidFill>
              </a:rPr>
              <a:t>за</a:t>
            </a:r>
            <a:r>
              <a:rPr sz="2850" b="1" spc="-5" dirty="0">
                <a:solidFill>
                  <a:schemeClr val="tx2"/>
                </a:solidFill>
              </a:rPr>
              <a:t> </a:t>
            </a:r>
            <a:r>
              <a:rPr sz="2850" b="1" spc="-15" dirty="0">
                <a:solidFill>
                  <a:schemeClr val="tx2"/>
                </a:solidFill>
              </a:rPr>
              <a:t>внимание!</a:t>
            </a:r>
            <a:endParaRPr sz="2850" dirty="0">
              <a:solidFill>
                <a:schemeClr val="tx2"/>
              </a:solidFill>
            </a:endParaRPr>
          </a:p>
        </p:txBody>
      </p:sp>
      <p:sp>
        <p:nvSpPr>
          <p:cNvPr id="61443" name="object 4"/>
          <p:cNvSpPr>
            <a:spLocks noChangeArrowheads="1"/>
          </p:cNvSpPr>
          <p:nvPr/>
        </p:nvSpPr>
        <p:spPr bwMode="auto">
          <a:xfrm>
            <a:off x="252413" y="252413"/>
            <a:ext cx="8766175" cy="86836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pic>
        <p:nvPicPr>
          <p:cNvPr id="61444" name="Picture 5" descr="E:\Проекты\УГНТУ\Презентация\Шаблоны\фон.jpg"/>
          <p:cNvPicPr>
            <a:picLocks noChangeAspect="1" noChangeArrowheads="1"/>
          </p:cNvPicPr>
          <p:nvPr/>
        </p:nvPicPr>
        <p:blipFill>
          <a:blip r:embed="rId3" cstate="print"/>
          <a:srcRect b="83295"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5" descr="E:\Проекты\УГНТУ\Презентация\Шаблоны\фон.jpg"/>
          <p:cNvPicPr>
            <a:picLocks noChangeAspect="1" noChangeArrowheads="1"/>
          </p:cNvPicPr>
          <p:nvPr/>
        </p:nvPicPr>
        <p:blipFill>
          <a:blip r:embed="rId3" cstate="print"/>
          <a:srcRect t="63550"/>
          <a:stretch>
            <a:fillRect/>
          </a:stretch>
        </p:blipFill>
        <p:spPr bwMode="auto">
          <a:xfrm>
            <a:off x="0" y="4351338"/>
            <a:ext cx="9144000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53200" y="4606925"/>
            <a:ext cx="949325" cy="295275"/>
          </a:xfrm>
          <a:prstGeom prst="rect">
            <a:avLst/>
          </a:prstGeom>
        </p:spPr>
        <p:txBody>
          <a:bodyPr lIns="0" tIns="0" rIns="0" bIns="0"/>
          <a:lstStyle/>
          <a:p>
            <a:pPr marL="61913" indent="-50800">
              <a:lnSpc>
                <a:spcPct val="103000"/>
              </a:lnSpc>
            </a:pPr>
            <a:r>
              <a:rPr lang="ru-RU" sz="900" b="1">
                <a:solidFill>
                  <a:srgbClr val="231F20"/>
                </a:solidFill>
                <a:cs typeface="Arial" charset="0"/>
              </a:rPr>
              <a:t>инновационная деятельность</a:t>
            </a:r>
            <a:endParaRPr lang="ru-RU" sz="900">
              <a:cs typeface="Arial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16850" y="4606925"/>
            <a:ext cx="731838" cy="295275"/>
          </a:xfrm>
          <a:prstGeom prst="rect">
            <a:avLst/>
          </a:prstGeom>
        </p:spPr>
        <p:txBody>
          <a:bodyPr lIns="0" tIns="0" rIns="0" bIns="0"/>
          <a:lstStyle/>
          <a:p>
            <a:pPr marL="107950" indent="-95250">
              <a:lnSpc>
                <a:spcPct val="103000"/>
              </a:lnSpc>
            </a:pPr>
            <a:r>
              <a:rPr lang="ru-RU" sz="900" b="1">
                <a:solidFill>
                  <a:srgbClr val="231F20"/>
                </a:solidFill>
                <a:cs typeface="Arial" charset="0"/>
              </a:rPr>
              <a:t>социальная функция</a:t>
            </a:r>
            <a:endParaRPr lang="ru-RU" sz="900">
              <a:cs typeface="Arial" charset="0"/>
            </a:endParaRPr>
          </a:p>
        </p:txBody>
      </p:sp>
      <p:sp>
        <p:nvSpPr>
          <p:cNvPr id="13315" name="object 4"/>
          <p:cNvSpPr>
            <a:spLocks noChangeArrowheads="1"/>
          </p:cNvSpPr>
          <p:nvPr/>
        </p:nvSpPr>
        <p:spPr bwMode="auto">
          <a:xfrm>
            <a:off x="6581775" y="3708400"/>
            <a:ext cx="895350" cy="739775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316" name="object 5"/>
          <p:cNvSpPr>
            <a:spLocks noChangeArrowheads="1"/>
          </p:cNvSpPr>
          <p:nvPr/>
        </p:nvSpPr>
        <p:spPr bwMode="auto">
          <a:xfrm>
            <a:off x="7775575" y="3708400"/>
            <a:ext cx="771525" cy="739775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56100" y="4624388"/>
            <a:ext cx="788988" cy="150812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900" b="1" spc="15" dirty="0">
                <a:solidFill>
                  <a:srgbClr val="231F20"/>
                </a:solidFill>
                <a:latin typeface="Arial"/>
                <a:cs typeface="Arial"/>
              </a:rPr>
              <a:t>обр</a:t>
            </a:r>
            <a:r>
              <a:rPr sz="900" b="1" spc="25" dirty="0">
                <a:solidFill>
                  <a:srgbClr val="231F20"/>
                </a:solidFill>
                <a:latin typeface="Arial"/>
                <a:cs typeface="Arial"/>
              </a:rPr>
              <a:t>а</a:t>
            </a:r>
            <a:r>
              <a:rPr sz="900" b="1" spc="-10" dirty="0">
                <a:solidFill>
                  <a:srgbClr val="231F20"/>
                </a:solidFill>
                <a:latin typeface="Arial"/>
                <a:cs typeface="Arial"/>
              </a:rPr>
              <a:t>з</a:t>
            </a:r>
            <a:r>
              <a:rPr sz="900" b="1" spc="15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sz="900" b="1" spc="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900" b="1" spc="15" dirty="0">
                <a:solidFill>
                  <a:srgbClr val="231F20"/>
                </a:solidFill>
                <a:latin typeface="Arial"/>
                <a:cs typeface="Arial"/>
              </a:rPr>
              <a:t>ание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61000" y="4610100"/>
            <a:ext cx="869950" cy="295275"/>
          </a:xfrm>
          <a:prstGeom prst="rect">
            <a:avLst/>
          </a:prstGeom>
        </p:spPr>
        <p:txBody>
          <a:bodyPr lIns="0" tIns="0" rIns="0" bIns="0"/>
          <a:lstStyle/>
          <a:p>
            <a:pPr marL="12700" indent="165100">
              <a:lnSpc>
                <a:spcPct val="103000"/>
              </a:lnSpc>
            </a:pPr>
            <a:r>
              <a:rPr lang="ru-RU" sz="900" b="1">
                <a:solidFill>
                  <a:srgbClr val="231F20"/>
                </a:solidFill>
                <a:cs typeface="Arial" charset="0"/>
              </a:rPr>
              <a:t>научные исследования</a:t>
            </a:r>
            <a:endParaRPr lang="ru-RU" sz="900">
              <a:cs typeface="Arial" charset="0"/>
            </a:endParaRPr>
          </a:p>
        </p:txBody>
      </p:sp>
      <p:sp>
        <p:nvSpPr>
          <p:cNvPr id="13319" name="object 8"/>
          <p:cNvSpPr>
            <a:spLocks/>
          </p:cNvSpPr>
          <p:nvPr/>
        </p:nvSpPr>
        <p:spPr bwMode="auto">
          <a:xfrm>
            <a:off x="4322763" y="2497138"/>
            <a:ext cx="4318000" cy="608012"/>
          </a:xfrm>
          <a:custGeom>
            <a:avLst/>
            <a:gdLst/>
            <a:ahLst/>
            <a:cxnLst>
              <a:cxn ang="0">
                <a:pos x="254793" y="0"/>
              </a:cxn>
              <a:cxn ang="0">
                <a:pos x="185735" y="254"/>
              </a:cxn>
              <a:cxn ang="0">
                <a:pos x="130438" y="2038"/>
              </a:cxn>
              <a:cxn ang="0">
                <a:pos x="87373" y="6880"/>
              </a:cxn>
              <a:cxn ang="0">
                <a:pos x="42364" y="23220"/>
              </a:cxn>
              <a:cxn ang="0">
                <a:pos x="16276" y="55042"/>
              </a:cxn>
              <a:cxn ang="0">
                <a:pos x="3949" y="107504"/>
              </a:cxn>
              <a:cxn ang="0">
                <a:pos x="828" y="156494"/>
              </a:cxn>
              <a:cxn ang="0">
                <a:pos x="0" y="218481"/>
              </a:cxn>
              <a:cxn ang="0">
                <a:pos x="0" y="388707"/>
              </a:cxn>
              <a:cxn ang="0">
                <a:pos x="222" y="421422"/>
              </a:cxn>
              <a:cxn ang="0">
                <a:pos x="2006" y="476722"/>
              </a:cxn>
              <a:cxn ang="0">
                <a:pos x="6848" y="519790"/>
              </a:cxn>
              <a:cxn ang="0">
                <a:pos x="23189" y="564800"/>
              </a:cxn>
              <a:cxn ang="0">
                <a:pos x="55010" y="590890"/>
              </a:cxn>
              <a:cxn ang="0">
                <a:pos x="107472" y="603217"/>
              </a:cxn>
              <a:cxn ang="0">
                <a:pos x="156462" y="606339"/>
              </a:cxn>
              <a:cxn ang="0">
                <a:pos x="218449" y="607167"/>
              </a:cxn>
              <a:cxn ang="0">
                <a:pos x="4100236" y="607167"/>
              </a:cxn>
              <a:cxn ang="0">
                <a:pos x="4162222" y="606339"/>
              </a:cxn>
              <a:cxn ang="0">
                <a:pos x="4211212" y="603217"/>
              </a:cxn>
              <a:cxn ang="0">
                <a:pos x="4248735" y="596273"/>
              </a:cxn>
              <a:cxn ang="0">
                <a:pos x="4286864" y="575344"/>
              </a:cxn>
              <a:cxn ang="0">
                <a:pos x="4307791" y="537214"/>
              </a:cxn>
              <a:cxn ang="0">
                <a:pos x="4314735" y="499689"/>
              </a:cxn>
              <a:cxn ang="0">
                <a:pos x="4317857" y="450697"/>
              </a:cxn>
              <a:cxn ang="0">
                <a:pos x="4318685" y="388707"/>
              </a:cxn>
              <a:cxn ang="0">
                <a:pos x="4318685" y="218481"/>
              </a:cxn>
              <a:cxn ang="0">
                <a:pos x="4317857" y="156494"/>
              </a:cxn>
              <a:cxn ang="0">
                <a:pos x="4314735" y="107504"/>
              </a:cxn>
              <a:cxn ang="0">
                <a:pos x="4307791" y="69981"/>
              </a:cxn>
              <a:cxn ang="0">
                <a:pos x="4286864" y="31853"/>
              </a:cxn>
              <a:cxn ang="0">
                <a:pos x="4248735" y="10925"/>
              </a:cxn>
              <a:cxn ang="0">
                <a:pos x="4211212" y="3981"/>
              </a:cxn>
              <a:cxn ang="0">
                <a:pos x="4162222" y="860"/>
              </a:cxn>
              <a:cxn ang="0">
                <a:pos x="254793" y="0"/>
              </a:cxn>
            </a:cxnLst>
            <a:rect l="0" t="0" r="r" b="b"/>
            <a:pathLst>
              <a:path w="4318685" h="607167">
                <a:moveTo>
                  <a:pt x="254793" y="0"/>
                </a:moveTo>
                <a:lnTo>
                  <a:pt x="185735" y="254"/>
                </a:lnTo>
                <a:lnTo>
                  <a:pt x="130438" y="2038"/>
                </a:lnTo>
                <a:lnTo>
                  <a:pt x="87373" y="6880"/>
                </a:lnTo>
                <a:lnTo>
                  <a:pt x="42364" y="23220"/>
                </a:lnTo>
                <a:lnTo>
                  <a:pt x="16276" y="55042"/>
                </a:lnTo>
                <a:lnTo>
                  <a:pt x="3949" y="107504"/>
                </a:lnTo>
                <a:lnTo>
                  <a:pt x="828" y="156494"/>
                </a:lnTo>
                <a:lnTo>
                  <a:pt x="0" y="218481"/>
                </a:lnTo>
                <a:lnTo>
                  <a:pt x="0" y="388707"/>
                </a:lnTo>
                <a:lnTo>
                  <a:pt x="222" y="421422"/>
                </a:lnTo>
                <a:lnTo>
                  <a:pt x="2006" y="476722"/>
                </a:lnTo>
                <a:lnTo>
                  <a:pt x="6848" y="519790"/>
                </a:lnTo>
                <a:lnTo>
                  <a:pt x="23189" y="564800"/>
                </a:lnTo>
                <a:lnTo>
                  <a:pt x="55010" y="590890"/>
                </a:lnTo>
                <a:lnTo>
                  <a:pt x="107472" y="603217"/>
                </a:lnTo>
                <a:lnTo>
                  <a:pt x="156462" y="606339"/>
                </a:lnTo>
                <a:lnTo>
                  <a:pt x="218449" y="607167"/>
                </a:lnTo>
                <a:lnTo>
                  <a:pt x="4100236" y="607167"/>
                </a:lnTo>
                <a:lnTo>
                  <a:pt x="4162222" y="606339"/>
                </a:lnTo>
                <a:lnTo>
                  <a:pt x="4211212" y="603217"/>
                </a:lnTo>
                <a:lnTo>
                  <a:pt x="4248735" y="596273"/>
                </a:lnTo>
                <a:lnTo>
                  <a:pt x="4286864" y="575344"/>
                </a:lnTo>
                <a:lnTo>
                  <a:pt x="4307791" y="537214"/>
                </a:lnTo>
                <a:lnTo>
                  <a:pt x="4314735" y="499689"/>
                </a:lnTo>
                <a:lnTo>
                  <a:pt x="4317857" y="450697"/>
                </a:lnTo>
                <a:lnTo>
                  <a:pt x="4318685" y="388707"/>
                </a:lnTo>
                <a:lnTo>
                  <a:pt x="4318685" y="218481"/>
                </a:lnTo>
                <a:lnTo>
                  <a:pt x="4317857" y="156494"/>
                </a:lnTo>
                <a:lnTo>
                  <a:pt x="4314735" y="107504"/>
                </a:lnTo>
                <a:lnTo>
                  <a:pt x="4307791" y="69981"/>
                </a:lnTo>
                <a:lnTo>
                  <a:pt x="4286864" y="31853"/>
                </a:lnTo>
                <a:lnTo>
                  <a:pt x="4248735" y="10925"/>
                </a:lnTo>
                <a:lnTo>
                  <a:pt x="4211212" y="3981"/>
                </a:lnTo>
                <a:lnTo>
                  <a:pt x="4162222" y="860"/>
                </a:lnTo>
                <a:lnTo>
                  <a:pt x="254793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" name="object 10"/>
          <p:cNvSpPr txBox="1"/>
          <p:nvPr/>
        </p:nvSpPr>
        <p:spPr>
          <a:xfrm>
            <a:off x="1258888" y="4581525"/>
            <a:ext cx="1103312" cy="363538"/>
          </a:xfrm>
          <a:prstGeom prst="rect">
            <a:avLst/>
          </a:prstGeom>
        </p:spPr>
        <p:txBody>
          <a:bodyPr lIns="0" tIns="0" rIns="0" bIns="0"/>
          <a:lstStyle/>
          <a:p>
            <a:pPr marL="12700" indent="155575">
              <a:lnSpc>
                <a:spcPct val="128000"/>
              </a:lnSpc>
            </a:pPr>
            <a:r>
              <a:rPr lang="ru-RU" sz="900" b="1">
                <a:solidFill>
                  <a:srgbClr val="231F20"/>
                </a:solidFill>
                <a:cs typeface="Arial" charset="0"/>
              </a:rPr>
              <a:t>образование (передача знаний)</a:t>
            </a:r>
            <a:endParaRPr lang="ru-RU" sz="900">
              <a:cs typeface="Arial" charset="0"/>
            </a:endParaRPr>
          </a:p>
        </p:txBody>
      </p:sp>
      <p:sp>
        <p:nvSpPr>
          <p:cNvPr id="13321" name="object 11"/>
          <p:cNvSpPr>
            <a:spLocks/>
          </p:cNvSpPr>
          <p:nvPr/>
        </p:nvSpPr>
        <p:spPr bwMode="auto">
          <a:xfrm>
            <a:off x="450850" y="2501900"/>
            <a:ext cx="2725738" cy="611188"/>
          </a:xfrm>
          <a:custGeom>
            <a:avLst/>
            <a:gdLst/>
            <a:ahLst/>
            <a:cxnLst>
              <a:cxn ang="0">
                <a:pos x="256634" y="0"/>
              </a:cxn>
              <a:cxn ang="0">
                <a:pos x="187078" y="256"/>
              </a:cxn>
              <a:cxn ang="0">
                <a:pos x="131381" y="2053"/>
              </a:cxn>
              <a:cxn ang="0">
                <a:pos x="88004" y="6930"/>
              </a:cxn>
              <a:cxn ang="0">
                <a:pos x="42670" y="23388"/>
              </a:cxn>
              <a:cxn ang="0">
                <a:pos x="16394" y="55440"/>
              </a:cxn>
              <a:cxn ang="0">
                <a:pos x="3978" y="108281"/>
              </a:cxn>
              <a:cxn ang="0">
                <a:pos x="834" y="157625"/>
              </a:cxn>
              <a:cxn ang="0">
                <a:pos x="0" y="220059"/>
              </a:cxn>
              <a:cxn ang="0">
                <a:pos x="0" y="391521"/>
              </a:cxn>
              <a:cxn ang="0">
                <a:pos x="834" y="453955"/>
              </a:cxn>
              <a:cxn ang="0">
                <a:pos x="3978" y="503299"/>
              </a:cxn>
              <a:cxn ang="0">
                <a:pos x="10972" y="541094"/>
              </a:cxn>
              <a:cxn ang="0">
                <a:pos x="32051" y="579497"/>
              </a:cxn>
              <a:cxn ang="0">
                <a:pos x="70455" y="600576"/>
              </a:cxn>
              <a:cxn ang="0">
                <a:pos x="108249" y="607570"/>
              </a:cxn>
              <a:cxn ang="0">
                <a:pos x="157593" y="610714"/>
              </a:cxn>
              <a:cxn ang="0">
                <a:pos x="220027" y="611549"/>
              </a:cxn>
              <a:cxn ang="0">
                <a:pos x="2505848" y="611549"/>
              </a:cxn>
              <a:cxn ang="0">
                <a:pos x="2568282" y="610714"/>
              </a:cxn>
              <a:cxn ang="0">
                <a:pos x="2617627" y="607570"/>
              </a:cxn>
              <a:cxn ang="0">
                <a:pos x="2655421" y="600576"/>
              </a:cxn>
              <a:cxn ang="0">
                <a:pos x="2693825" y="579497"/>
              </a:cxn>
              <a:cxn ang="0">
                <a:pos x="2714904" y="541094"/>
              </a:cxn>
              <a:cxn ang="0">
                <a:pos x="2721898" y="503299"/>
              </a:cxn>
              <a:cxn ang="0">
                <a:pos x="2725042" y="453955"/>
              </a:cxn>
              <a:cxn ang="0">
                <a:pos x="2725876" y="391521"/>
              </a:cxn>
              <a:cxn ang="0">
                <a:pos x="2725876" y="220059"/>
              </a:cxn>
              <a:cxn ang="0">
                <a:pos x="2725042" y="157625"/>
              </a:cxn>
              <a:cxn ang="0">
                <a:pos x="2721898" y="108281"/>
              </a:cxn>
              <a:cxn ang="0">
                <a:pos x="2714904" y="70487"/>
              </a:cxn>
              <a:cxn ang="0">
                <a:pos x="2693825" y="32083"/>
              </a:cxn>
              <a:cxn ang="0">
                <a:pos x="2655421" y="11004"/>
              </a:cxn>
              <a:cxn ang="0">
                <a:pos x="2617627" y="4010"/>
              </a:cxn>
              <a:cxn ang="0">
                <a:pos x="2568282" y="866"/>
              </a:cxn>
              <a:cxn ang="0">
                <a:pos x="256634" y="0"/>
              </a:cxn>
            </a:cxnLst>
            <a:rect l="0" t="0" r="r" b="b"/>
            <a:pathLst>
              <a:path w="2725876" h="611549">
                <a:moveTo>
                  <a:pt x="256634" y="0"/>
                </a:moveTo>
                <a:lnTo>
                  <a:pt x="187078" y="256"/>
                </a:lnTo>
                <a:lnTo>
                  <a:pt x="131381" y="2053"/>
                </a:lnTo>
                <a:lnTo>
                  <a:pt x="88004" y="6930"/>
                </a:lnTo>
                <a:lnTo>
                  <a:pt x="42670" y="23388"/>
                </a:lnTo>
                <a:lnTo>
                  <a:pt x="16394" y="55440"/>
                </a:lnTo>
                <a:lnTo>
                  <a:pt x="3978" y="108281"/>
                </a:lnTo>
                <a:lnTo>
                  <a:pt x="834" y="157625"/>
                </a:lnTo>
                <a:lnTo>
                  <a:pt x="0" y="220059"/>
                </a:lnTo>
                <a:lnTo>
                  <a:pt x="0" y="391521"/>
                </a:lnTo>
                <a:lnTo>
                  <a:pt x="834" y="453955"/>
                </a:lnTo>
                <a:lnTo>
                  <a:pt x="3978" y="503299"/>
                </a:lnTo>
                <a:lnTo>
                  <a:pt x="10972" y="541094"/>
                </a:lnTo>
                <a:lnTo>
                  <a:pt x="32051" y="579497"/>
                </a:lnTo>
                <a:lnTo>
                  <a:pt x="70455" y="600576"/>
                </a:lnTo>
                <a:lnTo>
                  <a:pt x="108249" y="607570"/>
                </a:lnTo>
                <a:lnTo>
                  <a:pt x="157593" y="610714"/>
                </a:lnTo>
                <a:lnTo>
                  <a:pt x="220027" y="611549"/>
                </a:lnTo>
                <a:lnTo>
                  <a:pt x="2505848" y="611549"/>
                </a:lnTo>
                <a:lnTo>
                  <a:pt x="2568282" y="610714"/>
                </a:lnTo>
                <a:lnTo>
                  <a:pt x="2617627" y="607570"/>
                </a:lnTo>
                <a:lnTo>
                  <a:pt x="2655421" y="600576"/>
                </a:lnTo>
                <a:lnTo>
                  <a:pt x="2693825" y="579497"/>
                </a:lnTo>
                <a:lnTo>
                  <a:pt x="2714904" y="541094"/>
                </a:lnTo>
                <a:lnTo>
                  <a:pt x="2721898" y="503299"/>
                </a:lnTo>
                <a:lnTo>
                  <a:pt x="2725042" y="453955"/>
                </a:lnTo>
                <a:lnTo>
                  <a:pt x="2725876" y="391521"/>
                </a:lnTo>
                <a:lnTo>
                  <a:pt x="2725876" y="220059"/>
                </a:lnTo>
                <a:lnTo>
                  <a:pt x="2725042" y="157625"/>
                </a:lnTo>
                <a:lnTo>
                  <a:pt x="2721898" y="108281"/>
                </a:lnTo>
                <a:lnTo>
                  <a:pt x="2714904" y="70487"/>
                </a:lnTo>
                <a:lnTo>
                  <a:pt x="2693825" y="32083"/>
                </a:lnTo>
                <a:lnTo>
                  <a:pt x="2655421" y="11004"/>
                </a:lnTo>
                <a:lnTo>
                  <a:pt x="2617627" y="4010"/>
                </a:lnTo>
                <a:lnTo>
                  <a:pt x="2568282" y="866"/>
                </a:lnTo>
                <a:lnTo>
                  <a:pt x="256634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2" name="object 12"/>
          <p:cNvSpPr txBox="1"/>
          <p:nvPr/>
        </p:nvSpPr>
        <p:spPr>
          <a:xfrm>
            <a:off x="671513" y="2654300"/>
            <a:ext cx="2293937" cy="28575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b="1" spc="90" dirty="0">
                <a:solidFill>
                  <a:srgbClr val="FFFFFF"/>
                </a:solidFill>
                <a:latin typeface="Arial"/>
                <a:cs typeface="Arial"/>
              </a:rPr>
              <a:t>УНИВЕ</a:t>
            </a:r>
            <a:r>
              <a:rPr b="1" spc="4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b="1" spc="90" dirty="0">
                <a:solidFill>
                  <a:srgbClr val="FFFFFF"/>
                </a:solidFill>
                <a:latin typeface="Arial"/>
                <a:cs typeface="Arial"/>
              </a:rPr>
              <a:t>СИТЕ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b="1" spc="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spc="90" dirty="0">
                <a:solidFill>
                  <a:srgbClr val="FFFFFF"/>
                </a:solidFill>
                <a:latin typeface="Arial"/>
                <a:cs typeface="Arial"/>
              </a:rPr>
              <a:t>1.0</a:t>
            </a:r>
            <a:endParaRPr>
              <a:latin typeface="Arial"/>
              <a:cs typeface="Arial"/>
            </a:endParaRPr>
          </a:p>
        </p:txBody>
      </p:sp>
      <p:sp>
        <p:nvSpPr>
          <p:cNvPr id="13323" name="object 13"/>
          <p:cNvSpPr>
            <a:spLocks/>
          </p:cNvSpPr>
          <p:nvPr/>
        </p:nvSpPr>
        <p:spPr bwMode="auto">
          <a:xfrm>
            <a:off x="4656138" y="3003550"/>
            <a:ext cx="120650" cy="466725"/>
          </a:xfrm>
          <a:custGeom>
            <a:avLst/>
            <a:gdLst/>
            <a:ahLst/>
            <a:cxnLst>
              <a:cxn ang="0">
                <a:pos x="0" y="467182"/>
              </a:cxn>
              <a:cxn ang="0">
                <a:pos x="120180" y="467182"/>
              </a:cxn>
              <a:cxn ang="0">
                <a:pos x="120180" y="0"/>
              </a:cxn>
              <a:cxn ang="0">
                <a:pos x="0" y="0"/>
              </a:cxn>
              <a:cxn ang="0">
                <a:pos x="0" y="467182"/>
              </a:cxn>
            </a:cxnLst>
            <a:rect l="0" t="0" r="r" b="b"/>
            <a:pathLst>
              <a:path w="120180" h="467182">
                <a:moveTo>
                  <a:pt x="0" y="467182"/>
                </a:moveTo>
                <a:lnTo>
                  <a:pt x="120180" y="467182"/>
                </a:lnTo>
                <a:lnTo>
                  <a:pt x="120180" y="0"/>
                </a:lnTo>
                <a:lnTo>
                  <a:pt x="0" y="0"/>
                </a:lnTo>
                <a:lnTo>
                  <a:pt x="0" y="467182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24" name="object 14"/>
          <p:cNvSpPr>
            <a:spLocks/>
          </p:cNvSpPr>
          <p:nvPr/>
        </p:nvSpPr>
        <p:spPr bwMode="auto">
          <a:xfrm>
            <a:off x="4522788" y="3389313"/>
            <a:ext cx="387350" cy="207962"/>
          </a:xfrm>
          <a:custGeom>
            <a:avLst/>
            <a:gdLst/>
            <a:ahLst/>
            <a:cxnLst>
              <a:cxn ang="0">
                <a:pos x="386206" y="0"/>
              </a:cxn>
              <a:cxn ang="0">
                <a:pos x="0" y="0"/>
              </a:cxn>
              <a:cxn ang="0">
                <a:pos x="193103" y="207695"/>
              </a:cxn>
              <a:cxn ang="0">
                <a:pos x="386206" y="0"/>
              </a:cxn>
            </a:cxnLst>
            <a:rect l="0" t="0" r="r" b="b"/>
            <a:pathLst>
              <a:path w="386206" h="207695">
                <a:moveTo>
                  <a:pt x="386206" y="0"/>
                </a:moveTo>
                <a:lnTo>
                  <a:pt x="0" y="0"/>
                </a:lnTo>
                <a:lnTo>
                  <a:pt x="193103" y="207695"/>
                </a:lnTo>
                <a:lnTo>
                  <a:pt x="386206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25" name="object 15"/>
          <p:cNvSpPr>
            <a:spLocks/>
          </p:cNvSpPr>
          <p:nvPr/>
        </p:nvSpPr>
        <p:spPr bwMode="auto">
          <a:xfrm>
            <a:off x="1766888" y="3060700"/>
            <a:ext cx="127000" cy="393700"/>
          </a:xfrm>
          <a:custGeom>
            <a:avLst/>
            <a:gdLst/>
            <a:ahLst/>
            <a:cxnLst>
              <a:cxn ang="0">
                <a:pos x="0" y="394703"/>
              </a:cxn>
              <a:cxn ang="0">
                <a:pos x="127000" y="394703"/>
              </a:cxn>
              <a:cxn ang="0">
                <a:pos x="127000" y="0"/>
              </a:cxn>
              <a:cxn ang="0">
                <a:pos x="0" y="0"/>
              </a:cxn>
              <a:cxn ang="0">
                <a:pos x="0" y="394703"/>
              </a:cxn>
            </a:cxnLst>
            <a:rect l="0" t="0" r="r" b="b"/>
            <a:pathLst>
              <a:path w="127000" h="394703">
                <a:moveTo>
                  <a:pt x="0" y="394703"/>
                </a:moveTo>
                <a:lnTo>
                  <a:pt x="127000" y="394703"/>
                </a:lnTo>
                <a:lnTo>
                  <a:pt x="127000" y="0"/>
                </a:lnTo>
                <a:lnTo>
                  <a:pt x="0" y="0"/>
                </a:lnTo>
                <a:lnTo>
                  <a:pt x="0" y="394703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26" name="object 16"/>
          <p:cNvSpPr>
            <a:spLocks/>
          </p:cNvSpPr>
          <p:nvPr/>
        </p:nvSpPr>
        <p:spPr bwMode="auto">
          <a:xfrm>
            <a:off x="1630363" y="3370263"/>
            <a:ext cx="401637" cy="215900"/>
          </a:xfrm>
          <a:custGeom>
            <a:avLst/>
            <a:gdLst/>
            <a:ahLst/>
            <a:cxnLst>
              <a:cxn ang="0">
                <a:pos x="400456" y="0"/>
              </a:cxn>
              <a:cxn ang="0">
                <a:pos x="0" y="0"/>
              </a:cxn>
              <a:cxn ang="0">
                <a:pos x="200228" y="215366"/>
              </a:cxn>
              <a:cxn ang="0">
                <a:pos x="400456" y="0"/>
              </a:cxn>
            </a:cxnLst>
            <a:rect l="0" t="0" r="r" b="b"/>
            <a:pathLst>
              <a:path w="400456" h="215366">
                <a:moveTo>
                  <a:pt x="400456" y="0"/>
                </a:moveTo>
                <a:lnTo>
                  <a:pt x="0" y="0"/>
                </a:lnTo>
                <a:lnTo>
                  <a:pt x="200228" y="215366"/>
                </a:lnTo>
                <a:lnTo>
                  <a:pt x="400456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27" name="object 17"/>
          <p:cNvSpPr>
            <a:spLocks/>
          </p:cNvSpPr>
          <p:nvPr/>
        </p:nvSpPr>
        <p:spPr bwMode="auto">
          <a:xfrm>
            <a:off x="5865813" y="3003550"/>
            <a:ext cx="120650" cy="466725"/>
          </a:xfrm>
          <a:custGeom>
            <a:avLst/>
            <a:gdLst/>
            <a:ahLst/>
            <a:cxnLst>
              <a:cxn ang="0">
                <a:pos x="0" y="467182"/>
              </a:cxn>
              <a:cxn ang="0">
                <a:pos x="120180" y="467182"/>
              </a:cxn>
              <a:cxn ang="0">
                <a:pos x="120180" y="0"/>
              </a:cxn>
              <a:cxn ang="0">
                <a:pos x="0" y="0"/>
              </a:cxn>
              <a:cxn ang="0">
                <a:pos x="0" y="467182"/>
              </a:cxn>
            </a:cxnLst>
            <a:rect l="0" t="0" r="r" b="b"/>
            <a:pathLst>
              <a:path w="120180" h="467182">
                <a:moveTo>
                  <a:pt x="0" y="467182"/>
                </a:moveTo>
                <a:lnTo>
                  <a:pt x="120180" y="467182"/>
                </a:lnTo>
                <a:lnTo>
                  <a:pt x="120180" y="0"/>
                </a:lnTo>
                <a:lnTo>
                  <a:pt x="0" y="0"/>
                </a:lnTo>
                <a:lnTo>
                  <a:pt x="0" y="467182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28" name="object 18"/>
          <p:cNvSpPr>
            <a:spLocks/>
          </p:cNvSpPr>
          <p:nvPr/>
        </p:nvSpPr>
        <p:spPr bwMode="auto">
          <a:xfrm>
            <a:off x="5732463" y="3389313"/>
            <a:ext cx="387350" cy="207962"/>
          </a:xfrm>
          <a:custGeom>
            <a:avLst/>
            <a:gdLst/>
            <a:ahLst/>
            <a:cxnLst>
              <a:cxn ang="0">
                <a:pos x="386206" y="0"/>
              </a:cxn>
              <a:cxn ang="0">
                <a:pos x="0" y="0"/>
              </a:cxn>
              <a:cxn ang="0">
                <a:pos x="193103" y="207695"/>
              </a:cxn>
              <a:cxn ang="0">
                <a:pos x="386206" y="0"/>
              </a:cxn>
            </a:cxnLst>
            <a:rect l="0" t="0" r="r" b="b"/>
            <a:pathLst>
              <a:path w="386206" h="207695">
                <a:moveTo>
                  <a:pt x="386206" y="0"/>
                </a:moveTo>
                <a:lnTo>
                  <a:pt x="0" y="0"/>
                </a:lnTo>
                <a:lnTo>
                  <a:pt x="193103" y="207695"/>
                </a:lnTo>
                <a:lnTo>
                  <a:pt x="386206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29" name="object 19"/>
          <p:cNvSpPr>
            <a:spLocks/>
          </p:cNvSpPr>
          <p:nvPr/>
        </p:nvSpPr>
        <p:spPr bwMode="auto">
          <a:xfrm>
            <a:off x="6991350" y="3003550"/>
            <a:ext cx="120650" cy="466725"/>
          </a:xfrm>
          <a:custGeom>
            <a:avLst/>
            <a:gdLst/>
            <a:ahLst/>
            <a:cxnLst>
              <a:cxn ang="0">
                <a:pos x="0" y="467182"/>
              </a:cxn>
              <a:cxn ang="0">
                <a:pos x="120180" y="467182"/>
              </a:cxn>
              <a:cxn ang="0">
                <a:pos x="120180" y="0"/>
              </a:cxn>
              <a:cxn ang="0">
                <a:pos x="0" y="0"/>
              </a:cxn>
              <a:cxn ang="0">
                <a:pos x="0" y="467182"/>
              </a:cxn>
            </a:cxnLst>
            <a:rect l="0" t="0" r="r" b="b"/>
            <a:pathLst>
              <a:path w="120180" h="467182">
                <a:moveTo>
                  <a:pt x="0" y="467182"/>
                </a:moveTo>
                <a:lnTo>
                  <a:pt x="120180" y="467182"/>
                </a:lnTo>
                <a:lnTo>
                  <a:pt x="120180" y="0"/>
                </a:lnTo>
                <a:lnTo>
                  <a:pt x="0" y="0"/>
                </a:lnTo>
                <a:lnTo>
                  <a:pt x="0" y="467182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30" name="object 20"/>
          <p:cNvSpPr>
            <a:spLocks/>
          </p:cNvSpPr>
          <p:nvPr/>
        </p:nvSpPr>
        <p:spPr bwMode="auto">
          <a:xfrm>
            <a:off x="6858000" y="3389313"/>
            <a:ext cx="387350" cy="207962"/>
          </a:xfrm>
          <a:custGeom>
            <a:avLst/>
            <a:gdLst/>
            <a:ahLst/>
            <a:cxnLst>
              <a:cxn ang="0">
                <a:pos x="386207" y="0"/>
              </a:cxn>
              <a:cxn ang="0">
                <a:pos x="0" y="0"/>
              </a:cxn>
              <a:cxn ang="0">
                <a:pos x="193103" y="207695"/>
              </a:cxn>
              <a:cxn ang="0">
                <a:pos x="386207" y="0"/>
              </a:cxn>
            </a:cxnLst>
            <a:rect l="0" t="0" r="r" b="b"/>
            <a:pathLst>
              <a:path w="386207" h="207695">
                <a:moveTo>
                  <a:pt x="386207" y="0"/>
                </a:moveTo>
                <a:lnTo>
                  <a:pt x="0" y="0"/>
                </a:lnTo>
                <a:lnTo>
                  <a:pt x="193103" y="207695"/>
                </a:lnTo>
                <a:lnTo>
                  <a:pt x="386207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31" name="object 21"/>
          <p:cNvSpPr>
            <a:spLocks/>
          </p:cNvSpPr>
          <p:nvPr/>
        </p:nvSpPr>
        <p:spPr bwMode="auto">
          <a:xfrm>
            <a:off x="8199438" y="3003550"/>
            <a:ext cx="120650" cy="466725"/>
          </a:xfrm>
          <a:custGeom>
            <a:avLst/>
            <a:gdLst/>
            <a:ahLst/>
            <a:cxnLst>
              <a:cxn ang="0">
                <a:pos x="0" y="467182"/>
              </a:cxn>
              <a:cxn ang="0">
                <a:pos x="120180" y="467182"/>
              </a:cxn>
              <a:cxn ang="0">
                <a:pos x="120180" y="0"/>
              </a:cxn>
              <a:cxn ang="0">
                <a:pos x="0" y="0"/>
              </a:cxn>
              <a:cxn ang="0">
                <a:pos x="0" y="467182"/>
              </a:cxn>
            </a:cxnLst>
            <a:rect l="0" t="0" r="r" b="b"/>
            <a:pathLst>
              <a:path w="120180" h="467182">
                <a:moveTo>
                  <a:pt x="0" y="467182"/>
                </a:moveTo>
                <a:lnTo>
                  <a:pt x="120180" y="467182"/>
                </a:lnTo>
                <a:lnTo>
                  <a:pt x="120180" y="0"/>
                </a:lnTo>
                <a:lnTo>
                  <a:pt x="0" y="0"/>
                </a:lnTo>
                <a:lnTo>
                  <a:pt x="0" y="467182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32" name="object 22"/>
          <p:cNvSpPr>
            <a:spLocks/>
          </p:cNvSpPr>
          <p:nvPr/>
        </p:nvSpPr>
        <p:spPr bwMode="auto">
          <a:xfrm>
            <a:off x="8066088" y="3389313"/>
            <a:ext cx="387350" cy="207962"/>
          </a:xfrm>
          <a:custGeom>
            <a:avLst/>
            <a:gdLst/>
            <a:ahLst/>
            <a:cxnLst>
              <a:cxn ang="0">
                <a:pos x="386207" y="0"/>
              </a:cxn>
              <a:cxn ang="0">
                <a:pos x="0" y="0"/>
              </a:cxn>
              <a:cxn ang="0">
                <a:pos x="193103" y="207695"/>
              </a:cxn>
              <a:cxn ang="0">
                <a:pos x="386207" y="0"/>
              </a:cxn>
            </a:cxnLst>
            <a:rect l="0" t="0" r="r" b="b"/>
            <a:pathLst>
              <a:path w="386207" h="207695">
                <a:moveTo>
                  <a:pt x="386207" y="0"/>
                </a:moveTo>
                <a:lnTo>
                  <a:pt x="0" y="0"/>
                </a:lnTo>
                <a:lnTo>
                  <a:pt x="193103" y="207695"/>
                </a:lnTo>
                <a:lnTo>
                  <a:pt x="386207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33" name="object 24"/>
          <p:cNvSpPr>
            <a:spLocks noChangeArrowheads="1"/>
          </p:cNvSpPr>
          <p:nvPr/>
        </p:nvSpPr>
        <p:spPr bwMode="auto">
          <a:xfrm>
            <a:off x="1292225" y="3640138"/>
            <a:ext cx="1022350" cy="95726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334" name="object 25"/>
          <p:cNvSpPr>
            <a:spLocks noChangeArrowheads="1"/>
          </p:cNvSpPr>
          <p:nvPr/>
        </p:nvSpPr>
        <p:spPr bwMode="auto">
          <a:xfrm>
            <a:off x="4205288" y="3640138"/>
            <a:ext cx="1022350" cy="95726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335" name="object 26"/>
          <p:cNvSpPr>
            <a:spLocks noChangeArrowheads="1"/>
          </p:cNvSpPr>
          <p:nvPr/>
        </p:nvSpPr>
        <p:spPr bwMode="auto">
          <a:xfrm>
            <a:off x="5472113" y="3665538"/>
            <a:ext cx="962025" cy="931862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38600" y="1947863"/>
            <a:ext cx="4419600" cy="438150"/>
          </a:xfrm>
          <a:prstGeom prst="rect">
            <a:avLst/>
          </a:prstGeom>
        </p:spPr>
        <p:txBody>
          <a:bodyPr lIns="0" tIns="0" rIns="0" bIns="0"/>
          <a:lstStyle/>
          <a:p>
            <a:pPr marL="12700" indent="588963"/>
            <a:r>
              <a:rPr lang="ru-RU" sz="1400" b="1">
                <a:solidFill>
                  <a:srgbClr val="004789"/>
                </a:solidFill>
                <a:cs typeface="Arial" charset="0"/>
              </a:rPr>
              <a:t>Опорный вуз Республики Башкортостан</a:t>
            </a:r>
            <a:endParaRPr lang="ru-RU" sz="1400">
              <a:cs typeface="Arial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22350" y="1947863"/>
            <a:ext cx="1563688" cy="438150"/>
          </a:xfrm>
          <a:prstGeom prst="rect">
            <a:avLst/>
          </a:prstGeom>
        </p:spPr>
        <p:txBody>
          <a:bodyPr lIns="0" tIns="0" rIns="0" bIns="0"/>
          <a:lstStyle/>
          <a:p>
            <a:pPr marL="76200" indent="-63500"/>
            <a:r>
              <a:rPr lang="ru-RU" sz="1400" b="1">
                <a:solidFill>
                  <a:srgbClr val="698493"/>
                </a:solidFill>
                <a:cs typeface="Arial" charset="0"/>
              </a:rPr>
              <a:t>Индустриальный Университет 1.0</a:t>
            </a:r>
            <a:endParaRPr lang="ru-RU" sz="1400">
              <a:cs typeface="Arial" charset="0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12700" eaLnBrk="1" hangingPunct="1"/>
            <a:r>
              <a:rPr lang="ru-RU" sz="2100">
                <a:solidFill>
                  <a:srgbClr val="000000"/>
                </a:solidFill>
                <a:cs typeface="Arial" charset="0"/>
              </a:rPr>
              <a:t>Трансформация УГНТУ</a:t>
            </a:r>
          </a:p>
        </p:txBody>
      </p:sp>
      <p:sp>
        <p:nvSpPr>
          <p:cNvPr id="13339" name="object 30"/>
          <p:cNvSpPr>
            <a:spLocks/>
          </p:cNvSpPr>
          <p:nvPr/>
        </p:nvSpPr>
        <p:spPr bwMode="auto">
          <a:xfrm>
            <a:off x="3581400" y="3675063"/>
            <a:ext cx="206375" cy="4127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412800"/>
              </a:cxn>
              <a:cxn ang="0">
                <a:pos x="206400" y="206400"/>
              </a:cxn>
              <a:cxn ang="0">
                <a:pos x="0" y="0"/>
              </a:cxn>
            </a:cxnLst>
            <a:rect l="0" t="0" r="r" b="b"/>
            <a:pathLst>
              <a:path w="206400" h="412800">
                <a:moveTo>
                  <a:pt x="0" y="0"/>
                </a:moveTo>
                <a:lnTo>
                  <a:pt x="0" y="412800"/>
                </a:lnTo>
                <a:lnTo>
                  <a:pt x="206400" y="206400"/>
                </a:lnTo>
                <a:lnTo>
                  <a:pt x="0" y="0"/>
                </a:lnTo>
                <a:close/>
              </a:path>
            </a:pathLst>
          </a:custGeom>
          <a:solidFill>
            <a:srgbClr val="89A9B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340" name="object 9"/>
          <p:cNvSpPr txBox="1">
            <a:spLocks noChangeArrowheads="1"/>
          </p:cNvSpPr>
          <p:nvPr/>
        </p:nvSpPr>
        <p:spPr bwMode="auto">
          <a:xfrm>
            <a:off x="4429125" y="2555875"/>
            <a:ext cx="4038600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 algn="ctr"/>
            <a:r>
              <a:rPr lang="ru-RU" sz="1600" b="1" dirty="0" smtClean="0">
                <a:solidFill>
                  <a:srgbClr val="FFFFFF"/>
                </a:solidFill>
                <a:cs typeface="Arial" charset="0"/>
              </a:rPr>
              <a:t>УНИВЕРСИТЕТ 4.0</a:t>
            </a:r>
            <a:endParaRPr lang="ru-RU" sz="1600" dirty="0">
              <a:cs typeface="Arial" charset="0"/>
            </a:endParaRPr>
          </a:p>
        </p:txBody>
      </p:sp>
      <p:sp>
        <p:nvSpPr>
          <p:cNvPr id="13341" name="object 8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 noChangeArrowheads="1"/>
          </p:cNvSpPr>
          <p:nvPr/>
        </p:nvSpPr>
        <p:spPr bwMode="auto">
          <a:xfrm>
            <a:off x="2720975" y="1882775"/>
            <a:ext cx="3962400" cy="744538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35" name="object 3"/>
          <p:cNvSpPr>
            <a:spLocks noChangeArrowheads="1"/>
          </p:cNvSpPr>
          <p:nvPr/>
        </p:nvSpPr>
        <p:spPr bwMode="auto">
          <a:xfrm>
            <a:off x="2720975" y="5327650"/>
            <a:ext cx="3962400" cy="103188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36" name="object 4"/>
          <p:cNvSpPr>
            <a:spLocks noChangeArrowheads="1"/>
          </p:cNvSpPr>
          <p:nvPr/>
        </p:nvSpPr>
        <p:spPr bwMode="auto">
          <a:xfrm>
            <a:off x="2720975" y="2627313"/>
            <a:ext cx="1322388" cy="2700337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37" name="object 5"/>
          <p:cNvSpPr>
            <a:spLocks noChangeArrowheads="1"/>
          </p:cNvSpPr>
          <p:nvPr/>
        </p:nvSpPr>
        <p:spPr bwMode="auto">
          <a:xfrm>
            <a:off x="4037013" y="2627313"/>
            <a:ext cx="2646362" cy="798512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38" name="object 6"/>
          <p:cNvSpPr>
            <a:spLocks noChangeArrowheads="1"/>
          </p:cNvSpPr>
          <p:nvPr/>
        </p:nvSpPr>
        <p:spPr bwMode="auto">
          <a:xfrm>
            <a:off x="4918075" y="3525838"/>
            <a:ext cx="1765300" cy="1801812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39" name="object 7"/>
          <p:cNvSpPr>
            <a:spLocks noChangeArrowheads="1"/>
          </p:cNvSpPr>
          <p:nvPr/>
        </p:nvSpPr>
        <p:spPr bwMode="auto">
          <a:xfrm>
            <a:off x="4479925" y="4591050"/>
            <a:ext cx="444500" cy="736600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40" name="object 8"/>
          <p:cNvSpPr>
            <a:spLocks noChangeArrowheads="1"/>
          </p:cNvSpPr>
          <p:nvPr/>
        </p:nvSpPr>
        <p:spPr bwMode="auto">
          <a:xfrm>
            <a:off x="4627563" y="4537075"/>
            <a:ext cx="296862" cy="66675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41" name="object 9"/>
          <p:cNvSpPr>
            <a:spLocks/>
          </p:cNvSpPr>
          <p:nvPr/>
        </p:nvSpPr>
        <p:spPr bwMode="auto">
          <a:xfrm>
            <a:off x="3629025" y="2363788"/>
            <a:ext cx="823913" cy="1219200"/>
          </a:xfrm>
          <a:custGeom>
            <a:avLst/>
            <a:gdLst/>
            <a:ahLst/>
            <a:cxnLst>
              <a:cxn ang="0">
                <a:pos x="16040" y="0"/>
              </a:cxn>
              <a:cxn ang="0">
                <a:pos x="9359" y="0"/>
              </a:cxn>
              <a:cxn ang="0">
                <a:pos x="6083" y="1358"/>
              </a:cxn>
              <a:cxn ang="0">
                <a:pos x="1358" y="6083"/>
              </a:cxn>
              <a:cxn ang="0">
                <a:pos x="0" y="9359"/>
              </a:cxn>
              <a:cxn ang="0">
                <a:pos x="0" y="16040"/>
              </a:cxn>
              <a:cxn ang="0">
                <a:pos x="1358" y="19316"/>
              </a:cxn>
              <a:cxn ang="0">
                <a:pos x="6083" y="24041"/>
              </a:cxn>
              <a:cxn ang="0">
                <a:pos x="9359" y="25400"/>
              </a:cxn>
              <a:cxn ang="0">
                <a:pos x="16040" y="25400"/>
              </a:cxn>
              <a:cxn ang="0">
                <a:pos x="19316" y="24041"/>
              </a:cxn>
              <a:cxn ang="0">
                <a:pos x="24041" y="19316"/>
              </a:cxn>
              <a:cxn ang="0">
                <a:pos x="25400" y="16040"/>
              </a:cxn>
              <a:cxn ang="0">
                <a:pos x="25400" y="9359"/>
              </a:cxn>
              <a:cxn ang="0">
                <a:pos x="24041" y="6083"/>
              </a:cxn>
              <a:cxn ang="0">
                <a:pos x="19316" y="1358"/>
              </a:cxn>
              <a:cxn ang="0">
                <a:pos x="16040" y="0"/>
              </a:cxn>
              <a:cxn ang="0">
                <a:pos x="813574" y="1194714"/>
              </a:cxn>
              <a:cxn ang="0">
                <a:pos x="806894" y="1194714"/>
              </a:cxn>
              <a:cxn ang="0">
                <a:pos x="803617" y="1196073"/>
              </a:cxn>
              <a:cxn ang="0">
                <a:pos x="798893" y="1200797"/>
              </a:cxn>
              <a:cxn ang="0">
                <a:pos x="797534" y="1204074"/>
              </a:cxn>
              <a:cxn ang="0">
                <a:pos x="797534" y="1210754"/>
              </a:cxn>
              <a:cxn ang="0">
                <a:pos x="798893" y="1214031"/>
              </a:cxn>
              <a:cxn ang="0">
                <a:pos x="803617" y="1218755"/>
              </a:cxn>
              <a:cxn ang="0">
                <a:pos x="806894" y="1220114"/>
              </a:cxn>
              <a:cxn ang="0">
                <a:pos x="813574" y="1220114"/>
              </a:cxn>
              <a:cxn ang="0">
                <a:pos x="816851" y="1218755"/>
              </a:cxn>
              <a:cxn ang="0">
                <a:pos x="821575" y="1214031"/>
              </a:cxn>
              <a:cxn ang="0">
                <a:pos x="822934" y="1210754"/>
              </a:cxn>
              <a:cxn ang="0">
                <a:pos x="822934" y="1204074"/>
              </a:cxn>
              <a:cxn ang="0">
                <a:pos x="821575" y="1200797"/>
              </a:cxn>
              <a:cxn ang="0">
                <a:pos x="816851" y="1196073"/>
              </a:cxn>
              <a:cxn ang="0">
                <a:pos x="813574" y="1194714"/>
              </a:cxn>
            </a:cxnLst>
            <a:rect l="0" t="0" r="r" b="b"/>
            <a:pathLst>
              <a:path w="822934" h="1220114">
                <a:moveTo>
                  <a:pt x="16040" y="0"/>
                </a:moveTo>
                <a:lnTo>
                  <a:pt x="9359" y="0"/>
                </a:lnTo>
                <a:lnTo>
                  <a:pt x="6083" y="1358"/>
                </a:lnTo>
                <a:lnTo>
                  <a:pt x="1358" y="6083"/>
                </a:lnTo>
                <a:lnTo>
                  <a:pt x="0" y="9359"/>
                </a:lnTo>
                <a:lnTo>
                  <a:pt x="0" y="16040"/>
                </a:lnTo>
                <a:lnTo>
                  <a:pt x="1358" y="19316"/>
                </a:lnTo>
                <a:lnTo>
                  <a:pt x="6083" y="24041"/>
                </a:lnTo>
                <a:lnTo>
                  <a:pt x="9359" y="25400"/>
                </a:lnTo>
                <a:lnTo>
                  <a:pt x="16040" y="25400"/>
                </a:lnTo>
                <a:lnTo>
                  <a:pt x="19316" y="24041"/>
                </a:lnTo>
                <a:lnTo>
                  <a:pt x="24041" y="19316"/>
                </a:lnTo>
                <a:lnTo>
                  <a:pt x="25400" y="16040"/>
                </a:lnTo>
                <a:lnTo>
                  <a:pt x="25400" y="9359"/>
                </a:lnTo>
                <a:lnTo>
                  <a:pt x="24041" y="6083"/>
                </a:lnTo>
                <a:lnTo>
                  <a:pt x="19316" y="1358"/>
                </a:lnTo>
                <a:lnTo>
                  <a:pt x="16040" y="0"/>
                </a:lnTo>
                <a:close/>
              </a:path>
              <a:path w="822934" h="1220114">
                <a:moveTo>
                  <a:pt x="813574" y="1194714"/>
                </a:moveTo>
                <a:lnTo>
                  <a:pt x="806894" y="1194714"/>
                </a:lnTo>
                <a:lnTo>
                  <a:pt x="803617" y="1196073"/>
                </a:lnTo>
                <a:lnTo>
                  <a:pt x="798893" y="1200797"/>
                </a:lnTo>
                <a:lnTo>
                  <a:pt x="797534" y="1204074"/>
                </a:lnTo>
                <a:lnTo>
                  <a:pt x="797534" y="1210754"/>
                </a:lnTo>
                <a:lnTo>
                  <a:pt x="798893" y="1214031"/>
                </a:lnTo>
                <a:lnTo>
                  <a:pt x="803617" y="1218755"/>
                </a:lnTo>
                <a:lnTo>
                  <a:pt x="806894" y="1220114"/>
                </a:lnTo>
                <a:lnTo>
                  <a:pt x="813574" y="1220114"/>
                </a:lnTo>
                <a:lnTo>
                  <a:pt x="816851" y="1218755"/>
                </a:lnTo>
                <a:lnTo>
                  <a:pt x="821575" y="1214031"/>
                </a:lnTo>
                <a:lnTo>
                  <a:pt x="822934" y="1210754"/>
                </a:lnTo>
                <a:lnTo>
                  <a:pt x="822934" y="1204074"/>
                </a:lnTo>
                <a:lnTo>
                  <a:pt x="821575" y="1200797"/>
                </a:lnTo>
                <a:lnTo>
                  <a:pt x="816851" y="1196073"/>
                </a:lnTo>
                <a:lnTo>
                  <a:pt x="813574" y="1194714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2" name="object 10"/>
          <p:cNvSpPr>
            <a:spLocks/>
          </p:cNvSpPr>
          <p:nvPr/>
        </p:nvSpPr>
        <p:spPr bwMode="auto">
          <a:xfrm>
            <a:off x="4424363" y="1876425"/>
            <a:ext cx="217487" cy="1582738"/>
          </a:xfrm>
          <a:custGeom>
            <a:avLst/>
            <a:gdLst/>
            <a:ahLst/>
            <a:cxnLst>
              <a:cxn ang="0">
                <a:pos x="16040" y="0"/>
              </a:cxn>
              <a:cxn ang="0">
                <a:pos x="9359" y="0"/>
              </a:cxn>
              <a:cxn ang="0">
                <a:pos x="6083" y="1358"/>
              </a:cxn>
              <a:cxn ang="0">
                <a:pos x="1358" y="6083"/>
              </a:cxn>
              <a:cxn ang="0">
                <a:pos x="0" y="9359"/>
              </a:cxn>
              <a:cxn ang="0">
                <a:pos x="0" y="16040"/>
              </a:cxn>
              <a:cxn ang="0">
                <a:pos x="1358" y="19316"/>
              </a:cxn>
              <a:cxn ang="0">
                <a:pos x="6083" y="24041"/>
              </a:cxn>
              <a:cxn ang="0">
                <a:pos x="9359" y="25400"/>
              </a:cxn>
              <a:cxn ang="0">
                <a:pos x="16040" y="25400"/>
              </a:cxn>
              <a:cxn ang="0">
                <a:pos x="19316" y="24041"/>
              </a:cxn>
              <a:cxn ang="0">
                <a:pos x="24041" y="19316"/>
              </a:cxn>
              <a:cxn ang="0">
                <a:pos x="25400" y="16040"/>
              </a:cxn>
              <a:cxn ang="0">
                <a:pos x="25400" y="9359"/>
              </a:cxn>
              <a:cxn ang="0">
                <a:pos x="24041" y="6083"/>
              </a:cxn>
              <a:cxn ang="0">
                <a:pos x="19316" y="1358"/>
              </a:cxn>
              <a:cxn ang="0">
                <a:pos x="16040" y="0"/>
              </a:cxn>
              <a:cxn ang="0">
                <a:pos x="207276" y="1557451"/>
              </a:cxn>
              <a:cxn ang="0">
                <a:pos x="200596" y="1557451"/>
              </a:cxn>
              <a:cxn ang="0">
                <a:pos x="197319" y="1558810"/>
              </a:cxn>
              <a:cxn ang="0">
                <a:pos x="192595" y="1563535"/>
              </a:cxn>
              <a:cxn ang="0">
                <a:pos x="191236" y="1566811"/>
              </a:cxn>
              <a:cxn ang="0">
                <a:pos x="191236" y="1573491"/>
              </a:cxn>
              <a:cxn ang="0">
                <a:pos x="192595" y="1576768"/>
              </a:cxn>
              <a:cxn ang="0">
                <a:pos x="197319" y="1581492"/>
              </a:cxn>
              <a:cxn ang="0">
                <a:pos x="200596" y="1582851"/>
              </a:cxn>
              <a:cxn ang="0">
                <a:pos x="207276" y="1582851"/>
              </a:cxn>
              <a:cxn ang="0">
                <a:pos x="210553" y="1581492"/>
              </a:cxn>
              <a:cxn ang="0">
                <a:pos x="215277" y="1576768"/>
              </a:cxn>
              <a:cxn ang="0">
                <a:pos x="216636" y="1573491"/>
              </a:cxn>
              <a:cxn ang="0">
                <a:pos x="216636" y="1566811"/>
              </a:cxn>
              <a:cxn ang="0">
                <a:pos x="215277" y="1563535"/>
              </a:cxn>
              <a:cxn ang="0">
                <a:pos x="210553" y="1558810"/>
              </a:cxn>
              <a:cxn ang="0">
                <a:pos x="207276" y="1557451"/>
              </a:cxn>
            </a:cxnLst>
            <a:rect l="0" t="0" r="r" b="b"/>
            <a:pathLst>
              <a:path w="216636" h="1582851">
                <a:moveTo>
                  <a:pt x="16040" y="0"/>
                </a:moveTo>
                <a:lnTo>
                  <a:pt x="9359" y="0"/>
                </a:lnTo>
                <a:lnTo>
                  <a:pt x="6083" y="1358"/>
                </a:lnTo>
                <a:lnTo>
                  <a:pt x="1358" y="6083"/>
                </a:lnTo>
                <a:lnTo>
                  <a:pt x="0" y="9359"/>
                </a:lnTo>
                <a:lnTo>
                  <a:pt x="0" y="16040"/>
                </a:lnTo>
                <a:lnTo>
                  <a:pt x="1358" y="19316"/>
                </a:lnTo>
                <a:lnTo>
                  <a:pt x="6083" y="24041"/>
                </a:lnTo>
                <a:lnTo>
                  <a:pt x="9359" y="25400"/>
                </a:lnTo>
                <a:lnTo>
                  <a:pt x="16040" y="25400"/>
                </a:lnTo>
                <a:lnTo>
                  <a:pt x="19316" y="24041"/>
                </a:lnTo>
                <a:lnTo>
                  <a:pt x="24041" y="19316"/>
                </a:lnTo>
                <a:lnTo>
                  <a:pt x="25400" y="16040"/>
                </a:lnTo>
                <a:lnTo>
                  <a:pt x="25400" y="9359"/>
                </a:lnTo>
                <a:lnTo>
                  <a:pt x="24041" y="6083"/>
                </a:lnTo>
                <a:lnTo>
                  <a:pt x="19316" y="1358"/>
                </a:lnTo>
                <a:lnTo>
                  <a:pt x="16040" y="0"/>
                </a:lnTo>
                <a:close/>
              </a:path>
              <a:path w="216636" h="1582851">
                <a:moveTo>
                  <a:pt x="207276" y="1557451"/>
                </a:moveTo>
                <a:lnTo>
                  <a:pt x="200596" y="1557451"/>
                </a:lnTo>
                <a:lnTo>
                  <a:pt x="197319" y="1558810"/>
                </a:lnTo>
                <a:lnTo>
                  <a:pt x="192595" y="1563535"/>
                </a:lnTo>
                <a:lnTo>
                  <a:pt x="191236" y="1566811"/>
                </a:lnTo>
                <a:lnTo>
                  <a:pt x="191236" y="1573491"/>
                </a:lnTo>
                <a:lnTo>
                  <a:pt x="192595" y="1576768"/>
                </a:lnTo>
                <a:lnTo>
                  <a:pt x="197319" y="1581492"/>
                </a:lnTo>
                <a:lnTo>
                  <a:pt x="200596" y="1582851"/>
                </a:lnTo>
                <a:lnTo>
                  <a:pt x="207276" y="1582851"/>
                </a:lnTo>
                <a:lnTo>
                  <a:pt x="210553" y="1581492"/>
                </a:lnTo>
                <a:lnTo>
                  <a:pt x="215277" y="1576768"/>
                </a:lnTo>
                <a:lnTo>
                  <a:pt x="216636" y="1573491"/>
                </a:lnTo>
                <a:lnTo>
                  <a:pt x="216636" y="1566811"/>
                </a:lnTo>
                <a:lnTo>
                  <a:pt x="215277" y="1563535"/>
                </a:lnTo>
                <a:lnTo>
                  <a:pt x="210553" y="1558810"/>
                </a:lnTo>
                <a:lnTo>
                  <a:pt x="207276" y="1557451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3" name="object 11"/>
          <p:cNvSpPr>
            <a:spLocks/>
          </p:cNvSpPr>
          <p:nvPr/>
        </p:nvSpPr>
        <p:spPr bwMode="auto">
          <a:xfrm>
            <a:off x="4862513" y="2381250"/>
            <a:ext cx="674687" cy="1073150"/>
          </a:xfrm>
          <a:custGeom>
            <a:avLst/>
            <a:gdLst/>
            <a:ahLst/>
            <a:cxnLst>
              <a:cxn ang="0">
                <a:pos x="16040" y="1049274"/>
              </a:cxn>
              <a:cxn ang="0">
                <a:pos x="9359" y="1049274"/>
              </a:cxn>
              <a:cxn ang="0">
                <a:pos x="6083" y="1050632"/>
              </a:cxn>
              <a:cxn ang="0">
                <a:pos x="1358" y="1055357"/>
              </a:cxn>
              <a:cxn ang="0">
                <a:pos x="0" y="1058633"/>
              </a:cxn>
              <a:cxn ang="0">
                <a:pos x="0" y="1065314"/>
              </a:cxn>
              <a:cxn ang="0">
                <a:pos x="1358" y="1068590"/>
              </a:cxn>
              <a:cxn ang="0">
                <a:pos x="6083" y="1073315"/>
              </a:cxn>
              <a:cxn ang="0">
                <a:pos x="9359" y="1074674"/>
              </a:cxn>
              <a:cxn ang="0">
                <a:pos x="16040" y="1074674"/>
              </a:cxn>
              <a:cxn ang="0">
                <a:pos x="19316" y="1073315"/>
              </a:cxn>
              <a:cxn ang="0">
                <a:pos x="24041" y="1068590"/>
              </a:cxn>
              <a:cxn ang="0">
                <a:pos x="25400" y="1065314"/>
              </a:cxn>
              <a:cxn ang="0">
                <a:pos x="25400" y="1058633"/>
              </a:cxn>
              <a:cxn ang="0">
                <a:pos x="24041" y="1055357"/>
              </a:cxn>
              <a:cxn ang="0">
                <a:pos x="19316" y="1050632"/>
              </a:cxn>
              <a:cxn ang="0">
                <a:pos x="16040" y="1049274"/>
              </a:cxn>
              <a:cxn ang="0">
                <a:pos x="665924" y="0"/>
              </a:cxn>
              <a:cxn ang="0">
                <a:pos x="659244" y="0"/>
              </a:cxn>
              <a:cxn ang="0">
                <a:pos x="655967" y="1358"/>
              </a:cxn>
              <a:cxn ang="0">
                <a:pos x="651243" y="6083"/>
              </a:cxn>
              <a:cxn ang="0">
                <a:pos x="649884" y="9359"/>
              </a:cxn>
              <a:cxn ang="0">
                <a:pos x="649884" y="16040"/>
              </a:cxn>
              <a:cxn ang="0">
                <a:pos x="651243" y="19316"/>
              </a:cxn>
              <a:cxn ang="0">
                <a:pos x="655967" y="24041"/>
              </a:cxn>
              <a:cxn ang="0">
                <a:pos x="659244" y="25400"/>
              </a:cxn>
              <a:cxn ang="0">
                <a:pos x="665924" y="25400"/>
              </a:cxn>
              <a:cxn ang="0">
                <a:pos x="669201" y="24041"/>
              </a:cxn>
              <a:cxn ang="0">
                <a:pos x="673925" y="19316"/>
              </a:cxn>
              <a:cxn ang="0">
                <a:pos x="675284" y="16040"/>
              </a:cxn>
              <a:cxn ang="0">
                <a:pos x="675284" y="9359"/>
              </a:cxn>
              <a:cxn ang="0">
                <a:pos x="673925" y="6083"/>
              </a:cxn>
              <a:cxn ang="0">
                <a:pos x="669201" y="1358"/>
              </a:cxn>
              <a:cxn ang="0">
                <a:pos x="665924" y="0"/>
              </a:cxn>
            </a:cxnLst>
            <a:rect l="0" t="0" r="r" b="b"/>
            <a:pathLst>
              <a:path w="675284" h="1074674">
                <a:moveTo>
                  <a:pt x="16040" y="1049274"/>
                </a:moveTo>
                <a:lnTo>
                  <a:pt x="9359" y="1049274"/>
                </a:lnTo>
                <a:lnTo>
                  <a:pt x="6083" y="1050632"/>
                </a:lnTo>
                <a:lnTo>
                  <a:pt x="1358" y="1055357"/>
                </a:lnTo>
                <a:lnTo>
                  <a:pt x="0" y="1058633"/>
                </a:lnTo>
                <a:lnTo>
                  <a:pt x="0" y="1065314"/>
                </a:lnTo>
                <a:lnTo>
                  <a:pt x="1358" y="1068590"/>
                </a:lnTo>
                <a:lnTo>
                  <a:pt x="6083" y="1073315"/>
                </a:lnTo>
                <a:lnTo>
                  <a:pt x="9359" y="1074674"/>
                </a:lnTo>
                <a:lnTo>
                  <a:pt x="16040" y="1074674"/>
                </a:lnTo>
                <a:lnTo>
                  <a:pt x="19316" y="1073315"/>
                </a:lnTo>
                <a:lnTo>
                  <a:pt x="24041" y="1068590"/>
                </a:lnTo>
                <a:lnTo>
                  <a:pt x="25400" y="1065314"/>
                </a:lnTo>
                <a:lnTo>
                  <a:pt x="25400" y="1058633"/>
                </a:lnTo>
                <a:lnTo>
                  <a:pt x="24041" y="1055357"/>
                </a:lnTo>
                <a:lnTo>
                  <a:pt x="19316" y="1050632"/>
                </a:lnTo>
                <a:lnTo>
                  <a:pt x="16040" y="1049274"/>
                </a:lnTo>
                <a:close/>
              </a:path>
              <a:path w="675284" h="1074674">
                <a:moveTo>
                  <a:pt x="665924" y="0"/>
                </a:moveTo>
                <a:lnTo>
                  <a:pt x="659244" y="0"/>
                </a:lnTo>
                <a:lnTo>
                  <a:pt x="655967" y="1358"/>
                </a:lnTo>
                <a:lnTo>
                  <a:pt x="651243" y="6083"/>
                </a:lnTo>
                <a:lnTo>
                  <a:pt x="649884" y="9359"/>
                </a:lnTo>
                <a:lnTo>
                  <a:pt x="649884" y="16040"/>
                </a:lnTo>
                <a:lnTo>
                  <a:pt x="651243" y="19316"/>
                </a:lnTo>
                <a:lnTo>
                  <a:pt x="655967" y="24041"/>
                </a:lnTo>
                <a:lnTo>
                  <a:pt x="659244" y="25400"/>
                </a:lnTo>
                <a:lnTo>
                  <a:pt x="665924" y="25400"/>
                </a:lnTo>
                <a:lnTo>
                  <a:pt x="669201" y="24041"/>
                </a:lnTo>
                <a:lnTo>
                  <a:pt x="673925" y="19316"/>
                </a:lnTo>
                <a:lnTo>
                  <a:pt x="675284" y="16040"/>
                </a:lnTo>
                <a:lnTo>
                  <a:pt x="675284" y="9359"/>
                </a:lnTo>
                <a:lnTo>
                  <a:pt x="673925" y="6083"/>
                </a:lnTo>
                <a:lnTo>
                  <a:pt x="669201" y="1358"/>
                </a:lnTo>
                <a:lnTo>
                  <a:pt x="665924" y="0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4" name="object 12"/>
          <p:cNvSpPr>
            <a:spLocks/>
          </p:cNvSpPr>
          <p:nvPr/>
        </p:nvSpPr>
        <p:spPr bwMode="auto">
          <a:xfrm>
            <a:off x="4794250" y="2970213"/>
            <a:ext cx="1404938" cy="731837"/>
          </a:xfrm>
          <a:custGeom>
            <a:avLst/>
            <a:gdLst/>
            <a:ahLst/>
            <a:cxnLst>
              <a:cxn ang="0">
                <a:pos x="16040" y="705459"/>
              </a:cxn>
              <a:cxn ang="0">
                <a:pos x="9359" y="705459"/>
              </a:cxn>
              <a:cxn ang="0">
                <a:pos x="6083" y="706818"/>
              </a:cxn>
              <a:cxn ang="0">
                <a:pos x="1358" y="711542"/>
              </a:cxn>
              <a:cxn ang="0">
                <a:pos x="0" y="714819"/>
              </a:cxn>
              <a:cxn ang="0">
                <a:pos x="0" y="721499"/>
              </a:cxn>
              <a:cxn ang="0">
                <a:pos x="1358" y="724776"/>
              </a:cxn>
              <a:cxn ang="0">
                <a:pos x="6083" y="729500"/>
              </a:cxn>
              <a:cxn ang="0">
                <a:pos x="9359" y="730859"/>
              </a:cxn>
              <a:cxn ang="0">
                <a:pos x="16040" y="730859"/>
              </a:cxn>
              <a:cxn ang="0">
                <a:pos x="19316" y="729500"/>
              </a:cxn>
              <a:cxn ang="0">
                <a:pos x="24041" y="724776"/>
              </a:cxn>
              <a:cxn ang="0">
                <a:pos x="25400" y="721499"/>
              </a:cxn>
              <a:cxn ang="0">
                <a:pos x="25400" y="714819"/>
              </a:cxn>
              <a:cxn ang="0">
                <a:pos x="24041" y="711542"/>
              </a:cxn>
              <a:cxn ang="0">
                <a:pos x="19316" y="706818"/>
              </a:cxn>
              <a:cxn ang="0">
                <a:pos x="16040" y="705459"/>
              </a:cxn>
              <a:cxn ang="0">
                <a:pos x="1395793" y="0"/>
              </a:cxn>
              <a:cxn ang="0">
                <a:pos x="1389113" y="0"/>
              </a:cxn>
              <a:cxn ang="0">
                <a:pos x="1385836" y="1358"/>
              </a:cxn>
              <a:cxn ang="0">
                <a:pos x="1381112" y="6083"/>
              </a:cxn>
              <a:cxn ang="0">
                <a:pos x="1379753" y="9359"/>
              </a:cxn>
              <a:cxn ang="0">
                <a:pos x="1379753" y="16040"/>
              </a:cxn>
              <a:cxn ang="0">
                <a:pos x="1381112" y="19316"/>
              </a:cxn>
              <a:cxn ang="0">
                <a:pos x="1385836" y="24041"/>
              </a:cxn>
              <a:cxn ang="0">
                <a:pos x="1389113" y="25400"/>
              </a:cxn>
              <a:cxn ang="0">
                <a:pos x="1395793" y="25400"/>
              </a:cxn>
              <a:cxn ang="0">
                <a:pos x="1399070" y="24041"/>
              </a:cxn>
              <a:cxn ang="0">
                <a:pos x="1403794" y="19316"/>
              </a:cxn>
              <a:cxn ang="0">
                <a:pos x="1405153" y="16040"/>
              </a:cxn>
              <a:cxn ang="0">
                <a:pos x="1405153" y="9359"/>
              </a:cxn>
              <a:cxn ang="0">
                <a:pos x="1403794" y="6083"/>
              </a:cxn>
              <a:cxn ang="0">
                <a:pos x="1399070" y="1358"/>
              </a:cxn>
              <a:cxn ang="0">
                <a:pos x="1395793" y="0"/>
              </a:cxn>
            </a:cxnLst>
            <a:rect l="0" t="0" r="r" b="b"/>
            <a:pathLst>
              <a:path w="1405153" h="730859">
                <a:moveTo>
                  <a:pt x="16040" y="705459"/>
                </a:moveTo>
                <a:lnTo>
                  <a:pt x="9359" y="705459"/>
                </a:lnTo>
                <a:lnTo>
                  <a:pt x="6083" y="706818"/>
                </a:lnTo>
                <a:lnTo>
                  <a:pt x="1358" y="711542"/>
                </a:lnTo>
                <a:lnTo>
                  <a:pt x="0" y="714819"/>
                </a:lnTo>
                <a:lnTo>
                  <a:pt x="0" y="721499"/>
                </a:lnTo>
                <a:lnTo>
                  <a:pt x="1358" y="724776"/>
                </a:lnTo>
                <a:lnTo>
                  <a:pt x="6083" y="729500"/>
                </a:lnTo>
                <a:lnTo>
                  <a:pt x="9359" y="730859"/>
                </a:lnTo>
                <a:lnTo>
                  <a:pt x="16040" y="730859"/>
                </a:lnTo>
                <a:lnTo>
                  <a:pt x="19316" y="729500"/>
                </a:lnTo>
                <a:lnTo>
                  <a:pt x="24041" y="724776"/>
                </a:lnTo>
                <a:lnTo>
                  <a:pt x="25400" y="721499"/>
                </a:lnTo>
                <a:lnTo>
                  <a:pt x="25400" y="714819"/>
                </a:lnTo>
                <a:lnTo>
                  <a:pt x="24041" y="711542"/>
                </a:lnTo>
                <a:lnTo>
                  <a:pt x="19316" y="706818"/>
                </a:lnTo>
                <a:lnTo>
                  <a:pt x="16040" y="705459"/>
                </a:lnTo>
                <a:close/>
              </a:path>
              <a:path w="1405153" h="730859">
                <a:moveTo>
                  <a:pt x="1395793" y="0"/>
                </a:moveTo>
                <a:lnTo>
                  <a:pt x="1389113" y="0"/>
                </a:lnTo>
                <a:lnTo>
                  <a:pt x="1385836" y="1358"/>
                </a:lnTo>
                <a:lnTo>
                  <a:pt x="1381112" y="6083"/>
                </a:lnTo>
                <a:lnTo>
                  <a:pt x="1379753" y="9359"/>
                </a:lnTo>
                <a:lnTo>
                  <a:pt x="1379753" y="16040"/>
                </a:lnTo>
                <a:lnTo>
                  <a:pt x="1381112" y="19316"/>
                </a:lnTo>
                <a:lnTo>
                  <a:pt x="1385836" y="24041"/>
                </a:lnTo>
                <a:lnTo>
                  <a:pt x="1389113" y="25400"/>
                </a:lnTo>
                <a:lnTo>
                  <a:pt x="1395793" y="25400"/>
                </a:lnTo>
                <a:lnTo>
                  <a:pt x="1399070" y="24041"/>
                </a:lnTo>
                <a:lnTo>
                  <a:pt x="1403794" y="19316"/>
                </a:lnTo>
                <a:lnTo>
                  <a:pt x="1405153" y="16040"/>
                </a:lnTo>
                <a:lnTo>
                  <a:pt x="1405153" y="9359"/>
                </a:lnTo>
                <a:lnTo>
                  <a:pt x="1403794" y="6083"/>
                </a:lnTo>
                <a:lnTo>
                  <a:pt x="1399070" y="1358"/>
                </a:lnTo>
                <a:lnTo>
                  <a:pt x="1395793" y="0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5" name="object 13"/>
          <p:cNvSpPr>
            <a:spLocks/>
          </p:cNvSpPr>
          <p:nvPr/>
        </p:nvSpPr>
        <p:spPr bwMode="auto">
          <a:xfrm>
            <a:off x="4826000" y="3557588"/>
            <a:ext cx="1914525" cy="228600"/>
          </a:xfrm>
          <a:custGeom>
            <a:avLst/>
            <a:gdLst/>
            <a:ahLst/>
            <a:cxnLst>
              <a:cxn ang="0">
                <a:pos x="16040" y="202082"/>
              </a:cxn>
              <a:cxn ang="0">
                <a:pos x="9359" y="202082"/>
              </a:cxn>
              <a:cxn ang="0">
                <a:pos x="6083" y="203441"/>
              </a:cxn>
              <a:cxn ang="0">
                <a:pos x="1358" y="208165"/>
              </a:cxn>
              <a:cxn ang="0">
                <a:pos x="0" y="211442"/>
              </a:cxn>
              <a:cxn ang="0">
                <a:pos x="0" y="218122"/>
              </a:cxn>
              <a:cxn ang="0">
                <a:pos x="1358" y="221399"/>
              </a:cxn>
              <a:cxn ang="0">
                <a:pos x="6083" y="226123"/>
              </a:cxn>
              <a:cxn ang="0">
                <a:pos x="9359" y="227482"/>
              </a:cxn>
              <a:cxn ang="0">
                <a:pos x="16040" y="227482"/>
              </a:cxn>
              <a:cxn ang="0">
                <a:pos x="19316" y="226123"/>
              </a:cxn>
              <a:cxn ang="0">
                <a:pos x="24041" y="221399"/>
              </a:cxn>
              <a:cxn ang="0">
                <a:pos x="25400" y="218122"/>
              </a:cxn>
              <a:cxn ang="0">
                <a:pos x="25400" y="211442"/>
              </a:cxn>
              <a:cxn ang="0">
                <a:pos x="24041" y="208165"/>
              </a:cxn>
              <a:cxn ang="0">
                <a:pos x="19316" y="203441"/>
              </a:cxn>
              <a:cxn ang="0">
                <a:pos x="16040" y="202082"/>
              </a:cxn>
              <a:cxn ang="0">
                <a:pos x="1906041" y="0"/>
              </a:cxn>
              <a:cxn ang="0">
                <a:pos x="1899361" y="0"/>
              </a:cxn>
              <a:cxn ang="0">
                <a:pos x="1896084" y="1358"/>
              </a:cxn>
              <a:cxn ang="0">
                <a:pos x="1891360" y="6083"/>
              </a:cxn>
              <a:cxn ang="0">
                <a:pos x="1890001" y="9347"/>
              </a:cxn>
              <a:cxn ang="0">
                <a:pos x="1890001" y="16040"/>
              </a:cxn>
              <a:cxn ang="0">
                <a:pos x="1891360" y="19316"/>
              </a:cxn>
              <a:cxn ang="0">
                <a:pos x="1896084" y="24041"/>
              </a:cxn>
              <a:cxn ang="0">
                <a:pos x="1899361" y="25400"/>
              </a:cxn>
              <a:cxn ang="0">
                <a:pos x="1906041" y="25400"/>
              </a:cxn>
              <a:cxn ang="0">
                <a:pos x="1909318" y="24041"/>
              </a:cxn>
              <a:cxn ang="0">
                <a:pos x="1914042" y="19316"/>
              </a:cxn>
              <a:cxn ang="0">
                <a:pos x="1915401" y="16040"/>
              </a:cxn>
              <a:cxn ang="0">
                <a:pos x="1915401" y="9347"/>
              </a:cxn>
              <a:cxn ang="0">
                <a:pos x="1914042" y="6083"/>
              </a:cxn>
              <a:cxn ang="0">
                <a:pos x="1909318" y="1358"/>
              </a:cxn>
              <a:cxn ang="0">
                <a:pos x="1906041" y="0"/>
              </a:cxn>
            </a:cxnLst>
            <a:rect l="0" t="0" r="r" b="b"/>
            <a:pathLst>
              <a:path w="1915401" h="227482">
                <a:moveTo>
                  <a:pt x="16040" y="202082"/>
                </a:moveTo>
                <a:lnTo>
                  <a:pt x="9359" y="202082"/>
                </a:lnTo>
                <a:lnTo>
                  <a:pt x="6083" y="203441"/>
                </a:lnTo>
                <a:lnTo>
                  <a:pt x="1358" y="208165"/>
                </a:lnTo>
                <a:lnTo>
                  <a:pt x="0" y="211442"/>
                </a:lnTo>
                <a:lnTo>
                  <a:pt x="0" y="218122"/>
                </a:lnTo>
                <a:lnTo>
                  <a:pt x="1358" y="221399"/>
                </a:lnTo>
                <a:lnTo>
                  <a:pt x="6083" y="226123"/>
                </a:lnTo>
                <a:lnTo>
                  <a:pt x="9359" y="227482"/>
                </a:lnTo>
                <a:lnTo>
                  <a:pt x="16040" y="227482"/>
                </a:lnTo>
                <a:lnTo>
                  <a:pt x="19316" y="226123"/>
                </a:lnTo>
                <a:lnTo>
                  <a:pt x="24041" y="221399"/>
                </a:lnTo>
                <a:lnTo>
                  <a:pt x="25400" y="218122"/>
                </a:lnTo>
                <a:lnTo>
                  <a:pt x="25400" y="211442"/>
                </a:lnTo>
                <a:lnTo>
                  <a:pt x="24041" y="208165"/>
                </a:lnTo>
                <a:lnTo>
                  <a:pt x="19316" y="203441"/>
                </a:lnTo>
                <a:lnTo>
                  <a:pt x="16040" y="202082"/>
                </a:lnTo>
                <a:close/>
              </a:path>
              <a:path w="1915401" h="227482">
                <a:moveTo>
                  <a:pt x="1906041" y="0"/>
                </a:moveTo>
                <a:lnTo>
                  <a:pt x="1899361" y="0"/>
                </a:lnTo>
                <a:lnTo>
                  <a:pt x="1896084" y="1358"/>
                </a:lnTo>
                <a:lnTo>
                  <a:pt x="1891360" y="6083"/>
                </a:lnTo>
                <a:lnTo>
                  <a:pt x="1890001" y="9347"/>
                </a:lnTo>
                <a:lnTo>
                  <a:pt x="1890001" y="16040"/>
                </a:lnTo>
                <a:lnTo>
                  <a:pt x="1891360" y="19316"/>
                </a:lnTo>
                <a:lnTo>
                  <a:pt x="1896084" y="24041"/>
                </a:lnTo>
                <a:lnTo>
                  <a:pt x="1899361" y="25400"/>
                </a:lnTo>
                <a:lnTo>
                  <a:pt x="1906041" y="25400"/>
                </a:lnTo>
                <a:lnTo>
                  <a:pt x="1909318" y="24041"/>
                </a:lnTo>
                <a:lnTo>
                  <a:pt x="1914042" y="19316"/>
                </a:lnTo>
                <a:lnTo>
                  <a:pt x="1915401" y="16040"/>
                </a:lnTo>
                <a:lnTo>
                  <a:pt x="1915401" y="9347"/>
                </a:lnTo>
                <a:lnTo>
                  <a:pt x="1914042" y="6083"/>
                </a:lnTo>
                <a:lnTo>
                  <a:pt x="1909318" y="1358"/>
                </a:lnTo>
                <a:lnTo>
                  <a:pt x="1906041" y="0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6" name="object 14"/>
          <p:cNvSpPr>
            <a:spLocks/>
          </p:cNvSpPr>
          <p:nvPr/>
        </p:nvSpPr>
        <p:spPr bwMode="auto">
          <a:xfrm>
            <a:off x="4792663" y="3914775"/>
            <a:ext cx="1776412" cy="406400"/>
          </a:xfrm>
          <a:custGeom>
            <a:avLst/>
            <a:gdLst/>
            <a:ahLst/>
            <a:cxnLst>
              <a:cxn ang="0">
                <a:pos x="16040" y="0"/>
              </a:cxn>
              <a:cxn ang="0">
                <a:pos x="9359" y="0"/>
              </a:cxn>
              <a:cxn ang="0">
                <a:pos x="6083" y="1358"/>
              </a:cxn>
              <a:cxn ang="0">
                <a:pos x="1358" y="6083"/>
              </a:cxn>
              <a:cxn ang="0">
                <a:pos x="0" y="9359"/>
              </a:cxn>
              <a:cxn ang="0">
                <a:pos x="0" y="16040"/>
              </a:cxn>
              <a:cxn ang="0">
                <a:pos x="1358" y="19316"/>
              </a:cxn>
              <a:cxn ang="0">
                <a:pos x="6083" y="24041"/>
              </a:cxn>
              <a:cxn ang="0">
                <a:pos x="9359" y="25400"/>
              </a:cxn>
              <a:cxn ang="0">
                <a:pos x="16040" y="25400"/>
              </a:cxn>
              <a:cxn ang="0">
                <a:pos x="19316" y="24041"/>
              </a:cxn>
              <a:cxn ang="0">
                <a:pos x="24041" y="19316"/>
              </a:cxn>
              <a:cxn ang="0">
                <a:pos x="25400" y="16040"/>
              </a:cxn>
              <a:cxn ang="0">
                <a:pos x="25400" y="9359"/>
              </a:cxn>
              <a:cxn ang="0">
                <a:pos x="24041" y="6083"/>
              </a:cxn>
              <a:cxn ang="0">
                <a:pos x="19316" y="1358"/>
              </a:cxn>
              <a:cxn ang="0">
                <a:pos x="16040" y="0"/>
              </a:cxn>
              <a:cxn ang="0">
                <a:pos x="1765642" y="381596"/>
              </a:cxn>
              <a:cxn ang="0">
                <a:pos x="1758962" y="381596"/>
              </a:cxn>
              <a:cxn ang="0">
                <a:pos x="1755686" y="382955"/>
              </a:cxn>
              <a:cxn ang="0">
                <a:pos x="1750961" y="387680"/>
              </a:cxn>
              <a:cxn ang="0">
                <a:pos x="1749602" y="390956"/>
              </a:cxn>
              <a:cxn ang="0">
                <a:pos x="1749602" y="397637"/>
              </a:cxn>
              <a:cxn ang="0">
                <a:pos x="1750961" y="400913"/>
              </a:cxn>
              <a:cxn ang="0">
                <a:pos x="1755686" y="405638"/>
              </a:cxn>
              <a:cxn ang="0">
                <a:pos x="1758962" y="406996"/>
              </a:cxn>
              <a:cxn ang="0">
                <a:pos x="1765642" y="406996"/>
              </a:cxn>
              <a:cxn ang="0">
                <a:pos x="1768919" y="405638"/>
              </a:cxn>
              <a:cxn ang="0">
                <a:pos x="1773643" y="400913"/>
              </a:cxn>
              <a:cxn ang="0">
                <a:pos x="1775002" y="397637"/>
              </a:cxn>
              <a:cxn ang="0">
                <a:pos x="1775002" y="390956"/>
              </a:cxn>
              <a:cxn ang="0">
                <a:pos x="1773643" y="387680"/>
              </a:cxn>
              <a:cxn ang="0">
                <a:pos x="1768919" y="382955"/>
              </a:cxn>
              <a:cxn ang="0">
                <a:pos x="1765642" y="381596"/>
              </a:cxn>
            </a:cxnLst>
            <a:rect l="0" t="0" r="r" b="b"/>
            <a:pathLst>
              <a:path w="1775002" h="406996">
                <a:moveTo>
                  <a:pt x="16040" y="0"/>
                </a:moveTo>
                <a:lnTo>
                  <a:pt x="9359" y="0"/>
                </a:lnTo>
                <a:lnTo>
                  <a:pt x="6083" y="1358"/>
                </a:lnTo>
                <a:lnTo>
                  <a:pt x="1358" y="6083"/>
                </a:lnTo>
                <a:lnTo>
                  <a:pt x="0" y="9359"/>
                </a:lnTo>
                <a:lnTo>
                  <a:pt x="0" y="16040"/>
                </a:lnTo>
                <a:lnTo>
                  <a:pt x="1358" y="19316"/>
                </a:lnTo>
                <a:lnTo>
                  <a:pt x="6083" y="24041"/>
                </a:lnTo>
                <a:lnTo>
                  <a:pt x="9359" y="25400"/>
                </a:lnTo>
                <a:lnTo>
                  <a:pt x="16040" y="25400"/>
                </a:lnTo>
                <a:lnTo>
                  <a:pt x="19316" y="24041"/>
                </a:lnTo>
                <a:lnTo>
                  <a:pt x="24041" y="19316"/>
                </a:lnTo>
                <a:lnTo>
                  <a:pt x="25400" y="16040"/>
                </a:lnTo>
                <a:lnTo>
                  <a:pt x="25400" y="9359"/>
                </a:lnTo>
                <a:lnTo>
                  <a:pt x="24041" y="6083"/>
                </a:lnTo>
                <a:lnTo>
                  <a:pt x="19316" y="1358"/>
                </a:lnTo>
                <a:lnTo>
                  <a:pt x="16040" y="0"/>
                </a:lnTo>
                <a:close/>
              </a:path>
              <a:path w="1775002" h="406996">
                <a:moveTo>
                  <a:pt x="1765642" y="381596"/>
                </a:moveTo>
                <a:lnTo>
                  <a:pt x="1758962" y="381596"/>
                </a:lnTo>
                <a:lnTo>
                  <a:pt x="1755686" y="382955"/>
                </a:lnTo>
                <a:lnTo>
                  <a:pt x="1750961" y="387680"/>
                </a:lnTo>
                <a:lnTo>
                  <a:pt x="1749602" y="390956"/>
                </a:lnTo>
                <a:lnTo>
                  <a:pt x="1749602" y="397637"/>
                </a:lnTo>
                <a:lnTo>
                  <a:pt x="1750961" y="400913"/>
                </a:lnTo>
                <a:lnTo>
                  <a:pt x="1755686" y="405638"/>
                </a:lnTo>
                <a:lnTo>
                  <a:pt x="1758962" y="406996"/>
                </a:lnTo>
                <a:lnTo>
                  <a:pt x="1765642" y="406996"/>
                </a:lnTo>
                <a:lnTo>
                  <a:pt x="1768919" y="405638"/>
                </a:lnTo>
                <a:lnTo>
                  <a:pt x="1773643" y="400913"/>
                </a:lnTo>
                <a:lnTo>
                  <a:pt x="1775002" y="397637"/>
                </a:lnTo>
                <a:lnTo>
                  <a:pt x="1775002" y="390956"/>
                </a:lnTo>
                <a:lnTo>
                  <a:pt x="1773643" y="387680"/>
                </a:lnTo>
                <a:lnTo>
                  <a:pt x="1768919" y="382955"/>
                </a:lnTo>
                <a:lnTo>
                  <a:pt x="1765642" y="381596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7" name="object 15"/>
          <p:cNvSpPr>
            <a:spLocks/>
          </p:cNvSpPr>
          <p:nvPr/>
        </p:nvSpPr>
        <p:spPr bwMode="auto">
          <a:xfrm>
            <a:off x="4768850" y="4025900"/>
            <a:ext cx="1366838" cy="950913"/>
          </a:xfrm>
          <a:custGeom>
            <a:avLst/>
            <a:gdLst/>
            <a:ahLst/>
            <a:cxnLst>
              <a:cxn ang="0">
                <a:pos x="16040" y="0"/>
              </a:cxn>
              <a:cxn ang="0">
                <a:pos x="9359" y="0"/>
              </a:cxn>
              <a:cxn ang="0">
                <a:pos x="6083" y="1358"/>
              </a:cxn>
              <a:cxn ang="0">
                <a:pos x="1358" y="6083"/>
              </a:cxn>
              <a:cxn ang="0">
                <a:pos x="0" y="9359"/>
              </a:cxn>
              <a:cxn ang="0">
                <a:pos x="0" y="16040"/>
              </a:cxn>
              <a:cxn ang="0">
                <a:pos x="1358" y="19316"/>
              </a:cxn>
              <a:cxn ang="0">
                <a:pos x="6083" y="24041"/>
              </a:cxn>
              <a:cxn ang="0">
                <a:pos x="9359" y="25400"/>
              </a:cxn>
              <a:cxn ang="0">
                <a:pos x="16040" y="25400"/>
              </a:cxn>
              <a:cxn ang="0">
                <a:pos x="19316" y="24041"/>
              </a:cxn>
              <a:cxn ang="0">
                <a:pos x="24041" y="19316"/>
              </a:cxn>
              <a:cxn ang="0">
                <a:pos x="25400" y="16040"/>
              </a:cxn>
              <a:cxn ang="0">
                <a:pos x="25400" y="9359"/>
              </a:cxn>
              <a:cxn ang="0">
                <a:pos x="24041" y="6083"/>
              </a:cxn>
              <a:cxn ang="0">
                <a:pos x="19316" y="1358"/>
              </a:cxn>
              <a:cxn ang="0">
                <a:pos x="16040" y="0"/>
              </a:cxn>
              <a:cxn ang="0">
                <a:pos x="1357731" y="924318"/>
              </a:cxn>
              <a:cxn ang="0">
                <a:pos x="1351051" y="924318"/>
              </a:cxn>
              <a:cxn ang="0">
                <a:pos x="1347774" y="925677"/>
              </a:cxn>
              <a:cxn ang="0">
                <a:pos x="1343050" y="930402"/>
              </a:cxn>
              <a:cxn ang="0">
                <a:pos x="1341691" y="933678"/>
              </a:cxn>
              <a:cxn ang="0">
                <a:pos x="1341691" y="940358"/>
              </a:cxn>
              <a:cxn ang="0">
                <a:pos x="1343050" y="943635"/>
              </a:cxn>
              <a:cxn ang="0">
                <a:pos x="1347774" y="948359"/>
              </a:cxn>
              <a:cxn ang="0">
                <a:pos x="1351051" y="949718"/>
              </a:cxn>
              <a:cxn ang="0">
                <a:pos x="1357731" y="949718"/>
              </a:cxn>
              <a:cxn ang="0">
                <a:pos x="1361008" y="948359"/>
              </a:cxn>
              <a:cxn ang="0">
                <a:pos x="1365732" y="943635"/>
              </a:cxn>
              <a:cxn ang="0">
                <a:pos x="1367091" y="940358"/>
              </a:cxn>
              <a:cxn ang="0">
                <a:pos x="1367091" y="933678"/>
              </a:cxn>
              <a:cxn ang="0">
                <a:pos x="1365732" y="930402"/>
              </a:cxn>
              <a:cxn ang="0">
                <a:pos x="1361008" y="925677"/>
              </a:cxn>
              <a:cxn ang="0">
                <a:pos x="1357731" y="924318"/>
              </a:cxn>
            </a:cxnLst>
            <a:rect l="0" t="0" r="r" b="b"/>
            <a:pathLst>
              <a:path w="1367091" h="949718">
                <a:moveTo>
                  <a:pt x="16040" y="0"/>
                </a:moveTo>
                <a:lnTo>
                  <a:pt x="9359" y="0"/>
                </a:lnTo>
                <a:lnTo>
                  <a:pt x="6083" y="1358"/>
                </a:lnTo>
                <a:lnTo>
                  <a:pt x="1358" y="6083"/>
                </a:lnTo>
                <a:lnTo>
                  <a:pt x="0" y="9359"/>
                </a:lnTo>
                <a:lnTo>
                  <a:pt x="0" y="16040"/>
                </a:lnTo>
                <a:lnTo>
                  <a:pt x="1358" y="19316"/>
                </a:lnTo>
                <a:lnTo>
                  <a:pt x="6083" y="24041"/>
                </a:lnTo>
                <a:lnTo>
                  <a:pt x="9359" y="25400"/>
                </a:lnTo>
                <a:lnTo>
                  <a:pt x="16040" y="25400"/>
                </a:lnTo>
                <a:lnTo>
                  <a:pt x="19316" y="24041"/>
                </a:lnTo>
                <a:lnTo>
                  <a:pt x="24041" y="19316"/>
                </a:lnTo>
                <a:lnTo>
                  <a:pt x="25400" y="16040"/>
                </a:lnTo>
                <a:lnTo>
                  <a:pt x="25400" y="9359"/>
                </a:lnTo>
                <a:lnTo>
                  <a:pt x="24041" y="6083"/>
                </a:lnTo>
                <a:lnTo>
                  <a:pt x="19316" y="1358"/>
                </a:lnTo>
                <a:lnTo>
                  <a:pt x="16040" y="0"/>
                </a:lnTo>
                <a:close/>
              </a:path>
              <a:path w="1367091" h="949718">
                <a:moveTo>
                  <a:pt x="1357731" y="924318"/>
                </a:moveTo>
                <a:lnTo>
                  <a:pt x="1351051" y="924318"/>
                </a:lnTo>
                <a:lnTo>
                  <a:pt x="1347774" y="925677"/>
                </a:lnTo>
                <a:lnTo>
                  <a:pt x="1343050" y="930402"/>
                </a:lnTo>
                <a:lnTo>
                  <a:pt x="1341691" y="933678"/>
                </a:lnTo>
                <a:lnTo>
                  <a:pt x="1341691" y="940358"/>
                </a:lnTo>
                <a:lnTo>
                  <a:pt x="1343050" y="943635"/>
                </a:lnTo>
                <a:lnTo>
                  <a:pt x="1347774" y="948359"/>
                </a:lnTo>
                <a:lnTo>
                  <a:pt x="1351051" y="949718"/>
                </a:lnTo>
                <a:lnTo>
                  <a:pt x="1357731" y="949718"/>
                </a:lnTo>
                <a:lnTo>
                  <a:pt x="1361008" y="948359"/>
                </a:lnTo>
                <a:lnTo>
                  <a:pt x="1365732" y="943635"/>
                </a:lnTo>
                <a:lnTo>
                  <a:pt x="1367091" y="940358"/>
                </a:lnTo>
                <a:lnTo>
                  <a:pt x="1367091" y="933678"/>
                </a:lnTo>
                <a:lnTo>
                  <a:pt x="1365732" y="930402"/>
                </a:lnTo>
                <a:lnTo>
                  <a:pt x="1361008" y="925677"/>
                </a:lnTo>
                <a:lnTo>
                  <a:pt x="1357731" y="924318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8" name="object 16"/>
          <p:cNvSpPr>
            <a:spLocks/>
          </p:cNvSpPr>
          <p:nvPr/>
        </p:nvSpPr>
        <p:spPr bwMode="auto">
          <a:xfrm>
            <a:off x="4792663" y="4124325"/>
            <a:ext cx="673100" cy="1406525"/>
          </a:xfrm>
          <a:custGeom>
            <a:avLst/>
            <a:gdLst/>
            <a:ahLst/>
            <a:cxnLst>
              <a:cxn ang="0">
                <a:pos x="16040" y="0"/>
              </a:cxn>
              <a:cxn ang="0">
                <a:pos x="9359" y="0"/>
              </a:cxn>
              <a:cxn ang="0">
                <a:pos x="6083" y="1358"/>
              </a:cxn>
              <a:cxn ang="0">
                <a:pos x="1358" y="6083"/>
              </a:cxn>
              <a:cxn ang="0">
                <a:pos x="0" y="9359"/>
              </a:cxn>
              <a:cxn ang="0">
                <a:pos x="0" y="16040"/>
              </a:cxn>
              <a:cxn ang="0">
                <a:pos x="1358" y="19316"/>
              </a:cxn>
              <a:cxn ang="0">
                <a:pos x="6083" y="24041"/>
              </a:cxn>
              <a:cxn ang="0">
                <a:pos x="9359" y="25400"/>
              </a:cxn>
              <a:cxn ang="0">
                <a:pos x="16040" y="25400"/>
              </a:cxn>
              <a:cxn ang="0">
                <a:pos x="19316" y="24041"/>
              </a:cxn>
              <a:cxn ang="0">
                <a:pos x="24041" y="19316"/>
              </a:cxn>
              <a:cxn ang="0">
                <a:pos x="25400" y="16040"/>
              </a:cxn>
              <a:cxn ang="0">
                <a:pos x="25400" y="9359"/>
              </a:cxn>
              <a:cxn ang="0">
                <a:pos x="24041" y="6083"/>
              </a:cxn>
              <a:cxn ang="0">
                <a:pos x="19316" y="1358"/>
              </a:cxn>
              <a:cxn ang="0">
                <a:pos x="16040" y="0"/>
              </a:cxn>
              <a:cxn ang="0">
                <a:pos x="664146" y="1382395"/>
              </a:cxn>
              <a:cxn ang="0">
                <a:pos x="657466" y="1382395"/>
              </a:cxn>
              <a:cxn ang="0">
                <a:pos x="654189" y="1383753"/>
              </a:cxn>
              <a:cxn ang="0">
                <a:pos x="649465" y="1388478"/>
              </a:cxn>
              <a:cxn ang="0">
                <a:pos x="648106" y="1391754"/>
              </a:cxn>
              <a:cxn ang="0">
                <a:pos x="648106" y="1398435"/>
              </a:cxn>
              <a:cxn ang="0">
                <a:pos x="649465" y="1401711"/>
              </a:cxn>
              <a:cxn ang="0">
                <a:pos x="654189" y="1406436"/>
              </a:cxn>
              <a:cxn ang="0">
                <a:pos x="657466" y="1407795"/>
              </a:cxn>
              <a:cxn ang="0">
                <a:pos x="664146" y="1407795"/>
              </a:cxn>
              <a:cxn ang="0">
                <a:pos x="667423" y="1406436"/>
              </a:cxn>
              <a:cxn ang="0">
                <a:pos x="672147" y="1401711"/>
              </a:cxn>
              <a:cxn ang="0">
                <a:pos x="673506" y="1398435"/>
              </a:cxn>
              <a:cxn ang="0">
                <a:pos x="673506" y="1391754"/>
              </a:cxn>
              <a:cxn ang="0">
                <a:pos x="672147" y="1388478"/>
              </a:cxn>
              <a:cxn ang="0">
                <a:pos x="667423" y="1383753"/>
              </a:cxn>
              <a:cxn ang="0">
                <a:pos x="664146" y="1382395"/>
              </a:cxn>
            </a:cxnLst>
            <a:rect l="0" t="0" r="r" b="b"/>
            <a:pathLst>
              <a:path w="673506" h="1407795">
                <a:moveTo>
                  <a:pt x="16040" y="0"/>
                </a:moveTo>
                <a:lnTo>
                  <a:pt x="9359" y="0"/>
                </a:lnTo>
                <a:lnTo>
                  <a:pt x="6083" y="1358"/>
                </a:lnTo>
                <a:lnTo>
                  <a:pt x="1358" y="6083"/>
                </a:lnTo>
                <a:lnTo>
                  <a:pt x="0" y="9359"/>
                </a:lnTo>
                <a:lnTo>
                  <a:pt x="0" y="16040"/>
                </a:lnTo>
                <a:lnTo>
                  <a:pt x="1358" y="19316"/>
                </a:lnTo>
                <a:lnTo>
                  <a:pt x="6083" y="24041"/>
                </a:lnTo>
                <a:lnTo>
                  <a:pt x="9359" y="25400"/>
                </a:lnTo>
                <a:lnTo>
                  <a:pt x="16040" y="25400"/>
                </a:lnTo>
                <a:lnTo>
                  <a:pt x="19316" y="24041"/>
                </a:lnTo>
                <a:lnTo>
                  <a:pt x="24041" y="19316"/>
                </a:lnTo>
                <a:lnTo>
                  <a:pt x="25400" y="16040"/>
                </a:lnTo>
                <a:lnTo>
                  <a:pt x="25400" y="9359"/>
                </a:lnTo>
                <a:lnTo>
                  <a:pt x="24041" y="6083"/>
                </a:lnTo>
                <a:lnTo>
                  <a:pt x="19316" y="1358"/>
                </a:lnTo>
                <a:lnTo>
                  <a:pt x="16040" y="0"/>
                </a:lnTo>
                <a:close/>
              </a:path>
              <a:path w="673506" h="1407795">
                <a:moveTo>
                  <a:pt x="664146" y="1382395"/>
                </a:moveTo>
                <a:lnTo>
                  <a:pt x="657466" y="1382395"/>
                </a:lnTo>
                <a:lnTo>
                  <a:pt x="654189" y="1383753"/>
                </a:lnTo>
                <a:lnTo>
                  <a:pt x="649465" y="1388478"/>
                </a:lnTo>
                <a:lnTo>
                  <a:pt x="648106" y="1391754"/>
                </a:lnTo>
                <a:lnTo>
                  <a:pt x="648106" y="1398435"/>
                </a:lnTo>
                <a:lnTo>
                  <a:pt x="649465" y="1401711"/>
                </a:lnTo>
                <a:lnTo>
                  <a:pt x="654189" y="1406436"/>
                </a:lnTo>
                <a:lnTo>
                  <a:pt x="657466" y="1407795"/>
                </a:lnTo>
                <a:lnTo>
                  <a:pt x="664146" y="1407795"/>
                </a:lnTo>
                <a:lnTo>
                  <a:pt x="667423" y="1406436"/>
                </a:lnTo>
                <a:lnTo>
                  <a:pt x="672147" y="1401711"/>
                </a:lnTo>
                <a:lnTo>
                  <a:pt x="673506" y="1398435"/>
                </a:lnTo>
                <a:lnTo>
                  <a:pt x="673506" y="1391754"/>
                </a:lnTo>
                <a:lnTo>
                  <a:pt x="672147" y="1388478"/>
                </a:lnTo>
                <a:lnTo>
                  <a:pt x="667423" y="1383753"/>
                </a:lnTo>
                <a:lnTo>
                  <a:pt x="664146" y="1382395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49" name="object 17"/>
          <p:cNvSpPr>
            <a:spLocks/>
          </p:cNvSpPr>
          <p:nvPr/>
        </p:nvSpPr>
        <p:spPr bwMode="auto">
          <a:xfrm>
            <a:off x="3683000" y="4105275"/>
            <a:ext cx="901700" cy="1343025"/>
          </a:xfrm>
          <a:custGeom>
            <a:avLst/>
            <a:gdLst/>
            <a:ahLst/>
            <a:cxnLst>
              <a:cxn ang="0">
                <a:pos x="892467" y="0"/>
              </a:cxn>
              <a:cxn ang="0">
                <a:pos x="885786" y="0"/>
              </a:cxn>
              <a:cxn ang="0">
                <a:pos x="882510" y="1358"/>
              </a:cxn>
              <a:cxn ang="0">
                <a:pos x="877785" y="6083"/>
              </a:cxn>
              <a:cxn ang="0">
                <a:pos x="876426" y="9359"/>
              </a:cxn>
              <a:cxn ang="0">
                <a:pos x="876426" y="16040"/>
              </a:cxn>
              <a:cxn ang="0">
                <a:pos x="877785" y="19316"/>
              </a:cxn>
              <a:cxn ang="0">
                <a:pos x="882510" y="24041"/>
              </a:cxn>
              <a:cxn ang="0">
                <a:pos x="885786" y="25400"/>
              </a:cxn>
              <a:cxn ang="0">
                <a:pos x="892467" y="25400"/>
              </a:cxn>
              <a:cxn ang="0">
                <a:pos x="895743" y="24041"/>
              </a:cxn>
              <a:cxn ang="0">
                <a:pos x="900468" y="19316"/>
              </a:cxn>
              <a:cxn ang="0">
                <a:pos x="901826" y="16040"/>
              </a:cxn>
              <a:cxn ang="0">
                <a:pos x="901826" y="9359"/>
              </a:cxn>
              <a:cxn ang="0">
                <a:pos x="900468" y="6083"/>
              </a:cxn>
              <a:cxn ang="0">
                <a:pos x="895743" y="1358"/>
              </a:cxn>
              <a:cxn ang="0">
                <a:pos x="892467" y="0"/>
              </a:cxn>
              <a:cxn ang="0">
                <a:pos x="16040" y="1317599"/>
              </a:cxn>
              <a:cxn ang="0">
                <a:pos x="9359" y="1317599"/>
              </a:cxn>
              <a:cxn ang="0">
                <a:pos x="6083" y="1318958"/>
              </a:cxn>
              <a:cxn ang="0">
                <a:pos x="1358" y="1323682"/>
              </a:cxn>
              <a:cxn ang="0">
                <a:pos x="0" y="1326959"/>
              </a:cxn>
              <a:cxn ang="0">
                <a:pos x="0" y="1333639"/>
              </a:cxn>
              <a:cxn ang="0">
                <a:pos x="1358" y="1336916"/>
              </a:cxn>
              <a:cxn ang="0">
                <a:pos x="6083" y="1341640"/>
              </a:cxn>
              <a:cxn ang="0">
                <a:pos x="9359" y="1342999"/>
              </a:cxn>
              <a:cxn ang="0">
                <a:pos x="16040" y="1342999"/>
              </a:cxn>
              <a:cxn ang="0">
                <a:pos x="19316" y="1341640"/>
              </a:cxn>
              <a:cxn ang="0">
                <a:pos x="24041" y="1336916"/>
              </a:cxn>
              <a:cxn ang="0">
                <a:pos x="25399" y="1333639"/>
              </a:cxn>
              <a:cxn ang="0">
                <a:pos x="25399" y="1326959"/>
              </a:cxn>
              <a:cxn ang="0">
                <a:pos x="24041" y="1323682"/>
              </a:cxn>
              <a:cxn ang="0">
                <a:pos x="19316" y="1318958"/>
              </a:cxn>
              <a:cxn ang="0">
                <a:pos x="16040" y="1317599"/>
              </a:cxn>
            </a:cxnLst>
            <a:rect l="0" t="0" r="r" b="b"/>
            <a:pathLst>
              <a:path w="901826" h="1342999">
                <a:moveTo>
                  <a:pt x="892467" y="0"/>
                </a:moveTo>
                <a:lnTo>
                  <a:pt x="885786" y="0"/>
                </a:lnTo>
                <a:lnTo>
                  <a:pt x="882510" y="1358"/>
                </a:lnTo>
                <a:lnTo>
                  <a:pt x="877785" y="6083"/>
                </a:lnTo>
                <a:lnTo>
                  <a:pt x="876426" y="9359"/>
                </a:lnTo>
                <a:lnTo>
                  <a:pt x="876426" y="16040"/>
                </a:lnTo>
                <a:lnTo>
                  <a:pt x="877785" y="19316"/>
                </a:lnTo>
                <a:lnTo>
                  <a:pt x="882510" y="24041"/>
                </a:lnTo>
                <a:lnTo>
                  <a:pt x="885786" y="25400"/>
                </a:lnTo>
                <a:lnTo>
                  <a:pt x="892467" y="25400"/>
                </a:lnTo>
                <a:lnTo>
                  <a:pt x="895743" y="24041"/>
                </a:lnTo>
                <a:lnTo>
                  <a:pt x="900468" y="19316"/>
                </a:lnTo>
                <a:lnTo>
                  <a:pt x="901826" y="16040"/>
                </a:lnTo>
                <a:lnTo>
                  <a:pt x="901826" y="9359"/>
                </a:lnTo>
                <a:lnTo>
                  <a:pt x="900468" y="6083"/>
                </a:lnTo>
                <a:lnTo>
                  <a:pt x="895743" y="1358"/>
                </a:lnTo>
                <a:lnTo>
                  <a:pt x="892467" y="0"/>
                </a:lnTo>
                <a:close/>
              </a:path>
              <a:path w="901826" h="1342999">
                <a:moveTo>
                  <a:pt x="16040" y="1317599"/>
                </a:moveTo>
                <a:lnTo>
                  <a:pt x="9359" y="1317599"/>
                </a:lnTo>
                <a:lnTo>
                  <a:pt x="6083" y="1318958"/>
                </a:lnTo>
                <a:lnTo>
                  <a:pt x="1358" y="1323682"/>
                </a:lnTo>
                <a:lnTo>
                  <a:pt x="0" y="1326959"/>
                </a:lnTo>
                <a:lnTo>
                  <a:pt x="0" y="1333639"/>
                </a:lnTo>
                <a:lnTo>
                  <a:pt x="1358" y="1336916"/>
                </a:lnTo>
                <a:lnTo>
                  <a:pt x="6083" y="1341640"/>
                </a:lnTo>
                <a:lnTo>
                  <a:pt x="9359" y="1342999"/>
                </a:lnTo>
                <a:lnTo>
                  <a:pt x="16040" y="1342999"/>
                </a:lnTo>
                <a:lnTo>
                  <a:pt x="19316" y="1341640"/>
                </a:lnTo>
                <a:lnTo>
                  <a:pt x="24041" y="1336916"/>
                </a:lnTo>
                <a:lnTo>
                  <a:pt x="25399" y="1333639"/>
                </a:lnTo>
                <a:lnTo>
                  <a:pt x="25399" y="1326959"/>
                </a:lnTo>
                <a:lnTo>
                  <a:pt x="24041" y="1323682"/>
                </a:lnTo>
                <a:lnTo>
                  <a:pt x="19316" y="1318958"/>
                </a:lnTo>
                <a:lnTo>
                  <a:pt x="16040" y="1317599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50" name="object 18"/>
          <p:cNvSpPr>
            <a:spLocks/>
          </p:cNvSpPr>
          <p:nvPr/>
        </p:nvSpPr>
        <p:spPr bwMode="auto">
          <a:xfrm>
            <a:off x="2824163" y="4037013"/>
            <a:ext cx="1598612" cy="785812"/>
          </a:xfrm>
          <a:custGeom>
            <a:avLst/>
            <a:gdLst/>
            <a:ahLst/>
            <a:cxnLst>
              <a:cxn ang="0">
                <a:pos x="1589239" y="0"/>
              </a:cxn>
              <a:cxn ang="0">
                <a:pos x="1582559" y="0"/>
              </a:cxn>
              <a:cxn ang="0">
                <a:pos x="1579283" y="1358"/>
              </a:cxn>
              <a:cxn ang="0">
                <a:pos x="1574558" y="6083"/>
              </a:cxn>
              <a:cxn ang="0">
                <a:pos x="1573199" y="9359"/>
              </a:cxn>
              <a:cxn ang="0">
                <a:pos x="1573199" y="16040"/>
              </a:cxn>
              <a:cxn ang="0">
                <a:pos x="1574558" y="19316"/>
              </a:cxn>
              <a:cxn ang="0">
                <a:pos x="1579283" y="24041"/>
              </a:cxn>
              <a:cxn ang="0">
                <a:pos x="1582559" y="25400"/>
              </a:cxn>
              <a:cxn ang="0">
                <a:pos x="1589239" y="25400"/>
              </a:cxn>
              <a:cxn ang="0">
                <a:pos x="1592516" y="24041"/>
              </a:cxn>
              <a:cxn ang="0">
                <a:pos x="1597240" y="19316"/>
              </a:cxn>
              <a:cxn ang="0">
                <a:pos x="1598599" y="16040"/>
              </a:cxn>
              <a:cxn ang="0">
                <a:pos x="1598599" y="9359"/>
              </a:cxn>
              <a:cxn ang="0">
                <a:pos x="1597240" y="6083"/>
              </a:cxn>
              <a:cxn ang="0">
                <a:pos x="1592516" y="1358"/>
              </a:cxn>
              <a:cxn ang="0">
                <a:pos x="1589239" y="0"/>
              </a:cxn>
              <a:cxn ang="0">
                <a:pos x="16040" y="760501"/>
              </a:cxn>
              <a:cxn ang="0">
                <a:pos x="9359" y="760501"/>
              </a:cxn>
              <a:cxn ang="0">
                <a:pos x="6083" y="761860"/>
              </a:cxn>
              <a:cxn ang="0">
                <a:pos x="1358" y="766584"/>
              </a:cxn>
              <a:cxn ang="0">
                <a:pos x="0" y="769861"/>
              </a:cxn>
              <a:cxn ang="0">
                <a:pos x="0" y="776541"/>
              </a:cxn>
              <a:cxn ang="0">
                <a:pos x="1358" y="779818"/>
              </a:cxn>
              <a:cxn ang="0">
                <a:pos x="6083" y="784542"/>
              </a:cxn>
              <a:cxn ang="0">
                <a:pos x="9359" y="785901"/>
              </a:cxn>
              <a:cxn ang="0">
                <a:pos x="16040" y="785901"/>
              </a:cxn>
              <a:cxn ang="0">
                <a:pos x="19316" y="784542"/>
              </a:cxn>
              <a:cxn ang="0">
                <a:pos x="24041" y="779818"/>
              </a:cxn>
              <a:cxn ang="0">
                <a:pos x="25400" y="776541"/>
              </a:cxn>
              <a:cxn ang="0">
                <a:pos x="25400" y="769861"/>
              </a:cxn>
              <a:cxn ang="0">
                <a:pos x="24041" y="766584"/>
              </a:cxn>
              <a:cxn ang="0">
                <a:pos x="19316" y="761860"/>
              </a:cxn>
              <a:cxn ang="0">
                <a:pos x="16040" y="760501"/>
              </a:cxn>
            </a:cxnLst>
            <a:rect l="0" t="0" r="r" b="b"/>
            <a:pathLst>
              <a:path w="1598599" h="785901">
                <a:moveTo>
                  <a:pt x="1589239" y="0"/>
                </a:moveTo>
                <a:lnTo>
                  <a:pt x="1582559" y="0"/>
                </a:lnTo>
                <a:lnTo>
                  <a:pt x="1579283" y="1358"/>
                </a:lnTo>
                <a:lnTo>
                  <a:pt x="1574558" y="6083"/>
                </a:lnTo>
                <a:lnTo>
                  <a:pt x="1573199" y="9359"/>
                </a:lnTo>
                <a:lnTo>
                  <a:pt x="1573199" y="16040"/>
                </a:lnTo>
                <a:lnTo>
                  <a:pt x="1574558" y="19316"/>
                </a:lnTo>
                <a:lnTo>
                  <a:pt x="1579283" y="24041"/>
                </a:lnTo>
                <a:lnTo>
                  <a:pt x="1582559" y="25400"/>
                </a:lnTo>
                <a:lnTo>
                  <a:pt x="1589239" y="25400"/>
                </a:lnTo>
                <a:lnTo>
                  <a:pt x="1592516" y="24041"/>
                </a:lnTo>
                <a:lnTo>
                  <a:pt x="1597240" y="19316"/>
                </a:lnTo>
                <a:lnTo>
                  <a:pt x="1598599" y="16040"/>
                </a:lnTo>
                <a:lnTo>
                  <a:pt x="1598599" y="9359"/>
                </a:lnTo>
                <a:lnTo>
                  <a:pt x="1597240" y="6083"/>
                </a:lnTo>
                <a:lnTo>
                  <a:pt x="1592516" y="1358"/>
                </a:lnTo>
                <a:lnTo>
                  <a:pt x="1589239" y="0"/>
                </a:lnTo>
                <a:close/>
              </a:path>
              <a:path w="1598599" h="785901">
                <a:moveTo>
                  <a:pt x="16040" y="760501"/>
                </a:moveTo>
                <a:lnTo>
                  <a:pt x="9359" y="760501"/>
                </a:lnTo>
                <a:lnTo>
                  <a:pt x="6083" y="761860"/>
                </a:lnTo>
                <a:lnTo>
                  <a:pt x="1358" y="766584"/>
                </a:lnTo>
                <a:lnTo>
                  <a:pt x="0" y="769861"/>
                </a:lnTo>
                <a:lnTo>
                  <a:pt x="0" y="776541"/>
                </a:lnTo>
                <a:lnTo>
                  <a:pt x="1358" y="779818"/>
                </a:lnTo>
                <a:lnTo>
                  <a:pt x="6083" y="784542"/>
                </a:lnTo>
                <a:lnTo>
                  <a:pt x="9359" y="785901"/>
                </a:lnTo>
                <a:lnTo>
                  <a:pt x="16040" y="785901"/>
                </a:lnTo>
                <a:lnTo>
                  <a:pt x="19316" y="784542"/>
                </a:lnTo>
                <a:lnTo>
                  <a:pt x="24041" y="779818"/>
                </a:lnTo>
                <a:lnTo>
                  <a:pt x="25400" y="776541"/>
                </a:lnTo>
                <a:lnTo>
                  <a:pt x="25400" y="769861"/>
                </a:lnTo>
                <a:lnTo>
                  <a:pt x="24041" y="766584"/>
                </a:lnTo>
                <a:lnTo>
                  <a:pt x="19316" y="761860"/>
                </a:lnTo>
                <a:lnTo>
                  <a:pt x="16040" y="760501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51" name="object 19"/>
          <p:cNvSpPr>
            <a:spLocks/>
          </p:cNvSpPr>
          <p:nvPr/>
        </p:nvSpPr>
        <p:spPr bwMode="auto">
          <a:xfrm>
            <a:off x="2705100" y="3792538"/>
            <a:ext cx="1695450" cy="95250"/>
          </a:xfrm>
          <a:custGeom>
            <a:avLst/>
            <a:gdLst/>
            <a:ahLst/>
            <a:cxnLst>
              <a:cxn ang="0">
                <a:pos x="1686445" y="0"/>
              </a:cxn>
              <a:cxn ang="0">
                <a:pos x="1679765" y="0"/>
              </a:cxn>
              <a:cxn ang="0">
                <a:pos x="1676488" y="1358"/>
              </a:cxn>
              <a:cxn ang="0">
                <a:pos x="1671764" y="6083"/>
              </a:cxn>
              <a:cxn ang="0">
                <a:pos x="1670405" y="9359"/>
              </a:cxn>
              <a:cxn ang="0">
                <a:pos x="1670405" y="16040"/>
              </a:cxn>
              <a:cxn ang="0">
                <a:pos x="1671764" y="19316"/>
              </a:cxn>
              <a:cxn ang="0">
                <a:pos x="1676488" y="24041"/>
              </a:cxn>
              <a:cxn ang="0">
                <a:pos x="1679765" y="25399"/>
              </a:cxn>
              <a:cxn ang="0">
                <a:pos x="1686445" y="25399"/>
              </a:cxn>
              <a:cxn ang="0">
                <a:pos x="1689722" y="24041"/>
              </a:cxn>
              <a:cxn ang="0">
                <a:pos x="1694446" y="19316"/>
              </a:cxn>
              <a:cxn ang="0">
                <a:pos x="1695805" y="16040"/>
              </a:cxn>
              <a:cxn ang="0">
                <a:pos x="1695805" y="9359"/>
              </a:cxn>
              <a:cxn ang="0">
                <a:pos x="1694446" y="6083"/>
              </a:cxn>
              <a:cxn ang="0">
                <a:pos x="1689722" y="1358"/>
              </a:cxn>
              <a:cxn ang="0">
                <a:pos x="1686445" y="0"/>
              </a:cxn>
              <a:cxn ang="0">
                <a:pos x="16040" y="69265"/>
              </a:cxn>
              <a:cxn ang="0">
                <a:pos x="9359" y="69265"/>
              </a:cxn>
              <a:cxn ang="0">
                <a:pos x="6083" y="70624"/>
              </a:cxn>
              <a:cxn ang="0">
                <a:pos x="1358" y="75349"/>
              </a:cxn>
              <a:cxn ang="0">
                <a:pos x="0" y="78625"/>
              </a:cxn>
              <a:cxn ang="0">
                <a:pos x="0" y="85305"/>
              </a:cxn>
              <a:cxn ang="0">
                <a:pos x="1358" y="88582"/>
              </a:cxn>
              <a:cxn ang="0">
                <a:pos x="6083" y="93306"/>
              </a:cxn>
              <a:cxn ang="0">
                <a:pos x="9359" y="94665"/>
              </a:cxn>
              <a:cxn ang="0">
                <a:pos x="16040" y="94665"/>
              </a:cxn>
              <a:cxn ang="0">
                <a:pos x="19316" y="93306"/>
              </a:cxn>
              <a:cxn ang="0">
                <a:pos x="24041" y="88582"/>
              </a:cxn>
              <a:cxn ang="0">
                <a:pos x="25400" y="85305"/>
              </a:cxn>
              <a:cxn ang="0">
                <a:pos x="25400" y="78625"/>
              </a:cxn>
              <a:cxn ang="0">
                <a:pos x="24041" y="75349"/>
              </a:cxn>
              <a:cxn ang="0">
                <a:pos x="19316" y="70624"/>
              </a:cxn>
              <a:cxn ang="0">
                <a:pos x="16040" y="69265"/>
              </a:cxn>
            </a:cxnLst>
            <a:rect l="0" t="0" r="r" b="b"/>
            <a:pathLst>
              <a:path w="1695805" h="94665">
                <a:moveTo>
                  <a:pt x="1686445" y="0"/>
                </a:moveTo>
                <a:lnTo>
                  <a:pt x="1679765" y="0"/>
                </a:lnTo>
                <a:lnTo>
                  <a:pt x="1676488" y="1358"/>
                </a:lnTo>
                <a:lnTo>
                  <a:pt x="1671764" y="6083"/>
                </a:lnTo>
                <a:lnTo>
                  <a:pt x="1670405" y="9359"/>
                </a:lnTo>
                <a:lnTo>
                  <a:pt x="1670405" y="16040"/>
                </a:lnTo>
                <a:lnTo>
                  <a:pt x="1671764" y="19316"/>
                </a:lnTo>
                <a:lnTo>
                  <a:pt x="1676488" y="24041"/>
                </a:lnTo>
                <a:lnTo>
                  <a:pt x="1679765" y="25399"/>
                </a:lnTo>
                <a:lnTo>
                  <a:pt x="1686445" y="25399"/>
                </a:lnTo>
                <a:lnTo>
                  <a:pt x="1689722" y="24041"/>
                </a:lnTo>
                <a:lnTo>
                  <a:pt x="1694446" y="19316"/>
                </a:lnTo>
                <a:lnTo>
                  <a:pt x="1695805" y="16040"/>
                </a:lnTo>
                <a:lnTo>
                  <a:pt x="1695805" y="9359"/>
                </a:lnTo>
                <a:lnTo>
                  <a:pt x="1694446" y="6083"/>
                </a:lnTo>
                <a:lnTo>
                  <a:pt x="1689722" y="1358"/>
                </a:lnTo>
                <a:lnTo>
                  <a:pt x="1686445" y="0"/>
                </a:lnTo>
                <a:close/>
              </a:path>
              <a:path w="1695805" h="94665">
                <a:moveTo>
                  <a:pt x="16040" y="69265"/>
                </a:moveTo>
                <a:lnTo>
                  <a:pt x="9359" y="69265"/>
                </a:lnTo>
                <a:lnTo>
                  <a:pt x="6083" y="70624"/>
                </a:lnTo>
                <a:lnTo>
                  <a:pt x="1358" y="75349"/>
                </a:lnTo>
                <a:lnTo>
                  <a:pt x="0" y="78625"/>
                </a:lnTo>
                <a:lnTo>
                  <a:pt x="0" y="85305"/>
                </a:lnTo>
                <a:lnTo>
                  <a:pt x="1358" y="88582"/>
                </a:lnTo>
                <a:lnTo>
                  <a:pt x="6083" y="93306"/>
                </a:lnTo>
                <a:lnTo>
                  <a:pt x="9359" y="94665"/>
                </a:lnTo>
                <a:lnTo>
                  <a:pt x="16040" y="94665"/>
                </a:lnTo>
                <a:lnTo>
                  <a:pt x="19316" y="93306"/>
                </a:lnTo>
                <a:lnTo>
                  <a:pt x="24041" y="88582"/>
                </a:lnTo>
                <a:lnTo>
                  <a:pt x="25400" y="85305"/>
                </a:lnTo>
                <a:lnTo>
                  <a:pt x="25400" y="78625"/>
                </a:lnTo>
                <a:lnTo>
                  <a:pt x="24041" y="75349"/>
                </a:lnTo>
                <a:lnTo>
                  <a:pt x="19316" y="70624"/>
                </a:lnTo>
                <a:lnTo>
                  <a:pt x="16040" y="69265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52" name="object 20"/>
          <p:cNvSpPr>
            <a:spLocks/>
          </p:cNvSpPr>
          <p:nvPr/>
        </p:nvSpPr>
        <p:spPr bwMode="auto">
          <a:xfrm>
            <a:off x="3054350" y="3074988"/>
            <a:ext cx="1171575" cy="531812"/>
          </a:xfrm>
          <a:custGeom>
            <a:avLst/>
            <a:gdLst/>
            <a:ahLst/>
            <a:cxnLst>
              <a:cxn ang="0">
                <a:pos x="1163650" y="507453"/>
              </a:cxn>
              <a:cxn ang="0">
                <a:pos x="1156970" y="507453"/>
              </a:cxn>
              <a:cxn ang="0">
                <a:pos x="1153693" y="508812"/>
              </a:cxn>
              <a:cxn ang="0">
                <a:pos x="1148969" y="513537"/>
              </a:cxn>
              <a:cxn ang="0">
                <a:pos x="1147610" y="516813"/>
              </a:cxn>
              <a:cxn ang="0">
                <a:pos x="1147610" y="523494"/>
              </a:cxn>
              <a:cxn ang="0">
                <a:pos x="1148969" y="526770"/>
              </a:cxn>
              <a:cxn ang="0">
                <a:pos x="1153693" y="531495"/>
              </a:cxn>
              <a:cxn ang="0">
                <a:pos x="1156970" y="532853"/>
              </a:cxn>
              <a:cxn ang="0">
                <a:pos x="1163650" y="532853"/>
              </a:cxn>
              <a:cxn ang="0">
                <a:pos x="1166926" y="531495"/>
              </a:cxn>
              <a:cxn ang="0">
                <a:pos x="1171651" y="526770"/>
              </a:cxn>
              <a:cxn ang="0">
                <a:pos x="1173010" y="523494"/>
              </a:cxn>
              <a:cxn ang="0">
                <a:pos x="1173010" y="516813"/>
              </a:cxn>
              <a:cxn ang="0">
                <a:pos x="1171651" y="513537"/>
              </a:cxn>
              <a:cxn ang="0">
                <a:pos x="1166926" y="508812"/>
              </a:cxn>
              <a:cxn ang="0">
                <a:pos x="1163650" y="507453"/>
              </a:cxn>
              <a:cxn ang="0">
                <a:pos x="16040" y="0"/>
              </a:cxn>
              <a:cxn ang="0">
                <a:pos x="9359" y="0"/>
              </a:cxn>
              <a:cxn ang="0">
                <a:pos x="6083" y="1358"/>
              </a:cxn>
              <a:cxn ang="0">
                <a:pos x="1358" y="6083"/>
              </a:cxn>
              <a:cxn ang="0">
                <a:pos x="0" y="9359"/>
              </a:cxn>
              <a:cxn ang="0">
                <a:pos x="0" y="16040"/>
              </a:cxn>
              <a:cxn ang="0">
                <a:pos x="1358" y="19316"/>
              </a:cxn>
              <a:cxn ang="0">
                <a:pos x="6083" y="24041"/>
              </a:cxn>
              <a:cxn ang="0">
                <a:pos x="9359" y="25400"/>
              </a:cxn>
              <a:cxn ang="0">
                <a:pos x="16040" y="25400"/>
              </a:cxn>
              <a:cxn ang="0">
                <a:pos x="19316" y="24041"/>
              </a:cxn>
              <a:cxn ang="0">
                <a:pos x="24041" y="19316"/>
              </a:cxn>
              <a:cxn ang="0">
                <a:pos x="25400" y="16040"/>
              </a:cxn>
              <a:cxn ang="0">
                <a:pos x="25400" y="9359"/>
              </a:cxn>
              <a:cxn ang="0">
                <a:pos x="24041" y="6083"/>
              </a:cxn>
              <a:cxn ang="0">
                <a:pos x="19316" y="1358"/>
              </a:cxn>
              <a:cxn ang="0">
                <a:pos x="16040" y="0"/>
              </a:cxn>
            </a:cxnLst>
            <a:rect l="0" t="0" r="r" b="b"/>
            <a:pathLst>
              <a:path w="1173010" h="532853">
                <a:moveTo>
                  <a:pt x="1163650" y="507453"/>
                </a:moveTo>
                <a:lnTo>
                  <a:pt x="1156970" y="507453"/>
                </a:lnTo>
                <a:lnTo>
                  <a:pt x="1153693" y="508812"/>
                </a:lnTo>
                <a:lnTo>
                  <a:pt x="1148969" y="513537"/>
                </a:lnTo>
                <a:lnTo>
                  <a:pt x="1147610" y="516813"/>
                </a:lnTo>
                <a:lnTo>
                  <a:pt x="1147610" y="523494"/>
                </a:lnTo>
                <a:lnTo>
                  <a:pt x="1148969" y="526770"/>
                </a:lnTo>
                <a:lnTo>
                  <a:pt x="1153693" y="531495"/>
                </a:lnTo>
                <a:lnTo>
                  <a:pt x="1156970" y="532853"/>
                </a:lnTo>
                <a:lnTo>
                  <a:pt x="1163650" y="532853"/>
                </a:lnTo>
                <a:lnTo>
                  <a:pt x="1166926" y="531495"/>
                </a:lnTo>
                <a:lnTo>
                  <a:pt x="1171651" y="526770"/>
                </a:lnTo>
                <a:lnTo>
                  <a:pt x="1173010" y="523494"/>
                </a:lnTo>
                <a:lnTo>
                  <a:pt x="1173010" y="516813"/>
                </a:lnTo>
                <a:lnTo>
                  <a:pt x="1171651" y="513537"/>
                </a:lnTo>
                <a:lnTo>
                  <a:pt x="1166926" y="508812"/>
                </a:lnTo>
                <a:lnTo>
                  <a:pt x="1163650" y="507453"/>
                </a:lnTo>
                <a:close/>
              </a:path>
              <a:path w="1173010" h="532853">
                <a:moveTo>
                  <a:pt x="16040" y="0"/>
                </a:moveTo>
                <a:lnTo>
                  <a:pt x="9359" y="0"/>
                </a:lnTo>
                <a:lnTo>
                  <a:pt x="6083" y="1358"/>
                </a:lnTo>
                <a:lnTo>
                  <a:pt x="1358" y="6083"/>
                </a:lnTo>
                <a:lnTo>
                  <a:pt x="0" y="9359"/>
                </a:lnTo>
                <a:lnTo>
                  <a:pt x="0" y="16040"/>
                </a:lnTo>
                <a:lnTo>
                  <a:pt x="1358" y="19316"/>
                </a:lnTo>
                <a:lnTo>
                  <a:pt x="6083" y="24041"/>
                </a:lnTo>
                <a:lnTo>
                  <a:pt x="9359" y="25400"/>
                </a:lnTo>
                <a:lnTo>
                  <a:pt x="16040" y="25400"/>
                </a:lnTo>
                <a:lnTo>
                  <a:pt x="19316" y="24041"/>
                </a:lnTo>
                <a:lnTo>
                  <a:pt x="24041" y="19316"/>
                </a:lnTo>
                <a:lnTo>
                  <a:pt x="25400" y="16040"/>
                </a:lnTo>
                <a:lnTo>
                  <a:pt x="25400" y="9359"/>
                </a:lnTo>
                <a:lnTo>
                  <a:pt x="24041" y="6083"/>
                </a:lnTo>
                <a:lnTo>
                  <a:pt x="19316" y="1358"/>
                </a:lnTo>
                <a:lnTo>
                  <a:pt x="16040" y="0"/>
                </a:lnTo>
                <a:close/>
              </a:path>
            </a:pathLst>
          </a:custGeom>
          <a:solidFill>
            <a:srgbClr val="A6BECE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53" name="object 21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54" name="object 22"/>
          <p:cNvSpPr>
            <a:spLocks/>
          </p:cNvSpPr>
          <p:nvPr/>
        </p:nvSpPr>
        <p:spPr bwMode="auto">
          <a:xfrm>
            <a:off x="3500438" y="1543050"/>
            <a:ext cx="1668462" cy="444500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16989"/>
              </a:cxn>
              <a:cxn ang="0">
                <a:pos x="218" y="339385"/>
              </a:cxn>
              <a:cxn ang="0">
                <a:pos x="3866" y="390518"/>
              </a:cxn>
              <a:cxn ang="0">
                <a:pos x="22700" y="428215"/>
              </a:cxn>
              <a:cxn ang="0">
                <a:pos x="68474" y="442052"/>
              </a:cxn>
              <a:cxn ang="0">
                <a:pos x="127688" y="443976"/>
              </a:cxn>
              <a:cxn ang="0">
                <a:pos x="1563355" y="443755"/>
              </a:cxn>
              <a:cxn ang="0">
                <a:pos x="1614488" y="440107"/>
              </a:cxn>
              <a:cxn ang="0">
                <a:pos x="1652184" y="421273"/>
              </a:cxn>
              <a:cxn ang="0">
                <a:pos x="1666022" y="375499"/>
              </a:cxn>
              <a:cxn ang="0">
                <a:pos x="1667939" y="316989"/>
              </a:cxn>
              <a:cxn ang="0">
                <a:pos x="1667942" y="127015"/>
              </a:cxn>
              <a:cxn ang="0">
                <a:pos x="1667724" y="104619"/>
              </a:cxn>
              <a:cxn ang="0">
                <a:pos x="1664076" y="53485"/>
              </a:cxn>
              <a:cxn ang="0">
                <a:pos x="1645242" y="15789"/>
              </a:cxn>
              <a:cxn ang="0">
                <a:pos x="1599468" y="1951"/>
              </a:cxn>
              <a:cxn ang="0">
                <a:pos x="152368" y="0"/>
              </a:cxn>
            </a:cxnLst>
            <a:rect l="0" t="0" r="r" b="b"/>
            <a:pathLst>
              <a:path w="1667942" h="443976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16989"/>
                </a:lnTo>
                <a:lnTo>
                  <a:pt x="218" y="339385"/>
                </a:lnTo>
                <a:lnTo>
                  <a:pt x="3866" y="390518"/>
                </a:lnTo>
                <a:lnTo>
                  <a:pt x="22700" y="428215"/>
                </a:lnTo>
                <a:lnTo>
                  <a:pt x="68474" y="442052"/>
                </a:lnTo>
                <a:lnTo>
                  <a:pt x="127688" y="443976"/>
                </a:lnTo>
                <a:lnTo>
                  <a:pt x="1563355" y="443755"/>
                </a:lnTo>
                <a:lnTo>
                  <a:pt x="1614488" y="440107"/>
                </a:lnTo>
                <a:lnTo>
                  <a:pt x="1652184" y="421273"/>
                </a:lnTo>
                <a:lnTo>
                  <a:pt x="1666022" y="375499"/>
                </a:lnTo>
                <a:lnTo>
                  <a:pt x="1667939" y="316989"/>
                </a:lnTo>
                <a:lnTo>
                  <a:pt x="1667942" y="127015"/>
                </a:lnTo>
                <a:lnTo>
                  <a:pt x="1667724" y="104619"/>
                </a:lnTo>
                <a:lnTo>
                  <a:pt x="1664076" y="53485"/>
                </a:lnTo>
                <a:lnTo>
                  <a:pt x="1645242" y="15789"/>
                </a:lnTo>
                <a:lnTo>
                  <a:pt x="1599468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56" name="object 24"/>
          <p:cNvSpPr>
            <a:spLocks/>
          </p:cNvSpPr>
          <p:nvPr/>
        </p:nvSpPr>
        <p:spPr bwMode="auto">
          <a:xfrm>
            <a:off x="1630363" y="2089150"/>
            <a:ext cx="2220912" cy="442913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16989"/>
              </a:cxn>
              <a:cxn ang="0">
                <a:pos x="218" y="339385"/>
              </a:cxn>
              <a:cxn ang="0">
                <a:pos x="3866" y="390518"/>
              </a:cxn>
              <a:cxn ang="0">
                <a:pos x="22700" y="428215"/>
              </a:cxn>
              <a:cxn ang="0">
                <a:pos x="68474" y="442052"/>
              </a:cxn>
              <a:cxn ang="0">
                <a:pos x="127688" y="443976"/>
              </a:cxn>
              <a:cxn ang="0">
                <a:pos x="2115347" y="443755"/>
              </a:cxn>
              <a:cxn ang="0">
                <a:pos x="2166480" y="440107"/>
              </a:cxn>
              <a:cxn ang="0">
                <a:pos x="2204177" y="421273"/>
              </a:cxn>
              <a:cxn ang="0">
                <a:pos x="2218015" y="375499"/>
              </a:cxn>
              <a:cxn ang="0">
                <a:pos x="2219931" y="316989"/>
              </a:cxn>
              <a:cxn ang="0">
                <a:pos x="2219935" y="127015"/>
              </a:cxn>
              <a:cxn ang="0">
                <a:pos x="2219717" y="104619"/>
              </a:cxn>
              <a:cxn ang="0">
                <a:pos x="2216069" y="53485"/>
              </a:cxn>
              <a:cxn ang="0">
                <a:pos x="2197235" y="15789"/>
              </a:cxn>
              <a:cxn ang="0">
                <a:pos x="2151461" y="1951"/>
              </a:cxn>
              <a:cxn ang="0">
                <a:pos x="152368" y="0"/>
              </a:cxn>
            </a:cxnLst>
            <a:rect l="0" t="0" r="r" b="b"/>
            <a:pathLst>
              <a:path w="2219935" h="443976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16989"/>
                </a:lnTo>
                <a:lnTo>
                  <a:pt x="218" y="339385"/>
                </a:lnTo>
                <a:lnTo>
                  <a:pt x="3866" y="390518"/>
                </a:lnTo>
                <a:lnTo>
                  <a:pt x="22700" y="428215"/>
                </a:lnTo>
                <a:lnTo>
                  <a:pt x="68474" y="442052"/>
                </a:lnTo>
                <a:lnTo>
                  <a:pt x="127688" y="443976"/>
                </a:lnTo>
                <a:lnTo>
                  <a:pt x="2115347" y="443755"/>
                </a:lnTo>
                <a:lnTo>
                  <a:pt x="2166480" y="440107"/>
                </a:lnTo>
                <a:lnTo>
                  <a:pt x="2204177" y="421273"/>
                </a:lnTo>
                <a:lnTo>
                  <a:pt x="2218015" y="375499"/>
                </a:lnTo>
                <a:lnTo>
                  <a:pt x="2219931" y="316989"/>
                </a:lnTo>
                <a:lnTo>
                  <a:pt x="2219935" y="127015"/>
                </a:lnTo>
                <a:lnTo>
                  <a:pt x="2219717" y="104619"/>
                </a:lnTo>
                <a:lnTo>
                  <a:pt x="2216069" y="53485"/>
                </a:lnTo>
                <a:lnTo>
                  <a:pt x="2197235" y="15789"/>
                </a:lnTo>
                <a:lnTo>
                  <a:pt x="2151461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97063" y="2141538"/>
            <a:ext cx="1677987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П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р</a:t>
            </a:r>
            <a:r>
              <a:rPr sz="2100" spc="-35" dirty="0">
                <a:solidFill>
                  <a:srgbClr val="004688"/>
                </a:solidFill>
                <a:latin typeface="Arial"/>
                <a:cs typeface="Arial"/>
              </a:rPr>
              <a:t>е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дпр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и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ят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и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я</a:t>
            </a:r>
            <a:endParaRPr sz="21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58" name="object 26"/>
          <p:cNvSpPr>
            <a:spLocks/>
          </p:cNvSpPr>
          <p:nvPr/>
        </p:nvSpPr>
        <p:spPr bwMode="auto">
          <a:xfrm>
            <a:off x="1206500" y="2824163"/>
            <a:ext cx="1868488" cy="444500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16989"/>
              </a:cxn>
              <a:cxn ang="0">
                <a:pos x="218" y="339385"/>
              </a:cxn>
              <a:cxn ang="0">
                <a:pos x="3866" y="390518"/>
              </a:cxn>
              <a:cxn ang="0">
                <a:pos x="22700" y="428215"/>
              </a:cxn>
              <a:cxn ang="0">
                <a:pos x="68474" y="442052"/>
              </a:cxn>
              <a:cxn ang="0">
                <a:pos x="127688" y="443976"/>
              </a:cxn>
              <a:cxn ang="0">
                <a:pos x="1764954" y="443755"/>
              </a:cxn>
              <a:cxn ang="0">
                <a:pos x="1816087" y="440107"/>
              </a:cxn>
              <a:cxn ang="0">
                <a:pos x="1853784" y="421273"/>
              </a:cxn>
              <a:cxn ang="0">
                <a:pos x="1867622" y="375499"/>
              </a:cxn>
              <a:cxn ang="0">
                <a:pos x="1869538" y="316989"/>
              </a:cxn>
              <a:cxn ang="0">
                <a:pos x="1869542" y="127015"/>
              </a:cxn>
              <a:cxn ang="0">
                <a:pos x="1869324" y="104619"/>
              </a:cxn>
              <a:cxn ang="0">
                <a:pos x="1865676" y="53485"/>
              </a:cxn>
              <a:cxn ang="0">
                <a:pos x="1846842" y="15789"/>
              </a:cxn>
              <a:cxn ang="0">
                <a:pos x="1801068" y="1951"/>
              </a:cxn>
              <a:cxn ang="0">
                <a:pos x="152368" y="0"/>
              </a:cxn>
            </a:cxnLst>
            <a:rect l="0" t="0" r="r" b="b"/>
            <a:pathLst>
              <a:path w="1869542" h="443976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16989"/>
                </a:lnTo>
                <a:lnTo>
                  <a:pt x="218" y="339385"/>
                </a:lnTo>
                <a:lnTo>
                  <a:pt x="3866" y="390518"/>
                </a:lnTo>
                <a:lnTo>
                  <a:pt x="22700" y="428215"/>
                </a:lnTo>
                <a:lnTo>
                  <a:pt x="68474" y="442052"/>
                </a:lnTo>
                <a:lnTo>
                  <a:pt x="127688" y="443976"/>
                </a:lnTo>
                <a:lnTo>
                  <a:pt x="1764954" y="443755"/>
                </a:lnTo>
                <a:lnTo>
                  <a:pt x="1816087" y="440107"/>
                </a:lnTo>
                <a:lnTo>
                  <a:pt x="1853784" y="421273"/>
                </a:lnTo>
                <a:lnTo>
                  <a:pt x="1867622" y="375499"/>
                </a:lnTo>
                <a:lnTo>
                  <a:pt x="1869538" y="316989"/>
                </a:lnTo>
                <a:lnTo>
                  <a:pt x="1869542" y="127015"/>
                </a:lnTo>
                <a:lnTo>
                  <a:pt x="1869324" y="104619"/>
                </a:lnTo>
                <a:lnTo>
                  <a:pt x="1865676" y="53485"/>
                </a:lnTo>
                <a:lnTo>
                  <a:pt x="1846842" y="15789"/>
                </a:lnTo>
                <a:lnTo>
                  <a:pt x="1801068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79575" y="2876550"/>
            <a:ext cx="906463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Б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и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зне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с</a:t>
            </a:r>
            <a:endParaRPr sz="21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60" name="object 28"/>
          <p:cNvSpPr>
            <a:spLocks/>
          </p:cNvSpPr>
          <p:nvPr/>
        </p:nvSpPr>
        <p:spPr bwMode="auto">
          <a:xfrm>
            <a:off x="5186363" y="1987550"/>
            <a:ext cx="1890712" cy="476250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49983"/>
              </a:cxn>
              <a:cxn ang="0">
                <a:pos x="218" y="372380"/>
              </a:cxn>
              <a:cxn ang="0">
                <a:pos x="3866" y="423513"/>
              </a:cxn>
              <a:cxn ang="0">
                <a:pos x="22700" y="461209"/>
              </a:cxn>
              <a:cxn ang="0">
                <a:pos x="68474" y="475047"/>
              </a:cxn>
              <a:cxn ang="0">
                <a:pos x="127688" y="476970"/>
              </a:cxn>
              <a:cxn ang="0">
                <a:pos x="1785351" y="476749"/>
              </a:cxn>
              <a:cxn ang="0">
                <a:pos x="1836484" y="473101"/>
              </a:cxn>
              <a:cxn ang="0">
                <a:pos x="1874180" y="454268"/>
              </a:cxn>
              <a:cxn ang="0">
                <a:pos x="1888018" y="408493"/>
              </a:cxn>
              <a:cxn ang="0">
                <a:pos x="1889935" y="349983"/>
              </a:cxn>
              <a:cxn ang="0">
                <a:pos x="1889938" y="127015"/>
              </a:cxn>
              <a:cxn ang="0">
                <a:pos x="1889720" y="104619"/>
              </a:cxn>
              <a:cxn ang="0">
                <a:pos x="1886072" y="53485"/>
              </a:cxn>
              <a:cxn ang="0">
                <a:pos x="1867238" y="15789"/>
              </a:cxn>
              <a:cxn ang="0">
                <a:pos x="1821464" y="1951"/>
              </a:cxn>
              <a:cxn ang="0">
                <a:pos x="152368" y="0"/>
              </a:cxn>
            </a:cxnLst>
            <a:rect l="0" t="0" r="r" b="b"/>
            <a:pathLst>
              <a:path w="1889938" h="476970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49983"/>
                </a:lnTo>
                <a:lnTo>
                  <a:pt x="218" y="372380"/>
                </a:lnTo>
                <a:lnTo>
                  <a:pt x="3866" y="423513"/>
                </a:lnTo>
                <a:lnTo>
                  <a:pt x="22700" y="461209"/>
                </a:lnTo>
                <a:lnTo>
                  <a:pt x="68474" y="475047"/>
                </a:lnTo>
                <a:lnTo>
                  <a:pt x="127688" y="476970"/>
                </a:lnTo>
                <a:lnTo>
                  <a:pt x="1785351" y="476749"/>
                </a:lnTo>
                <a:lnTo>
                  <a:pt x="1836484" y="473101"/>
                </a:lnTo>
                <a:lnTo>
                  <a:pt x="1874180" y="454268"/>
                </a:lnTo>
                <a:lnTo>
                  <a:pt x="1888018" y="408493"/>
                </a:lnTo>
                <a:lnTo>
                  <a:pt x="1889935" y="349983"/>
                </a:lnTo>
                <a:lnTo>
                  <a:pt x="1889938" y="127015"/>
                </a:lnTo>
                <a:lnTo>
                  <a:pt x="1889720" y="104619"/>
                </a:lnTo>
                <a:lnTo>
                  <a:pt x="1886072" y="53485"/>
                </a:lnTo>
                <a:lnTo>
                  <a:pt x="1867238" y="15789"/>
                </a:lnTo>
                <a:lnTo>
                  <a:pt x="1821464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00725" y="2055813"/>
            <a:ext cx="652463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-15" dirty="0">
                <a:solidFill>
                  <a:srgbClr val="004688"/>
                </a:solidFill>
                <a:latin typeface="Arial"/>
                <a:cs typeface="Arial"/>
              </a:rPr>
              <a:t>В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уз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ы</a:t>
            </a:r>
            <a:endParaRPr sz="21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62" name="object 30"/>
          <p:cNvSpPr>
            <a:spLocks/>
          </p:cNvSpPr>
          <p:nvPr/>
        </p:nvSpPr>
        <p:spPr bwMode="auto">
          <a:xfrm>
            <a:off x="5967413" y="2627313"/>
            <a:ext cx="2219325" cy="477837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49983"/>
              </a:cxn>
              <a:cxn ang="0">
                <a:pos x="218" y="372380"/>
              </a:cxn>
              <a:cxn ang="0">
                <a:pos x="3866" y="423513"/>
              </a:cxn>
              <a:cxn ang="0">
                <a:pos x="22700" y="461209"/>
              </a:cxn>
              <a:cxn ang="0">
                <a:pos x="68474" y="475047"/>
              </a:cxn>
              <a:cxn ang="0">
                <a:pos x="127688" y="476970"/>
              </a:cxn>
              <a:cxn ang="0">
                <a:pos x="2115347" y="476749"/>
              </a:cxn>
              <a:cxn ang="0">
                <a:pos x="2166480" y="473101"/>
              </a:cxn>
              <a:cxn ang="0">
                <a:pos x="2204177" y="454268"/>
              </a:cxn>
              <a:cxn ang="0">
                <a:pos x="2218015" y="408493"/>
              </a:cxn>
              <a:cxn ang="0">
                <a:pos x="2219931" y="349983"/>
              </a:cxn>
              <a:cxn ang="0">
                <a:pos x="2219935" y="127015"/>
              </a:cxn>
              <a:cxn ang="0">
                <a:pos x="2219717" y="104619"/>
              </a:cxn>
              <a:cxn ang="0">
                <a:pos x="2216069" y="53485"/>
              </a:cxn>
              <a:cxn ang="0">
                <a:pos x="2197235" y="15789"/>
              </a:cxn>
              <a:cxn ang="0">
                <a:pos x="2151461" y="1951"/>
              </a:cxn>
              <a:cxn ang="0">
                <a:pos x="152368" y="0"/>
              </a:cxn>
            </a:cxnLst>
            <a:rect l="0" t="0" r="r" b="b"/>
            <a:pathLst>
              <a:path w="2219935" h="476970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49983"/>
                </a:lnTo>
                <a:lnTo>
                  <a:pt x="218" y="372380"/>
                </a:lnTo>
                <a:lnTo>
                  <a:pt x="3866" y="423513"/>
                </a:lnTo>
                <a:lnTo>
                  <a:pt x="22700" y="461209"/>
                </a:lnTo>
                <a:lnTo>
                  <a:pt x="68474" y="475047"/>
                </a:lnTo>
                <a:lnTo>
                  <a:pt x="127688" y="476970"/>
                </a:lnTo>
                <a:lnTo>
                  <a:pt x="2115347" y="476749"/>
                </a:lnTo>
                <a:lnTo>
                  <a:pt x="2166480" y="473101"/>
                </a:lnTo>
                <a:lnTo>
                  <a:pt x="2204177" y="454268"/>
                </a:lnTo>
                <a:lnTo>
                  <a:pt x="2218015" y="408493"/>
                </a:lnTo>
                <a:lnTo>
                  <a:pt x="2219931" y="349983"/>
                </a:lnTo>
                <a:lnTo>
                  <a:pt x="2219935" y="127015"/>
                </a:lnTo>
                <a:lnTo>
                  <a:pt x="2219717" y="104619"/>
                </a:lnTo>
                <a:lnTo>
                  <a:pt x="2216069" y="53485"/>
                </a:lnTo>
                <a:lnTo>
                  <a:pt x="2197235" y="15789"/>
                </a:lnTo>
                <a:lnTo>
                  <a:pt x="2151461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381750" y="2697163"/>
            <a:ext cx="1381125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-110" dirty="0">
                <a:solidFill>
                  <a:srgbClr val="004688"/>
                </a:solidFill>
                <a:latin typeface="Arial"/>
                <a:cs typeface="Arial"/>
              </a:rPr>
              <a:t>Т</a:t>
            </a:r>
            <a:r>
              <a:rPr sz="2100" spc="-35" dirty="0">
                <a:solidFill>
                  <a:srgbClr val="004688"/>
                </a:solidFill>
                <a:latin typeface="Arial"/>
                <a:cs typeface="Arial"/>
              </a:rPr>
              <a:t>е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х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н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и</a:t>
            </a:r>
            <a:r>
              <a:rPr sz="2100" spc="30" dirty="0">
                <a:solidFill>
                  <a:srgbClr val="004688"/>
                </a:solidFill>
                <a:latin typeface="Arial"/>
                <a:cs typeface="Arial"/>
              </a:rPr>
              <a:t>к</a:t>
            </a:r>
            <a:r>
              <a:rPr sz="2100" spc="-15" dirty="0">
                <a:solidFill>
                  <a:srgbClr val="004688"/>
                </a:solidFill>
                <a:latin typeface="Arial"/>
                <a:cs typeface="Arial"/>
              </a:rPr>
              <a:t>у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м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ы</a:t>
            </a:r>
            <a:endParaRPr sz="21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64" name="object 32"/>
          <p:cNvSpPr>
            <a:spLocks/>
          </p:cNvSpPr>
          <p:nvPr/>
        </p:nvSpPr>
        <p:spPr bwMode="auto">
          <a:xfrm>
            <a:off x="6594475" y="3332163"/>
            <a:ext cx="1828800" cy="476250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49983"/>
              </a:cxn>
              <a:cxn ang="0">
                <a:pos x="218" y="372380"/>
              </a:cxn>
              <a:cxn ang="0">
                <a:pos x="3866" y="423513"/>
              </a:cxn>
              <a:cxn ang="0">
                <a:pos x="22700" y="461209"/>
              </a:cxn>
              <a:cxn ang="0">
                <a:pos x="68474" y="475047"/>
              </a:cxn>
              <a:cxn ang="0">
                <a:pos x="127688" y="476970"/>
              </a:cxn>
              <a:cxn ang="0">
                <a:pos x="1725343" y="476749"/>
              </a:cxn>
              <a:cxn ang="0">
                <a:pos x="1776476" y="473101"/>
              </a:cxn>
              <a:cxn ang="0">
                <a:pos x="1814173" y="454268"/>
              </a:cxn>
              <a:cxn ang="0">
                <a:pos x="1828010" y="408493"/>
              </a:cxn>
              <a:cxn ang="0">
                <a:pos x="1829927" y="349983"/>
              </a:cxn>
              <a:cxn ang="0">
                <a:pos x="1829931" y="127015"/>
              </a:cxn>
              <a:cxn ang="0">
                <a:pos x="1829713" y="104619"/>
              </a:cxn>
              <a:cxn ang="0">
                <a:pos x="1826064" y="53485"/>
              </a:cxn>
              <a:cxn ang="0">
                <a:pos x="1807231" y="15789"/>
              </a:cxn>
              <a:cxn ang="0">
                <a:pos x="1761456" y="1951"/>
              </a:cxn>
              <a:cxn ang="0">
                <a:pos x="152368" y="0"/>
              </a:cxn>
            </a:cxnLst>
            <a:rect l="0" t="0" r="r" b="b"/>
            <a:pathLst>
              <a:path w="1829931" h="476970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49983"/>
                </a:lnTo>
                <a:lnTo>
                  <a:pt x="218" y="372380"/>
                </a:lnTo>
                <a:lnTo>
                  <a:pt x="3866" y="423513"/>
                </a:lnTo>
                <a:lnTo>
                  <a:pt x="22700" y="461209"/>
                </a:lnTo>
                <a:lnTo>
                  <a:pt x="68474" y="475047"/>
                </a:lnTo>
                <a:lnTo>
                  <a:pt x="127688" y="476970"/>
                </a:lnTo>
                <a:lnTo>
                  <a:pt x="1725343" y="476749"/>
                </a:lnTo>
                <a:lnTo>
                  <a:pt x="1776476" y="473101"/>
                </a:lnTo>
                <a:lnTo>
                  <a:pt x="1814173" y="454268"/>
                </a:lnTo>
                <a:lnTo>
                  <a:pt x="1828010" y="408493"/>
                </a:lnTo>
                <a:lnTo>
                  <a:pt x="1829927" y="349983"/>
                </a:lnTo>
                <a:lnTo>
                  <a:pt x="1829931" y="127015"/>
                </a:lnTo>
                <a:lnTo>
                  <a:pt x="1829713" y="104619"/>
                </a:lnTo>
                <a:lnTo>
                  <a:pt x="1826064" y="53485"/>
                </a:lnTo>
                <a:lnTo>
                  <a:pt x="1807231" y="15789"/>
                </a:lnTo>
                <a:lnTo>
                  <a:pt x="1761456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65963" y="3400425"/>
            <a:ext cx="884237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Ш</a:t>
            </a:r>
            <a:r>
              <a:rPr sz="2100" spc="30" dirty="0">
                <a:solidFill>
                  <a:srgbClr val="004688"/>
                </a:solidFill>
                <a:latin typeface="Arial"/>
                <a:cs typeface="Arial"/>
              </a:rPr>
              <a:t>к</a:t>
            </a:r>
            <a:r>
              <a:rPr sz="2100" spc="-35" dirty="0">
                <a:solidFill>
                  <a:srgbClr val="004688"/>
                </a:solidFill>
                <a:latin typeface="Arial"/>
                <a:cs typeface="Arial"/>
              </a:rPr>
              <a:t>о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л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ы</a:t>
            </a:r>
            <a:endParaRPr sz="21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66" name="object 34"/>
          <p:cNvSpPr>
            <a:spLocks/>
          </p:cNvSpPr>
          <p:nvPr/>
        </p:nvSpPr>
        <p:spPr bwMode="auto">
          <a:xfrm>
            <a:off x="6413500" y="4038600"/>
            <a:ext cx="2190750" cy="477838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49983"/>
              </a:cxn>
              <a:cxn ang="0">
                <a:pos x="218" y="372380"/>
              </a:cxn>
              <a:cxn ang="0">
                <a:pos x="3866" y="423513"/>
              </a:cxn>
              <a:cxn ang="0">
                <a:pos x="22700" y="461209"/>
              </a:cxn>
              <a:cxn ang="0">
                <a:pos x="68474" y="475047"/>
              </a:cxn>
              <a:cxn ang="0">
                <a:pos x="127688" y="476970"/>
              </a:cxn>
              <a:cxn ang="0">
                <a:pos x="2085350" y="476749"/>
              </a:cxn>
              <a:cxn ang="0">
                <a:pos x="2136483" y="473101"/>
              </a:cxn>
              <a:cxn ang="0">
                <a:pos x="2174180" y="454268"/>
              </a:cxn>
              <a:cxn ang="0">
                <a:pos x="2188017" y="408493"/>
              </a:cxn>
              <a:cxn ang="0">
                <a:pos x="2189934" y="349983"/>
              </a:cxn>
              <a:cxn ang="0">
                <a:pos x="2189938" y="127015"/>
              </a:cxn>
              <a:cxn ang="0">
                <a:pos x="2189720" y="104619"/>
              </a:cxn>
              <a:cxn ang="0">
                <a:pos x="2186071" y="53485"/>
              </a:cxn>
              <a:cxn ang="0">
                <a:pos x="2167238" y="15789"/>
              </a:cxn>
              <a:cxn ang="0">
                <a:pos x="2121463" y="1951"/>
              </a:cxn>
              <a:cxn ang="0">
                <a:pos x="152368" y="0"/>
              </a:cxn>
            </a:cxnLst>
            <a:rect l="0" t="0" r="r" b="b"/>
            <a:pathLst>
              <a:path w="2189938" h="476970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49983"/>
                </a:lnTo>
                <a:lnTo>
                  <a:pt x="218" y="372380"/>
                </a:lnTo>
                <a:lnTo>
                  <a:pt x="3866" y="423513"/>
                </a:lnTo>
                <a:lnTo>
                  <a:pt x="22700" y="461209"/>
                </a:lnTo>
                <a:lnTo>
                  <a:pt x="68474" y="475047"/>
                </a:lnTo>
                <a:lnTo>
                  <a:pt x="127688" y="476970"/>
                </a:lnTo>
                <a:lnTo>
                  <a:pt x="2085350" y="476749"/>
                </a:lnTo>
                <a:lnTo>
                  <a:pt x="2136483" y="473101"/>
                </a:lnTo>
                <a:lnTo>
                  <a:pt x="2174180" y="454268"/>
                </a:lnTo>
                <a:lnTo>
                  <a:pt x="2188017" y="408493"/>
                </a:lnTo>
                <a:lnTo>
                  <a:pt x="2189934" y="349983"/>
                </a:lnTo>
                <a:lnTo>
                  <a:pt x="2189938" y="127015"/>
                </a:lnTo>
                <a:lnTo>
                  <a:pt x="2189720" y="104619"/>
                </a:lnTo>
                <a:lnTo>
                  <a:pt x="2186071" y="53485"/>
                </a:lnTo>
                <a:lnTo>
                  <a:pt x="2167238" y="15789"/>
                </a:lnTo>
                <a:lnTo>
                  <a:pt x="2121463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65913" y="4108450"/>
            <a:ext cx="1679575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Аб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и</a:t>
            </a:r>
            <a:r>
              <a:rPr sz="2100" spc="30" dirty="0">
                <a:solidFill>
                  <a:srgbClr val="004688"/>
                </a:solidFill>
                <a:latin typeface="Arial"/>
                <a:cs typeface="Arial"/>
              </a:rPr>
              <a:t>т</a:t>
            </a:r>
            <a:r>
              <a:rPr sz="2100" spc="-15" dirty="0">
                <a:solidFill>
                  <a:srgbClr val="004688"/>
                </a:solidFill>
                <a:latin typeface="Arial"/>
                <a:cs typeface="Arial"/>
              </a:rPr>
              <a:t>у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р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и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ент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ы</a:t>
            </a:r>
            <a:endParaRPr sz="21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68" name="object 36"/>
          <p:cNvSpPr>
            <a:spLocks/>
          </p:cNvSpPr>
          <p:nvPr/>
        </p:nvSpPr>
        <p:spPr bwMode="auto">
          <a:xfrm>
            <a:off x="6069013" y="4724400"/>
            <a:ext cx="2389187" cy="477838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49983"/>
              </a:cxn>
              <a:cxn ang="0">
                <a:pos x="218" y="372380"/>
              </a:cxn>
              <a:cxn ang="0">
                <a:pos x="3866" y="423513"/>
              </a:cxn>
              <a:cxn ang="0">
                <a:pos x="22700" y="461209"/>
              </a:cxn>
              <a:cxn ang="0">
                <a:pos x="68474" y="475047"/>
              </a:cxn>
              <a:cxn ang="0">
                <a:pos x="127688" y="476970"/>
              </a:cxn>
              <a:cxn ang="0">
                <a:pos x="2013354" y="476749"/>
              </a:cxn>
              <a:cxn ang="0">
                <a:pos x="2064487" y="473101"/>
              </a:cxn>
              <a:cxn ang="0">
                <a:pos x="2102183" y="454268"/>
              </a:cxn>
              <a:cxn ang="0">
                <a:pos x="2116021" y="408493"/>
              </a:cxn>
              <a:cxn ang="0">
                <a:pos x="2117938" y="349983"/>
              </a:cxn>
              <a:cxn ang="0">
                <a:pos x="2117942" y="127015"/>
              </a:cxn>
              <a:cxn ang="0">
                <a:pos x="2117723" y="104619"/>
              </a:cxn>
              <a:cxn ang="0">
                <a:pos x="2114075" y="53485"/>
              </a:cxn>
              <a:cxn ang="0">
                <a:pos x="2095241" y="15789"/>
              </a:cxn>
              <a:cxn ang="0">
                <a:pos x="2049467" y="1951"/>
              </a:cxn>
              <a:cxn ang="0">
                <a:pos x="152368" y="0"/>
              </a:cxn>
            </a:cxnLst>
            <a:rect l="0" t="0" r="r" b="b"/>
            <a:pathLst>
              <a:path w="2117942" h="476970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49983"/>
                </a:lnTo>
                <a:lnTo>
                  <a:pt x="218" y="372380"/>
                </a:lnTo>
                <a:lnTo>
                  <a:pt x="3866" y="423513"/>
                </a:lnTo>
                <a:lnTo>
                  <a:pt x="22700" y="461209"/>
                </a:lnTo>
                <a:lnTo>
                  <a:pt x="68474" y="475047"/>
                </a:lnTo>
                <a:lnTo>
                  <a:pt x="127688" y="476970"/>
                </a:lnTo>
                <a:lnTo>
                  <a:pt x="2013354" y="476749"/>
                </a:lnTo>
                <a:lnTo>
                  <a:pt x="2064487" y="473101"/>
                </a:lnTo>
                <a:lnTo>
                  <a:pt x="2102183" y="454268"/>
                </a:lnTo>
                <a:lnTo>
                  <a:pt x="2116021" y="408493"/>
                </a:lnTo>
                <a:lnTo>
                  <a:pt x="2117938" y="349983"/>
                </a:lnTo>
                <a:lnTo>
                  <a:pt x="2117942" y="127015"/>
                </a:lnTo>
                <a:lnTo>
                  <a:pt x="2117723" y="104619"/>
                </a:lnTo>
                <a:lnTo>
                  <a:pt x="2114075" y="53485"/>
                </a:lnTo>
                <a:lnTo>
                  <a:pt x="2095241" y="15789"/>
                </a:lnTo>
                <a:lnTo>
                  <a:pt x="2049467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518275" y="4794250"/>
            <a:ext cx="1330325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-80" dirty="0">
                <a:solidFill>
                  <a:srgbClr val="004688"/>
                </a:solidFill>
                <a:latin typeface="Arial"/>
                <a:cs typeface="Arial"/>
              </a:rPr>
              <a:t>Р</a:t>
            </a:r>
            <a:r>
              <a:rPr sz="2100" spc="-35" dirty="0">
                <a:solidFill>
                  <a:srgbClr val="004688"/>
                </a:solidFill>
                <a:latin typeface="Arial"/>
                <a:cs typeface="Arial"/>
              </a:rPr>
              <a:t>о</a:t>
            </a: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ди</a:t>
            </a:r>
            <a:r>
              <a:rPr sz="2100" spc="-15" dirty="0">
                <a:solidFill>
                  <a:srgbClr val="004688"/>
                </a:solidFill>
                <a:latin typeface="Arial"/>
                <a:cs typeface="Arial"/>
              </a:rPr>
              <a:t>т</a:t>
            </a:r>
            <a:r>
              <a:rPr sz="2100" spc="-60" dirty="0">
                <a:solidFill>
                  <a:srgbClr val="004688"/>
                </a:solidFill>
                <a:latin typeface="Arial"/>
                <a:cs typeface="Arial"/>
              </a:rPr>
              <a:t>е</a:t>
            </a:r>
            <a:r>
              <a:rPr sz="2100" spc="5" dirty="0">
                <a:solidFill>
                  <a:srgbClr val="004688"/>
                </a:solidFill>
                <a:latin typeface="Arial"/>
                <a:cs typeface="Arial"/>
              </a:rPr>
              <a:t>л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и</a:t>
            </a:r>
            <a:endParaRPr sz="21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70" name="object 38"/>
          <p:cNvSpPr>
            <a:spLocks/>
          </p:cNvSpPr>
          <p:nvPr/>
        </p:nvSpPr>
        <p:spPr bwMode="auto">
          <a:xfrm>
            <a:off x="5070475" y="5472113"/>
            <a:ext cx="2212975" cy="476250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349983"/>
              </a:cxn>
              <a:cxn ang="0">
                <a:pos x="218" y="372380"/>
              </a:cxn>
              <a:cxn ang="0">
                <a:pos x="3866" y="423513"/>
              </a:cxn>
              <a:cxn ang="0">
                <a:pos x="22700" y="461209"/>
              </a:cxn>
              <a:cxn ang="0">
                <a:pos x="68474" y="475047"/>
              </a:cxn>
              <a:cxn ang="0">
                <a:pos x="127688" y="476970"/>
              </a:cxn>
              <a:cxn ang="0">
                <a:pos x="2109353" y="476749"/>
              </a:cxn>
              <a:cxn ang="0">
                <a:pos x="2160486" y="473101"/>
              </a:cxn>
              <a:cxn ang="0">
                <a:pos x="2198183" y="454268"/>
              </a:cxn>
              <a:cxn ang="0">
                <a:pos x="2212020" y="408493"/>
              </a:cxn>
              <a:cxn ang="0">
                <a:pos x="2213937" y="349983"/>
              </a:cxn>
              <a:cxn ang="0">
                <a:pos x="2213941" y="127015"/>
              </a:cxn>
              <a:cxn ang="0">
                <a:pos x="2213723" y="104619"/>
              </a:cxn>
              <a:cxn ang="0">
                <a:pos x="2210074" y="53485"/>
              </a:cxn>
              <a:cxn ang="0">
                <a:pos x="2191241" y="15789"/>
              </a:cxn>
              <a:cxn ang="0">
                <a:pos x="2145466" y="1951"/>
              </a:cxn>
              <a:cxn ang="0">
                <a:pos x="152368" y="0"/>
              </a:cxn>
            </a:cxnLst>
            <a:rect l="0" t="0" r="r" b="b"/>
            <a:pathLst>
              <a:path w="2213941" h="476970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349983"/>
                </a:lnTo>
                <a:lnTo>
                  <a:pt x="218" y="372380"/>
                </a:lnTo>
                <a:lnTo>
                  <a:pt x="3866" y="423513"/>
                </a:lnTo>
                <a:lnTo>
                  <a:pt x="22700" y="461209"/>
                </a:lnTo>
                <a:lnTo>
                  <a:pt x="68474" y="475047"/>
                </a:lnTo>
                <a:lnTo>
                  <a:pt x="127688" y="476970"/>
                </a:lnTo>
                <a:lnTo>
                  <a:pt x="2109353" y="476749"/>
                </a:lnTo>
                <a:lnTo>
                  <a:pt x="2160486" y="473101"/>
                </a:lnTo>
                <a:lnTo>
                  <a:pt x="2198183" y="454268"/>
                </a:lnTo>
                <a:lnTo>
                  <a:pt x="2212020" y="408493"/>
                </a:lnTo>
                <a:lnTo>
                  <a:pt x="2213937" y="349983"/>
                </a:lnTo>
                <a:lnTo>
                  <a:pt x="2213941" y="127015"/>
                </a:lnTo>
                <a:lnTo>
                  <a:pt x="2213723" y="104619"/>
                </a:lnTo>
                <a:lnTo>
                  <a:pt x="2210074" y="53485"/>
                </a:lnTo>
                <a:lnTo>
                  <a:pt x="2191241" y="15789"/>
                </a:lnTo>
                <a:lnTo>
                  <a:pt x="2145466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884863" y="5540375"/>
            <a:ext cx="581025" cy="330200"/>
          </a:xfrm>
          <a:prstGeom prst="rect">
            <a:avLst/>
          </a:prstGeom>
        </p:spPr>
        <p:txBody>
          <a:bodyPr lIns="0" tIns="0" rIns="0" bIns="0"/>
          <a:lstStyle/>
          <a:p>
            <a:pPr marL="12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100" spc="10" dirty="0">
                <a:solidFill>
                  <a:srgbClr val="004688"/>
                </a:solidFill>
                <a:latin typeface="Arial"/>
                <a:cs typeface="Arial"/>
              </a:rPr>
              <a:t>Н</a:t>
            </a:r>
            <a:r>
              <a:rPr sz="2100" spc="-15" dirty="0">
                <a:solidFill>
                  <a:srgbClr val="004688"/>
                </a:solidFill>
                <a:latin typeface="Arial"/>
                <a:cs typeface="Arial"/>
              </a:rPr>
              <a:t>К</a:t>
            </a:r>
            <a:r>
              <a:rPr sz="2100" dirty="0">
                <a:solidFill>
                  <a:srgbClr val="004688"/>
                </a:solidFill>
                <a:latin typeface="Arial"/>
                <a:cs typeface="Arial"/>
              </a:rPr>
              <a:t>О</a:t>
            </a:r>
            <a:endParaRPr sz="21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8472" name="object 40"/>
          <p:cNvSpPr>
            <a:spLocks/>
          </p:cNvSpPr>
          <p:nvPr/>
        </p:nvSpPr>
        <p:spPr bwMode="auto">
          <a:xfrm>
            <a:off x="2400300" y="5318125"/>
            <a:ext cx="2484438" cy="800100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673986"/>
              </a:cxn>
              <a:cxn ang="0">
                <a:pos x="218" y="696382"/>
              </a:cxn>
              <a:cxn ang="0">
                <a:pos x="3866" y="747515"/>
              </a:cxn>
              <a:cxn ang="0">
                <a:pos x="22700" y="785212"/>
              </a:cxn>
              <a:cxn ang="0">
                <a:pos x="68474" y="799049"/>
              </a:cxn>
              <a:cxn ang="0">
                <a:pos x="127688" y="800973"/>
              </a:cxn>
              <a:cxn ang="0">
                <a:pos x="2380269" y="800752"/>
              </a:cxn>
              <a:cxn ang="0">
                <a:pos x="2431402" y="797104"/>
              </a:cxn>
              <a:cxn ang="0">
                <a:pos x="2469099" y="778270"/>
              </a:cxn>
              <a:cxn ang="0">
                <a:pos x="2482937" y="732496"/>
              </a:cxn>
              <a:cxn ang="0">
                <a:pos x="2484853" y="673986"/>
              </a:cxn>
              <a:cxn ang="0">
                <a:pos x="2484857" y="127015"/>
              </a:cxn>
              <a:cxn ang="0">
                <a:pos x="2484639" y="104619"/>
              </a:cxn>
              <a:cxn ang="0">
                <a:pos x="2480991" y="53485"/>
              </a:cxn>
              <a:cxn ang="0">
                <a:pos x="2462157" y="15789"/>
              </a:cxn>
              <a:cxn ang="0">
                <a:pos x="2416383" y="1951"/>
              </a:cxn>
              <a:cxn ang="0">
                <a:pos x="152368" y="0"/>
              </a:cxn>
            </a:cxnLst>
            <a:rect l="0" t="0" r="r" b="b"/>
            <a:pathLst>
              <a:path w="2484857" h="800973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673986"/>
                </a:lnTo>
                <a:lnTo>
                  <a:pt x="218" y="696382"/>
                </a:lnTo>
                <a:lnTo>
                  <a:pt x="3866" y="747515"/>
                </a:lnTo>
                <a:lnTo>
                  <a:pt x="22700" y="785212"/>
                </a:lnTo>
                <a:lnTo>
                  <a:pt x="68474" y="799049"/>
                </a:lnTo>
                <a:lnTo>
                  <a:pt x="127688" y="800973"/>
                </a:lnTo>
                <a:lnTo>
                  <a:pt x="2380269" y="800752"/>
                </a:lnTo>
                <a:lnTo>
                  <a:pt x="2431402" y="797104"/>
                </a:lnTo>
                <a:lnTo>
                  <a:pt x="2469099" y="778270"/>
                </a:lnTo>
                <a:lnTo>
                  <a:pt x="2482937" y="732496"/>
                </a:lnTo>
                <a:lnTo>
                  <a:pt x="2484853" y="673986"/>
                </a:lnTo>
                <a:lnTo>
                  <a:pt x="2484857" y="127015"/>
                </a:lnTo>
                <a:lnTo>
                  <a:pt x="2484639" y="104619"/>
                </a:lnTo>
                <a:lnTo>
                  <a:pt x="2480991" y="53485"/>
                </a:lnTo>
                <a:lnTo>
                  <a:pt x="2462157" y="15789"/>
                </a:lnTo>
                <a:lnTo>
                  <a:pt x="2416383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57385" name="object 41"/>
          <p:cNvSpPr txBox="1">
            <a:spLocks noChangeArrowheads="1"/>
          </p:cNvSpPr>
          <p:nvPr/>
        </p:nvSpPr>
        <p:spPr bwMode="auto">
          <a:xfrm>
            <a:off x="2667000" y="5468938"/>
            <a:ext cx="1941513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85738" indent="-174625">
              <a:lnSpc>
                <a:spcPts val="2100"/>
              </a:lnSpc>
            </a:pPr>
            <a:r>
              <a:rPr lang="ru-RU" sz="2100">
                <a:solidFill>
                  <a:srgbClr val="004688"/>
                </a:solidFill>
              </a:rPr>
              <a:t>Общественные организации</a:t>
            </a:r>
            <a:endParaRPr lang="ru-RU" sz="2100">
              <a:solidFill>
                <a:srgbClr val="000000"/>
              </a:solidFill>
            </a:endParaRPr>
          </a:p>
        </p:txBody>
      </p:sp>
      <p:sp>
        <p:nvSpPr>
          <p:cNvPr id="18474" name="object 42"/>
          <p:cNvSpPr>
            <a:spLocks/>
          </p:cNvSpPr>
          <p:nvPr/>
        </p:nvSpPr>
        <p:spPr bwMode="auto">
          <a:xfrm>
            <a:off x="1008063" y="4410075"/>
            <a:ext cx="1889125" cy="801688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673986"/>
              </a:cxn>
              <a:cxn ang="0">
                <a:pos x="218" y="696382"/>
              </a:cxn>
              <a:cxn ang="0">
                <a:pos x="3866" y="747515"/>
              </a:cxn>
              <a:cxn ang="0">
                <a:pos x="22700" y="785212"/>
              </a:cxn>
              <a:cxn ang="0">
                <a:pos x="68474" y="799049"/>
              </a:cxn>
              <a:cxn ang="0">
                <a:pos x="127688" y="800973"/>
              </a:cxn>
              <a:cxn ang="0">
                <a:pos x="1785351" y="800752"/>
              </a:cxn>
              <a:cxn ang="0">
                <a:pos x="1836484" y="797104"/>
              </a:cxn>
              <a:cxn ang="0">
                <a:pos x="1874180" y="778270"/>
              </a:cxn>
              <a:cxn ang="0">
                <a:pos x="1888018" y="732496"/>
              </a:cxn>
              <a:cxn ang="0">
                <a:pos x="1889935" y="673986"/>
              </a:cxn>
              <a:cxn ang="0">
                <a:pos x="1889938" y="127015"/>
              </a:cxn>
              <a:cxn ang="0">
                <a:pos x="1889720" y="104619"/>
              </a:cxn>
              <a:cxn ang="0">
                <a:pos x="1886072" y="53485"/>
              </a:cxn>
              <a:cxn ang="0">
                <a:pos x="1867238" y="15789"/>
              </a:cxn>
              <a:cxn ang="0">
                <a:pos x="1821464" y="1951"/>
              </a:cxn>
              <a:cxn ang="0">
                <a:pos x="152368" y="0"/>
              </a:cxn>
            </a:cxnLst>
            <a:rect l="0" t="0" r="r" b="b"/>
            <a:pathLst>
              <a:path w="1889938" h="800973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673986"/>
                </a:lnTo>
                <a:lnTo>
                  <a:pt x="218" y="696382"/>
                </a:lnTo>
                <a:lnTo>
                  <a:pt x="3866" y="747515"/>
                </a:lnTo>
                <a:lnTo>
                  <a:pt x="22700" y="785212"/>
                </a:lnTo>
                <a:lnTo>
                  <a:pt x="68474" y="799049"/>
                </a:lnTo>
                <a:lnTo>
                  <a:pt x="127688" y="800973"/>
                </a:lnTo>
                <a:lnTo>
                  <a:pt x="1785351" y="800752"/>
                </a:lnTo>
                <a:lnTo>
                  <a:pt x="1836484" y="797104"/>
                </a:lnTo>
                <a:lnTo>
                  <a:pt x="1874180" y="778270"/>
                </a:lnTo>
                <a:lnTo>
                  <a:pt x="1888018" y="732496"/>
                </a:lnTo>
                <a:lnTo>
                  <a:pt x="1889935" y="673986"/>
                </a:lnTo>
                <a:lnTo>
                  <a:pt x="1889938" y="127015"/>
                </a:lnTo>
                <a:lnTo>
                  <a:pt x="1889720" y="104619"/>
                </a:lnTo>
                <a:lnTo>
                  <a:pt x="1886072" y="53485"/>
                </a:lnTo>
                <a:lnTo>
                  <a:pt x="1867238" y="15789"/>
                </a:lnTo>
                <a:lnTo>
                  <a:pt x="1821464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57387" name="object 43"/>
          <p:cNvSpPr txBox="1">
            <a:spLocks noChangeArrowheads="1"/>
          </p:cNvSpPr>
          <p:nvPr/>
        </p:nvSpPr>
        <p:spPr bwMode="auto">
          <a:xfrm>
            <a:off x="1271588" y="4560888"/>
            <a:ext cx="1350962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09538" indent="-96838">
              <a:lnSpc>
                <a:spcPts val="2100"/>
              </a:lnSpc>
            </a:pPr>
            <a:r>
              <a:rPr lang="ru-RU" sz="2100">
                <a:solidFill>
                  <a:srgbClr val="004688"/>
                </a:solidFill>
              </a:rPr>
              <a:t>Институты развития</a:t>
            </a:r>
            <a:endParaRPr lang="ru-RU" sz="2100">
              <a:solidFill>
                <a:srgbClr val="000000"/>
              </a:solidFill>
            </a:endParaRPr>
          </a:p>
        </p:txBody>
      </p:sp>
      <p:sp>
        <p:nvSpPr>
          <p:cNvPr id="18476" name="object 44"/>
          <p:cNvSpPr>
            <a:spLocks/>
          </p:cNvSpPr>
          <p:nvPr/>
        </p:nvSpPr>
        <p:spPr bwMode="auto">
          <a:xfrm>
            <a:off x="334963" y="3570288"/>
            <a:ext cx="2406650" cy="608012"/>
          </a:xfrm>
          <a:custGeom>
            <a:avLst/>
            <a:gdLst/>
            <a:ahLst/>
            <a:cxnLst>
              <a:cxn ang="0">
                <a:pos x="152368" y="0"/>
              </a:cxn>
              <a:cxn ang="0">
                <a:pos x="104587" y="249"/>
              </a:cxn>
              <a:cxn ang="0">
                <a:pos x="53454" y="3897"/>
              </a:cxn>
              <a:cxn ang="0">
                <a:pos x="15758" y="22731"/>
              </a:cxn>
              <a:cxn ang="0">
                <a:pos x="1920" y="68505"/>
              </a:cxn>
              <a:cxn ang="0">
                <a:pos x="3" y="127015"/>
              </a:cxn>
              <a:cxn ang="0">
                <a:pos x="0" y="480488"/>
              </a:cxn>
              <a:cxn ang="0">
                <a:pos x="218" y="502885"/>
              </a:cxn>
              <a:cxn ang="0">
                <a:pos x="3866" y="554018"/>
              </a:cxn>
              <a:cxn ang="0">
                <a:pos x="22700" y="591715"/>
              </a:cxn>
              <a:cxn ang="0">
                <a:pos x="68474" y="605552"/>
              </a:cxn>
              <a:cxn ang="0">
                <a:pos x="127688" y="607475"/>
              </a:cxn>
              <a:cxn ang="0">
                <a:pos x="2301352" y="607255"/>
              </a:cxn>
              <a:cxn ang="0">
                <a:pos x="2352485" y="603606"/>
              </a:cxn>
              <a:cxn ang="0">
                <a:pos x="2390181" y="584773"/>
              </a:cxn>
              <a:cxn ang="0">
                <a:pos x="2404019" y="538998"/>
              </a:cxn>
              <a:cxn ang="0">
                <a:pos x="2405936" y="480488"/>
              </a:cxn>
              <a:cxn ang="0">
                <a:pos x="2405939" y="127015"/>
              </a:cxn>
              <a:cxn ang="0">
                <a:pos x="2405721" y="104619"/>
              </a:cxn>
              <a:cxn ang="0">
                <a:pos x="2402073" y="53485"/>
              </a:cxn>
              <a:cxn ang="0">
                <a:pos x="2383239" y="15789"/>
              </a:cxn>
              <a:cxn ang="0">
                <a:pos x="2337465" y="1951"/>
              </a:cxn>
              <a:cxn ang="0">
                <a:pos x="152368" y="0"/>
              </a:cxn>
            </a:cxnLst>
            <a:rect l="0" t="0" r="r" b="b"/>
            <a:pathLst>
              <a:path w="2405939" h="607475">
                <a:moveTo>
                  <a:pt x="152368" y="0"/>
                </a:moveTo>
                <a:lnTo>
                  <a:pt x="104587" y="249"/>
                </a:lnTo>
                <a:lnTo>
                  <a:pt x="53454" y="3897"/>
                </a:lnTo>
                <a:lnTo>
                  <a:pt x="15758" y="22731"/>
                </a:lnTo>
                <a:lnTo>
                  <a:pt x="1920" y="68505"/>
                </a:lnTo>
                <a:lnTo>
                  <a:pt x="3" y="127015"/>
                </a:lnTo>
                <a:lnTo>
                  <a:pt x="0" y="480488"/>
                </a:lnTo>
                <a:lnTo>
                  <a:pt x="218" y="502885"/>
                </a:lnTo>
                <a:lnTo>
                  <a:pt x="3866" y="554018"/>
                </a:lnTo>
                <a:lnTo>
                  <a:pt x="22700" y="591715"/>
                </a:lnTo>
                <a:lnTo>
                  <a:pt x="68474" y="605552"/>
                </a:lnTo>
                <a:lnTo>
                  <a:pt x="127688" y="607475"/>
                </a:lnTo>
                <a:lnTo>
                  <a:pt x="2301352" y="607255"/>
                </a:lnTo>
                <a:lnTo>
                  <a:pt x="2352485" y="603606"/>
                </a:lnTo>
                <a:lnTo>
                  <a:pt x="2390181" y="584773"/>
                </a:lnTo>
                <a:lnTo>
                  <a:pt x="2404019" y="538998"/>
                </a:lnTo>
                <a:lnTo>
                  <a:pt x="2405936" y="480488"/>
                </a:lnTo>
                <a:lnTo>
                  <a:pt x="2405939" y="127015"/>
                </a:lnTo>
                <a:lnTo>
                  <a:pt x="2405721" y="104619"/>
                </a:lnTo>
                <a:lnTo>
                  <a:pt x="2402073" y="53485"/>
                </a:lnTo>
                <a:lnTo>
                  <a:pt x="2383239" y="15789"/>
                </a:lnTo>
                <a:lnTo>
                  <a:pt x="2337465" y="1951"/>
                </a:lnTo>
                <a:lnTo>
                  <a:pt x="152368" y="0"/>
                </a:lnTo>
                <a:close/>
              </a:path>
            </a:pathLst>
          </a:custGeom>
          <a:solidFill>
            <a:srgbClr val="EAEFF4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57389" name="object 45"/>
          <p:cNvSpPr txBox="1">
            <a:spLocks noChangeArrowheads="1"/>
          </p:cNvSpPr>
          <p:nvPr/>
        </p:nvSpPr>
        <p:spPr bwMode="auto">
          <a:xfrm>
            <a:off x="538163" y="3624263"/>
            <a:ext cx="1979612" cy="54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28663" indent="-717550">
              <a:lnSpc>
                <a:spcPts val="2100"/>
              </a:lnSpc>
            </a:pPr>
            <a:r>
              <a:rPr lang="ru-RU" sz="2100">
                <a:solidFill>
                  <a:srgbClr val="004688"/>
                </a:solidFill>
              </a:rPr>
              <a:t>Подразделения РАН</a:t>
            </a:r>
            <a:endParaRPr lang="ru-RU" sz="2100">
              <a:solidFill>
                <a:srgbClr val="000000"/>
              </a:solidFill>
            </a:endParaRPr>
          </a:p>
        </p:txBody>
      </p:sp>
      <p:sp>
        <p:nvSpPr>
          <p:cNvPr id="18478" name="object 46"/>
          <p:cNvSpPr>
            <a:spLocks/>
          </p:cNvSpPr>
          <p:nvPr/>
        </p:nvSpPr>
        <p:spPr bwMode="auto">
          <a:xfrm>
            <a:off x="3881438" y="3144838"/>
            <a:ext cx="1471612" cy="1458912"/>
          </a:xfrm>
          <a:custGeom>
            <a:avLst/>
            <a:gdLst/>
            <a:ahLst/>
            <a:cxnLst>
              <a:cxn ang="0">
                <a:pos x="675546" y="2417"/>
              </a:cxn>
              <a:cxn ang="0">
                <a:pos x="559056" y="21191"/>
              </a:cxn>
              <a:cxn ang="0">
                <a:pos x="449456" y="57300"/>
              </a:cxn>
              <a:cxn ang="0">
                <a:pos x="348260" y="109243"/>
              </a:cxn>
              <a:cxn ang="0">
                <a:pos x="256985" y="175519"/>
              </a:cxn>
              <a:cxn ang="0">
                <a:pos x="177145" y="254626"/>
              </a:cxn>
              <a:cxn ang="0">
                <a:pos x="110255" y="345064"/>
              </a:cxn>
              <a:cxn ang="0">
                <a:pos x="57831" y="445330"/>
              </a:cxn>
              <a:cxn ang="0">
                <a:pos x="21387" y="553924"/>
              </a:cxn>
              <a:cxn ang="0">
                <a:pos x="2439" y="669344"/>
              </a:cxn>
              <a:cxn ang="0">
                <a:pos x="2439" y="788947"/>
              </a:cxn>
              <a:cxn ang="0">
                <a:pos x="21387" y="904370"/>
              </a:cxn>
              <a:cxn ang="0">
                <a:pos x="57831" y="1012966"/>
              </a:cxn>
              <a:cxn ang="0">
                <a:pos x="110255" y="1113235"/>
              </a:cxn>
              <a:cxn ang="0">
                <a:pos x="177145" y="1203673"/>
              </a:cxn>
              <a:cxn ang="0">
                <a:pos x="256985" y="1282782"/>
              </a:cxn>
              <a:cxn ang="0">
                <a:pos x="348260" y="1349058"/>
              </a:cxn>
              <a:cxn ang="0">
                <a:pos x="449456" y="1401002"/>
              </a:cxn>
              <a:cxn ang="0">
                <a:pos x="559056" y="1437111"/>
              </a:cxn>
              <a:cxn ang="0">
                <a:pos x="675546" y="1455885"/>
              </a:cxn>
              <a:cxn ang="0">
                <a:pos x="796256" y="1455885"/>
              </a:cxn>
              <a:cxn ang="0">
                <a:pos x="912746" y="1437111"/>
              </a:cxn>
              <a:cxn ang="0">
                <a:pos x="1022346" y="1401002"/>
              </a:cxn>
              <a:cxn ang="0">
                <a:pos x="1123542" y="1349058"/>
              </a:cxn>
              <a:cxn ang="0">
                <a:pos x="1214817" y="1282782"/>
              </a:cxn>
              <a:cxn ang="0">
                <a:pos x="1294657" y="1203673"/>
              </a:cxn>
              <a:cxn ang="0">
                <a:pos x="1361547" y="1113235"/>
              </a:cxn>
              <a:cxn ang="0">
                <a:pos x="1413971" y="1012966"/>
              </a:cxn>
              <a:cxn ang="0">
                <a:pos x="1450415" y="904370"/>
              </a:cxn>
              <a:cxn ang="0">
                <a:pos x="1469363" y="788947"/>
              </a:cxn>
              <a:cxn ang="0">
                <a:pos x="1469363" y="669344"/>
              </a:cxn>
              <a:cxn ang="0">
                <a:pos x="1450415" y="553924"/>
              </a:cxn>
              <a:cxn ang="0">
                <a:pos x="1413971" y="445330"/>
              </a:cxn>
              <a:cxn ang="0">
                <a:pos x="1361547" y="345064"/>
              </a:cxn>
              <a:cxn ang="0">
                <a:pos x="1294657" y="254626"/>
              </a:cxn>
              <a:cxn ang="0">
                <a:pos x="1214817" y="175519"/>
              </a:cxn>
              <a:cxn ang="0">
                <a:pos x="1123542" y="109243"/>
              </a:cxn>
              <a:cxn ang="0">
                <a:pos x="1022346" y="57300"/>
              </a:cxn>
              <a:cxn ang="0">
                <a:pos x="912746" y="21191"/>
              </a:cxn>
              <a:cxn ang="0">
                <a:pos x="796256" y="2417"/>
              </a:cxn>
            </a:cxnLst>
            <a:rect l="0" t="0" r="r" b="b"/>
            <a:pathLst>
              <a:path w="1471802" h="1458302">
                <a:moveTo>
                  <a:pt x="735901" y="0"/>
                </a:moveTo>
                <a:lnTo>
                  <a:pt x="675546" y="2417"/>
                </a:lnTo>
                <a:lnTo>
                  <a:pt x="616534" y="9543"/>
                </a:lnTo>
                <a:lnTo>
                  <a:pt x="559056" y="21191"/>
                </a:lnTo>
                <a:lnTo>
                  <a:pt x="503300" y="37172"/>
                </a:lnTo>
                <a:lnTo>
                  <a:pt x="449456" y="57300"/>
                </a:lnTo>
                <a:lnTo>
                  <a:pt x="397713" y="81386"/>
                </a:lnTo>
                <a:lnTo>
                  <a:pt x="348260" y="109243"/>
                </a:lnTo>
                <a:lnTo>
                  <a:pt x="301288" y="140683"/>
                </a:lnTo>
                <a:lnTo>
                  <a:pt x="256985" y="175519"/>
                </a:lnTo>
                <a:lnTo>
                  <a:pt x="215541" y="213563"/>
                </a:lnTo>
                <a:lnTo>
                  <a:pt x="177145" y="254626"/>
                </a:lnTo>
                <a:lnTo>
                  <a:pt x="141986" y="298523"/>
                </a:lnTo>
                <a:lnTo>
                  <a:pt x="110255" y="345064"/>
                </a:lnTo>
                <a:lnTo>
                  <a:pt x="82140" y="394062"/>
                </a:lnTo>
                <a:lnTo>
                  <a:pt x="57831" y="445330"/>
                </a:lnTo>
                <a:lnTo>
                  <a:pt x="37516" y="498680"/>
                </a:lnTo>
                <a:lnTo>
                  <a:pt x="21387" y="553924"/>
                </a:lnTo>
                <a:lnTo>
                  <a:pt x="9631" y="610874"/>
                </a:lnTo>
                <a:lnTo>
                  <a:pt x="2439" y="669344"/>
                </a:lnTo>
                <a:lnTo>
                  <a:pt x="0" y="729145"/>
                </a:lnTo>
                <a:lnTo>
                  <a:pt x="2439" y="788947"/>
                </a:lnTo>
                <a:lnTo>
                  <a:pt x="9631" y="847418"/>
                </a:lnTo>
                <a:lnTo>
                  <a:pt x="21387" y="904370"/>
                </a:lnTo>
                <a:lnTo>
                  <a:pt x="37516" y="959615"/>
                </a:lnTo>
                <a:lnTo>
                  <a:pt x="57831" y="1012966"/>
                </a:lnTo>
                <a:lnTo>
                  <a:pt x="82140" y="1064235"/>
                </a:lnTo>
                <a:lnTo>
                  <a:pt x="110255" y="1113235"/>
                </a:lnTo>
                <a:lnTo>
                  <a:pt x="141986" y="1159776"/>
                </a:lnTo>
                <a:lnTo>
                  <a:pt x="177145" y="1203673"/>
                </a:lnTo>
                <a:lnTo>
                  <a:pt x="215541" y="1244738"/>
                </a:lnTo>
                <a:lnTo>
                  <a:pt x="256985" y="1282782"/>
                </a:lnTo>
                <a:lnTo>
                  <a:pt x="301288" y="1317618"/>
                </a:lnTo>
                <a:lnTo>
                  <a:pt x="348260" y="1349058"/>
                </a:lnTo>
                <a:lnTo>
                  <a:pt x="397713" y="1376915"/>
                </a:lnTo>
                <a:lnTo>
                  <a:pt x="449456" y="1401002"/>
                </a:lnTo>
                <a:lnTo>
                  <a:pt x="503300" y="1421130"/>
                </a:lnTo>
                <a:lnTo>
                  <a:pt x="559056" y="1437111"/>
                </a:lnTo>
                <a:lnTo>
                  <a:pt x="616534" y="1448759"/>
                </a:lnTo>
                <a:lnTo>
                  <a:pt x="675546" y="1455885"/>
                </a:lnTo>
                <a:lnTo>
                  <a:pt x="735901" y="1458302"/>
                </a:lnTo>
                <a:lnTo>
                  <a:pt x="796256" y="1455885"/>
                </a:lnTo>
                <a:lnTo>
                  <a:pt x="855268" y="1448759"/>
                </a:lnTo>
                <a:lnTo>
                  <a:pt x="912746" y="1437111"/>
                </a:lnTo>
                <a:lnTo>
                  <a:pt x="968502" y="1421130"/>
                </a:lnTo>
                <a:lnTo>
                  <a:pt x="1022346" y="1401002"/>
                </a:lnTo>
                <a:lnTo>
                  <a:pt x="1074089" y="1376915"/>
                </a:lnTo>
                <a:lnTo>
                  <a:pt x="1123542" y="1349058"/>
                </a:lnTo>
                <a:lnTo>
                  <a:pt x="1170514" y="1317618"/>
                </a:lnTo>
                <a:lnTo>
                  <a:pt x="1214817" y="1282782"/>
                </a:lnTo>
                <a:lnTo>
                  <a:pt x="1256261" y="1244738"/>
                </a:lnTo>
                <a:lnTo>
                  <a:pt x="1294657" y="1203673"/>
                </a:lnTo>
                <a:lnTo>
                  <a:pt x="1329816" y="1159776"/>
                </a:lnTo>
                <a:lnTo>
                  <a:pt x="1361547" y="1113235"/>
                </a:lnTo>
                <a:lnTo>
                  <a:pt x="1389662" y="1064235"/>
                </a:lnTo>
                <a:lnTo>
                  <a:pt x="1413971" y="1012966"/>
                </a:lnTo>
                <a:lnTo>
                  <a:pt x="1434286" y="959615"/>
                </a:lnTo>
                <a:lnTo>
                  <a:pt x="1450415" y="904370"/>
                </a:lnTo>
                <a:lnTo>
                  <a:pt x="1462171" y="847418"/>
                </a:lnTo>
                <a:lnTo>
                  <a:pt x="1469363" y="788947"/>
                </a:lnTo>
                <a:lnTo>
                  <a:pt x="1471802" y="729145"/>
                </a:lnTo>
                <a:lnTo>
                  <a:pt x="1469363" y="669344"/>
                </a:lnTo>
                <a:lnTo>
                  <a:pt x="1462171" y="610874"/>
                </a:lnTo>
                <a:lnTo>
                  <a:pt x="1450415" y="553924"/>
                </a:lnTo>
                <a:lnTo>
                  <a:pt x="1434286" y="498680"/>
                </a:lnTo>
                <a:lnTo>
                  <a:pt x="1413971" y="445330"/>
                </a:lnTo>
                <a:lnTo>
                  <a:pt x="1389662" y="394062"/>
                </a:lnTo>
                <a:lnTo>
                  <a:pt x="1361547" y="345064"/>
                </a:lnTo>
                <a:lnTo>
                  <a:pt x="1329816" y="298523"/>
                </a:lnTo>
                <a:lnTo>
                  <a:pt x="1294657" y="254626"/>
                </a:lnTo>
                <a:lnTo>
                  <a:pt x="1256261" y="213563"/>
                </a:lnTo>
                <a:lnTo>
                  <a:pt x="1214817" y="175519"/>
                </a:lnTo>
                <a:lnTo>
                  <a:pt x="1170514" y="140683"/>
                </a:lnTo>
                <a:lnTo>
                  <a:pt x="1123542" y="109243"/>
                </a:lnTo>
                <a:lnTo>
                  <a:pt x="1074089" y="81386"/>
                </a:lnTo>
                <a:lnTo>
                  <a:pt x="1022346" y="57300"/>
                </a:lnTo>
                <a:lnTo>
                  <a:pt x="968502" y="37172"/>
                </a:lnTo>
                <a:lnTo>
                  <a:pt x="912746" y="21191"/>
                </a:lnTo>
                <a:lnTo>
                  <a:pt x="855268" y="9543"/>
                </a:lnTo>
                <a:lnTo>
                  <a:pt x="796256" y="2417"/>
                </a:lnTo>
                <a:lnTo>
                  <a:pt x="735901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sp>
        <p:nvSpPr>
          <p:cNvPr id="18479" name="object 47"/>
          <p:cNvSpPr>
            <a:spLocks noChangeArrowheads="1"/>
          </p:cNvSpPr>
          <p:nvPr/>
        </p:nvSpPr>
        <p:spPr bwMode="auto">
          <a:xfrm>
            <a:off x="3905250" y="3144838"/>
            <a:ext cx="1292225" cy="547687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80" name="object 48"/>
          <p:cNvSpPr>
            <a:spLocks noChangeArrowheads="1"/>
          </p:cNvSpPr>
          <p:nvPr/>
        </p:nvSpPr>
        <p:spPr bwMode="auto">
          <a:xfrm>
            <a:off x="3881438" y="3144838"/>
            <a:ext cx="1471612" cy="1458912"/>
          </a:xfrm>
          <a:prstGeom prst="rect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18481" name="object 8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ru-RU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0034" y="85088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defRPr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ВЗАИМОДЕЙСТВИЕ С ПАРТНЕРАМИ ПО МОДЕЛИ ПРОЕКТНОГО ОФИСА</a:t>
            </a:r>
            <a:endParaRPr lang="ru-RU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857620" y="1565262"/>
            <a:ext cx="108234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algn="ctr">
              <a:defRPr/>
            </a:pPr>
            <a:r>
              <a:rPr lang="ru-RU" sz="2100" dirty="0" smtClean="0">
                <a:solidFill>
                  <a:srgbClr val="004688"/>
                </a:solidFill>
                <a:latin typeface="Arial" charset="0"/>
                <a:cs typeface="Arial" charset="0"/>
              </a:rPr>
              <a:t>Власть</a:t>
            </a:r>
            <a:endParaRPr lang="ru-RU" sz="21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3500430" y="3922716"/>
            <a:ext cx="2428892" cy="2643206"/>
          </a:xfrm>
          <a:prstGeom prst="round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42910" y="3922716"/>
            <a:ext cx="2428892" cy="2643206"/>
          </a:xfrm>
          <a:prstGeom prst="round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357950" y="3922716"/>
            <a:ext cx="2428892" cy="2643206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42910" y="922320"/>
            <a:ext cx="2428892" cy="2643206"/>
          </a:xfrm>
          <a:prstGeom prst="round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500430" y="922320"/>
            <a:ext cx="2428892" cy="2643206"/>
          </a:xfrm>
          <a:prstGeom prst="round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357950" y="922320"/>
            <a:ext cx="2428892" cy="2643206"/>
          </a:xfrm>
          <a:prstGeom prst="roundRect">
            <a:avLst/>
          </a:prstGeo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698" name="Прямоугольник 6"/>
          <p:cNvSpPr>
            <a:spLocks noChangeArrowheads="1"/>
          </p:cNvSpPr>
          <p:nvPr/>
        </p:nvSpPr>
        <p:spPr bwMode="auto">
          <a:xfrm>
            <a:off x="785786" y="1136634"/>
            <a:ext cx="21597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algn="ctr" defTabSz="620713"/>
            <a:r>
              <a:rPr lang="ru-RU" altLang="ru-RU" b="1" dirty="0">
                <a:solidFill>
                  <a:schemeClr val="bg1"/>
                </a:solidFill>
              </a:rPr>
              <a:t>Общая </a:t>
            </a:r>
          </a:p>
          <a:p>
            <a:pPr marL="457200" indent="-457200" algn="ctr" defTabSz="620713"/>
            <a:r>
              <a:rPr lang="ru-RU" altLang="ru-RU" b="1" dirty="0">
                <a:solidFill>
                  <a:schemeClr val="bg1"/>
                </a:solidFill>
              </a:rPr>
              <a:t>профориентация</a:t>
            </a:r>
          </a:p>
        </p:txBody>
      </p:sp>
      <p:sp>
        <p:nvSpPr>
          <p:cNvPr id="29700" name="Прямоугольник 9"/>
          <p:cNvSpPr>
            <a:spLocks noChangeArrowheads="1"/>
          </p:cNvSpPr>
          <p:nvPr/>
        </p:nvSpPr>
        <p:spPr bwMode="auto">
          <a:xfrm>
            <a:off x="6429388" y="4077450"/>
            <a:ext cx="228601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ctr" defTabSz="620713">
              <a:lnSpc>
                <a:spcPts val="2000"/>
              </a:lnSpc>
            </a:pPr>
            <a:r>
              <a:rPr lang="ru-RU" altLang="ru-RU" b="1" dirty="0" smtClean="0">
                <a:solidFill>
                  <a:schemeClr val="bg1"/>
                </a:solidFill>
              </a:rPr>
              <a:t>Тематические кружки</a:t>
            </a:r>
            <a:r>
              <a:rPr lang="ru-RU" altLang="ru-RU" b="1" dirty="0">
                <a:solidFill>
                  <a:schemeClr val="bg1"/>
                </a:solidFill>
              </a:rPr>
              <a:t>,</a:t>
            </a:r>
          </a:p>
          <a:p>
            <a:pPr indent="-457200" algn="ctr" defTabSz="620713">
              <a:lnSpc>
                <a:spcPts val="2000"/>
              </a:lnSpc>
            </a:pPr>
            <a:r>
              <a:rPr lang="ru-RU" altLang="ru-RU" b="1" dirty="0">
                <a:solidFill>
                  <a:schemeClr val="bg1"/>
                </a:solidFill>
              </a:rPr>
              <a:t>каникулярные </a:t>
            </a:r>
            <a:br>
              <a:rPr lang="ru-RU" altLang="ru-RU" b="1" dirty="0">
                <a:solidFill>
                  <a:schemeClr val="bg1"/>
                </a:solidFill>
              </a:rPr>
            </a:br>
            <a:r>
              <a:rPr lang="ru-RU" altLang="ru-RU" b="1" dirty="0">
                <a:solidFill>
                  <a:schemeClr val="bg1"/>
                </a:solidFill>
              </a:rPr>
              <a:t>школы, клубы </a:t>
            </a:r>
            <a:r>
              <a:rPr lang="ru-RU" altLang="ru-RU" b="1" dirty="0" smtClean="0">
                <a:solidFill>
                  <a:schemeClr val="bg1"/>
                </a:solidFill>
              </a:rPr>
              <a:t>для </a:t>
            </a:r>
            <a:endParaRPr lang="ru-RU" altLang="ru-RU" b="1" dirty="0">
              <a:solidFill>
                <a:schemeClr val="bg1"/>
              </a:solidFill>
            </a:endParaRPr>
          </a:p>
          <a:p>
            <a:pPr indent="-457200" algn="ctr" defTabSz="620713">
              <a:lnSpc>
                <a:spcPts val="2000"/>
              </a:lnSpc>
            </a:pPr>
            <a:r>
              <a:rPr lang="ru-RU" altLang="ru-RU" b="1" dirty="0">
                <a:solidFill>
                  <a:schemeClr val="bg1"/>
                </a:solidFill>
              </a:rPr>
              <a:t>одаренных детей</a:t>
            </a:r>
          </a:p>
        </p:txBody>
      </p:sp>
      <p:sp>
        <p:nvSpPr>
          <p:cNvPr id="29701" name="Прямоугольник 11"/>
          <p:cNvSpPr>
            <a:spLocks noChangeArrowheads="1"/>
          </p:cNvSpPr>
          <p:nvPr/>
        </p:nvSpPr>
        <p:spPr bwMode="auto">
          <a:xfrm>
            <a:off x="3571868" y="1136634"/>
            <a:ext cx="22860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 defTabSz="620713"/>
            <a:r>
              <a:rPr lang="ru-RU" altLang="ru-RU" b="1" dirty="0" smtClean="0">
                <a:solidFill>
                  <a:schemeClr val="bg1"/>
                </a:solidFill>
              </a:rPr>
              <a:t>Школы-партнеры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9702" name="Прямоугольник 12"/>
          <p:cNvSpPr>
            <a:spLocks noChangeArrowheads="1"/>
          </p:cNvSpPr>
          <p:nvPr/>
        </p:nvSpPr>
        <p:spPr bwMode="auto">
          <a:xfrm>
            <a:off x="6429388" y="1136634"/>
            <a:ext cx="22860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 err="1" smtClean="0">
                <a:solidFill>
                  <a:schemeClr val="bg1"/>
                </a:solidFill>
              </a:rPr>
              <a:t>Предуниверсарий</a:t>
            </a:r>
            <a:endParaRPr lang="ru-RU" alt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УГНТУ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9703" name="Прямоугольник 13"/>
          <p:cNvSpPr>
            <a:spLocks noChangeArrowheads="1"/>
          </p:cNvSpPr>
          <p:nvPr/>
        </p:nvSpPr>
        <p:spPr bwMode="auto">
          <a:xfrm>
            <a:off x="6357949" y="1708138"/>
            <a:ext cx="2357455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1</a:t>
            </a:r>
            <a:endParaRPr lang="ru-RU" altLang="ru-RU" sz="4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1200" dirty="0">
                <a:solidFill>
                  <a:schemeClr val="bg1"/>
                </a:solidFill>
              </a:rPr>
              <a:t>на </a:t>
            </a:r>
            <a:r>
              <a:rPr lang="ru-RU" altLang="ru-RU" sz="1200" dirty="0" smtClean="0">
                <a:solidFill>
                  <a:schemeClr val="bg1"/>
                </a:solidFill>
              </a:rPr>
              <a:t>базе  Республиканского </a:t>
            </a:r>
            <a:endParaRPr lang="ru-RU" altLang="ru-RU" sz="1200" dirty="0">
              <a:solidFill>
                <a:schemeClr val="bg1"/>
              </a:solidFill>
            </a:endParaRPr>
          </a:p>
          <a:p>
            <a:pPr algn="ctr"/>
            <a:r>
              <a:rPr lang="ru-RU" altLang="ru-RU" sz="1200" dirty="0">
                <a:solidFill>
                  <a:schemeClr val="bg1"/>
                </a:solidFill>
              </a:rPr>
              <a:t>Инженерного </a:t>
            </a:r>
            <a:r>
              <a:rPr lang="ru-RU" altLang="ru-RU" sz="1200" dirty="0" smtClean="0">
                <a:solidFill>
                  <a:schemeClr val="bg1"/>
                </a:solidFill>
              </a:rPr>
              <a:t>лицея- интерната (РИЛИ)</a:t>
            </a:r>
            <a:endParaRPr lang="ru-RU" altLang="ru-RU" sz="1200" dirty="0">
              <a:solidFill>
                <a:schemeClr val="bg1"/>
              </a:solidFill>
            </a:endParaRPr>
          </a:p>
        </p:txBody>
      </p:sp>
      <p:sp>
        <p:nvSpPr>
          <p:cNvPr id="29704" name="Rectangle 2"/>
          <p:cNvSpPr>
            <a:spLocks noChangeArrowheads="1"/>
          </p:cNvSpPr>
          <p:nvPr/>
        </p:nvSpPr>
        <p:spPr bwMode="auto">
          <a:xfrm>
            <a:off x="3571868" y="4905058"/>
            <a:ext cx="22860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2</a:t>
            </a:r>
            <a:r>
              <a:rPr lang="ru-RU" altLang="ru-RU" sz="4000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на базе Лицея 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с. Нижнеяркеево 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и школы № 85 г. Уфы</a:t>
            </a:r>
          </a:p>
        </p:txBody>
      </p:sp>
      <p:sp>
        <p:nvSpPr>
          <p:cNvPr id="29707" name="Прямоугольник 17"/>
          <p:cNvSpPr>
            <a:spLocks noChangeArrowheads="1"/>
          </p:cNvSpPr>
          <p:nvPr/>
        </p:nvSpPr>
        <p:spPr bwMode="auto">
          <a:xfrm>
            <a:off x="785786" y="1851014"/>
            <a:ext cx="21431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>
                <a:solidFill>
                  <a:schemeClr val="tx2"/>
                </a:solidFill>
              </a:rPr>
              <a:t>116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школ, лицеев, 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гимназий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29708" name="Rectangle 2"/>
          <p:cNvSpPr>
            <a:spLocks noChangeArrowheads="1"/>
          </p:cNvSpPr>
          <p:nvPr/>
        </p:nvSpPr>
        <p:spPr bwMode="auto">
          <a:xfrm>
            <a:off x="6500826" y="5611815"/>
            <a:ext cx="21431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12135</a:t>
            </a:r>
            <a:endParaRPr lang="ru-RU" altLang="ru-RU" sz="4000" b="1" dirty="0" smtClean="0">
              <a:solidFill>
                <a:schemeClr val="tx2"/>
              </a:solidFill>
            </a:endParaRP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чел</a:t>
            </a:r>
            <a:r>
              <a:rPr lang="ru-RU" altLang="ru-RU" sz="1600" dirty="0">
                <a:solidFill>
                  <a:schemeClr val="bg1"/>
                </a:solidFill>
              </a:rPr>
              <a:t>./год</a:t>
            </a:r>
          </a:p>
        </p:txBody>
      </p:sp>
      <p:sp>
        <p:nvSpPr>
          <p:cNvPr id="29717" name="object 11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29718" name="Заголовок 1"/>
          <p:cNvSpPr txBox="1">
            <a:spLocks/>
          </p:cNvSpPr>
          <p:nvPr/>
        </p:nvSpPr>
        <p:spPr bwMode="auto">
          <a:xfrm>
            <a:off x="6357950" y="185737"/>
            <a:ext cx="2616200" cy="450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620713">
              <a:lnSpc>
                <a:spcPct val="90000"/>
              </a:lnSpc>
            </a:pPr>
            <a:r>
              <a:rPr lang="ru-RU" altLang="ru-RU" sz="2400" b="1" dirty="0">
                <a:solidFill>
                  <a:schemeClr val="tx2"/>
                </a:solidFill>
              </a:rPr>
              <a:t>ШКОЛА – ВУЗ</a:t>
            </a:r>
          </a:p>
        </p:txBody>
      </p:sp>
      <p:sp>
        <p:nvSpPr>
          <p:cNvPr id="29719" name="Rectangle 24"/>
          <p:cNvSpPr>
            <a:spLocks noChangeArrowheads="1"/>
          </p:cNvSpPr>
          <p:nvPr/>
        </p:nvSpPr>
        <p:spPr bwMode="auto">
          <a:xfrm>
            <a:off x="3571869" y="2065328"/>
            <a:ext cx="2286016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Инженерно-технические</a:t>
            </a:r>
          </a:p>
          <a:p>
            <a:pPr algn="ctr"/>
            <a:r>
              <a:rPr lang="ru-RU" altLang="ru-RU" b="1" dirty="0">
                <a:solidFill>
                  <a:schemeClr val="bg1"/>
                </a:solidFill>
              </a:rPr>
              <a:t>школы УГНТУ</a:t>
            </a:r>
          </a:p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3</a:t>
            </a:r>
            <a:endParaRPr lang="ru-RU" altLang="ru-RU" b="1" dirty="0">
              <a:solidFill>
                <a:schemeClr val="tx2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286248" y="1422386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 smtClean="0">
                <a:solidFill>
                  <a:schemeClr val="tx2"/>
                </a:solidFill>
              </a:rPr>
              <a:t>24</a:t>
            </a:r>
            <a:endParaRPr lang="ru-RU" sz="4000" b="1" dirty="0"/>
          </a:p>
        </p:txBody>
      </p:sp>
      <p:sp>
        <p:nvSpPr>
          <p:cNvPr id="22" name="Прямоугольник 8"/>
          <p:cNvSpPr>
            <a:spLocks noChangeArrowheads="1"/>
          </p:cNvSpPr>
          <p:nvPr/>
        </p:nvSpPr>
        <p:spPr bwMode="auto">
          <a:xfrm>
            <a:off x="3571868" y="4070956"/>
            <a:ext cx="22860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</a:rPr>
              <a:t>Филиалы Молодежного технопарка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9"/>
          <p:cNvSpPr>
            <a:spLocks noChangeArrowheads="1"/>
          </p:cNvSpPr>
          <p:nvPr/>
        </p:nvSpPr>
        <p:spPr bwMode="auto">
          <a:xfrm>
            <a:off x="714348" y="4517090"/>
            <a:ext cx="228601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20713"/>
            <a:r>
              <a:rPr lang="ru-RU" altLang="ru-RU" b="1" dirty="0" smtClean="0">
                <a:solidFill>
                  <a:schemeClr val="bg1"/>
                </a:solidFill>
              </a:rPr>
              <a:t>Площадка</a:t>
            </a:r>
          </a:p>
          <a:p>
            <a:pPr algn="ctr" defTabSz="620713"/>
            <a:r>
              <a:rPr lang="ru-RU" altLang="ru-RU" b="1" dirty="0" smtClean="0">
                <a:solidFill>
                  <a:schemeClr val="bg1"/>
                </a:solidFill>
              </a:rPr>
              <a:t>по подготовке </a:t>
            </a:r>
          </a:p>
          <a:p>
            <a:pPr algn="ctr" defTabSz="620713"/>
            <a:r>
              <a:rPr lang="ru-RU" altLang="ru-RU" b="1" dirty="0" smtClean="0">
                <a:solidFill>
                  <a:schemeClr val="bg1"/>
                </a:solidFill>
              </a:rPr>
              <a:t>к Всероссийской олимпиаде </a:t>
            </a:r>
          </a:p>
          <a:p>
            <a:pPr algn="ctr" defTabSz="620713"/>
            <a:r>
              <a:rPr lang="ru-RU" altLang="ru-RU" b="1" dirty="0" smtClean="0">
                <a:solidFill>
                  <a:schemeClr val="bg1"/>
                </a:solidFill>
              </a:rPr>
              <a:t>по ОБЖ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3500430" y="3922716"/>
            <a:ext cx="2428892" cy="264320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42910" y="3922716"/>
            <a:ext cx="2428892" cy="264320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357950" y="3922716"/>
            <a:ext cx="2428892" cy="2643206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42910" y="922320"/>
            <a:ext cx="2428892" cy="2643206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500430" y="922320"/>
            <a:ext cx="2428892" cy="264320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357950" y="922320"/>
            <a:ext cx="2428892" cy="2643206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698" name="Прямоугольник 6"/>
          <p:cNvSpPr>
            <a:spLocks noChangeArrowheads="1"/>
          </p:cNvSpPr>
          <p:nvPr/>
        </p:nvSpPr>
        <p:spPr bwMode="auto">
          <a:xfrm>
            <a:off x="714348" y="1136634"/>
            <a:ext cx="22860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 defTabSz="620713"/>
            <a:r>
              <a:rPr lang="ru-RU" altLang="ru-RU" b="1" dirty="0" smtClean="0">
                <a:solidFill>
                  <a:schemeClr val="bg1"/>
                </a:solidFill>
              </a:rPr>
              <a:t>Региональный</a:t>
            </a:r>
          </a:p>
          <a:p>
            <a:pPr marL="457200" indent="-457200" algn="ctr" defTabSz="620713"/>
            <a:r>
              <a:rPr lang="ru-RU" altLang="ru-RU" b="1" dirty="0" smtClean="0">
                <a:solidFill>
                  <a:schemeClr val="bg1"/>
                </a:solidFill>
              </a:rPr>
              <a:t>энергетический</a:t>
            </a:r>
          </a:p>
          <a:p>
            <a:pPr marL="457200" indent="-457200" algn="ctr" defTabSz="620713"/>
            <a:r>
              <a:rPr lang="ru-RU" altLang="ru-RU" b="1" dirty="0" smtClean="0">
                <a:solidFill>
                  <a:schemeClr val="bg1"/>
                </a:solidFill>
              </a:rPr>
              <a:t>образовательный</a:t>
            </a:r>
          </a:p>
          <a:p>
            <a:pPr marL="457200" indent="-457200" algn="ctr" defTabSz="620713"/>
            <a:r>
              <a:rPr lang="ru-RU" altLang="ru-RU" b="1" dirty="0" smtClean="0">
                <a:solidFill>
                  <a:schemeClr val="bg1"/>
                </a:solidFill>
              </a:rPr>
              <a:t>кластер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9700" name="Прямоугольник 9"/>
          <p:cNvSpPr>
            <a:spLocks noChangeArrowheads="1"/>
          </p:cNvSpPr>
          <p:nvPr/>
        </p:nvSpPr>
        <p:spPr bwMode="auto">
          <a:xfrm>
            <a:off x="6357950" y="4208468"/>
            <a:ext cx="24288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20713"/>
            <a:r>
              <a:rPr lang="ru-RU" altLang="ru-RU" sz="1600" dirty="0" smtClean="0">
                <a:solidFill>
                  <a:schemeClr val="bg1"/>
                </a:solidFill>
              </a:rPr>
              <a:t>Создание </a:t>
            </a:r>
            <a:r>
              <a:rPr lang="ru-RU" altLang="ru-RU" sz="1600" dirty="0" err="1" smtClean="0">
                <a:solidFill>
                  <a:schemeClr val="bg1"/>
                </a:solidFill>
              </a:rPr>
              <a:t>онлайн</a:t>
            </a:r>
            <a:r>
              <a:rPr lang="ru-RU" altLang="ru-RU" sz="1600" dirty="0" smtClean="0">
                <a:solidFill>
                  <a:schemeClr val="bg1"/>
                </a:solidFill>
              </a:rPr>
              <a:t> курсов по «смежным» дисциплинам и модулям</a:t>
            </a:r>
            <a:endParaRPr lang="ru-RU" altLang="ru-RU" sz="1600" dirty="0" smtClean="0">
              <a:solidFill>
                <a:schemeClr val="bg1"/>
              </a:solidFill>
            </a:endParaRPr>
          </a:p>
        </p:txBody>
      </p:sp>
      <p:sp>
        <p:nvSpPr>
          <p:cNvPr id="29701" name="Прямоугольник 11"/>
          <p:cNvSpPr>
            <a:spLocks noChangeArrowheads="1"/>
          </p:cNvSpPr>
          <p:nvPr/>
        </p:nvSpPr>
        <p:spPr bwMode="auto">
          <a:xfrm>
            <a:off x="3428992" y="1136634"/>
            <a:ext cx="25717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20713"/>
            <a:r>
              <a:rPr lang="ru-RU" altLang="ru-RU" b="1" dirty="0" smtClean="0">
                <a:solidFill>
                  <a:schemeClr val="bg1"/>
                </a:solidFill>
              </a:rPr>
              <a:t>Консорциум </a:t>
            </a:r>
          </a:p>
          <a:p>
            <a:pPr algn="ctr" defTabSz="620713"/>
            <a:r>
              <a:rPr lang="ru-RU" altLang="ru-RU" b="1" dirty="0" smtClean="0">
                <a:solidFill>
                  <a:schemeClr val="bg1"/>
                </a:solidFill>
              </a:rPr>
              <a:t>профессионального и дополнительного образования РБ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9702" name="Прямоугольник 12"/>
          <p:cNvSpPr>
            <a:spLocks noChangeArrowheads="1"/>
          </p:cNvSpPr>
          <p:nvPr/>
        </p:nvSpPr>
        <p:spPr bwMode="auto">
          <a:xfrm>
            <a:off x="6429388" y="1613546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chemeClr val="bg1"/>
                </a:solidFill>
              </a:rPr>
              <a:t>Сетевые программы</a:t>
            </a:r>
          </a:p>
          <a:p>
            <a:pPr algn="ctr"/>
            <a:r>
              <a:rPr lang="ru-RU" altLang="ru-RU" sz="1400" b="1" dirty="0" smtClean="0">
                <a:solidFill>
                  <a:schemeClr val="bg1"/>
                </a:solidFill>
              </a:rPr>
              <a:t> с учреждениями СПО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9703" name="Прямоугольник 13"/>
          <p:cNvSpPr>
            <a:spLocks noChangeArrowheads="1"/>
          </p:cNvSpPr>
          <p:nvPr/>
        </p:nvSpPr>
        <p:spPr bwMode="auto">
          <a:xfrm>
            <a:off x="6500826" y="922320"/>
            <a:ext cx="21431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4</a:t>
            </a:r>
            <a:endParaRPr lang="ru-RU" altLang="ru-RU" sz="4000" b="1" dirty="0">
              <a:solidFill>
                <a:schemeClr val="tx2"/>
              </a:solidFill>
            </a:endParaRPr>
          </a:p>
        </p:txBody>
      </p:sp>
      <p:sp>
        <p:nvSpPr>
          <p:cNvPr id="29706" name="Прямоугольник 16"/>
          <p:cNvSpPr>
            <a:spLocks noChangeArrowheads="1"/>
          </p:cNvSpPr>
          <p:nvPr/>
        </p:nvSpPr>
        <p:spPr bwMode="auto">
          <a:xfrm>
            <a:off x="7000892" y="2071822"/>
            <a:ext cx="11430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3</a:t>
            </a:r>
            <a:endParaRPr lang="ru-RU" altLang="ru-RU" sz="4000" b="1" dirty="0">
              <a:solidFill>
                <a:schemeClr val="tx2"/>
              </a:solidFill>
            </a:endParaRPr>
          </a:p>
        </p:txBody>
      </p:sp>
      <p:sp>
        <p:nvSpPr>
          <p:cNvPr id="29707" name="Прямоугольник 17"/>
          <p:cNvSpPr>
            <a:spLocks noChangeArrowheads="1"/>
          </p:cNvSpPr>
          <p:nvPr/>
        </p:nvSpPr>
        <p:spPr bwMode="auto">
          <a:xfrm>
            <a:off x="785786" y="2293759"/>
            <a:ext cx="21431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11</a:t>
            </a:r>
            <a:endParaRPr lang="ru-RU" altLang="ru-RU" sz="4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Образовательных учреждений СПО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29717" name="object 11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22" name="Прямоугольник 17"/>
          <p:cNvSpPr>
            <a:spLocks noChangeArrowheads="1"/>
          </p:cNvSpPr>
          <p:nvPr/>
        </p:nvSpPr>
        <p:spPr bwMode="auto">
          <a:xfrm>
            <a:off x="3643306" y="2279642"/>
            <a:ext cx="21431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12</a:t>
            </a:r>
            <a:endParaRPr lang="ru-RU" altLang="ru-RU" sz="4000" b="1" dirty="0">
              <a:solidFill>
                <a:schemeClr val="tx2"/>
              </a:solidFill>
            </a:endParaRP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Образовательных учреждений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8"/>
          <p:cNvSpPr>
            <a:spLocks noChangeArrowheads="1"/>
          </p:cNvSpPr>
          <p:nvPr/>
        </p:nvSpPr>
        <p:spPr bwMode="auto">
          <a:xfrm>
            <a:off x="3571868" y="4565658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20713"/>
            <a:r>
              <a:rPr lang="ru-RU" altLang="ru-RU" sz="1400" b="1" dirty="0" smtClean="0">
                <a:solidFill>
                  <a:schemeClr val="bg1"/>
                </a:solidFill>
              </a:rPr>
              <a:t>Повышение</a:t>
            </a:r>
          </a:p>
          <a:p>
            <a:pPr algn="ctr" defTabSz="620713"/>
            <a:r>
              <a:rPr lang="ru-RU" altLang="ru-RU" sz="1400" b="1" dirty="0" smtClean="0">
                <a:solidFill>
                  <a:schemeClr val="bg1"/>
                </a:solidFill>
              </a:rPr>
              <a:t>квалификации</a:t>
            </a:r>
          </a:p>
        </p:txBody>
      </p:sp>
      <p:sp>
        <p:nvSpPr>
          <p:cNvPr id="24" name="Прямоугольник 16"/>
          <p:cNvSpPr>
            <a:spLocks noChangeArrowheads="1"/>
          </p:cNvSpPr>
          <p:nvPr/>
        </p:nvSpPr>
        <p:spPr bwMode="auto">
          <a:xfrm>
            <a:off x="4143372" y="4000648"/>
            <a:ext cx="11430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117</a:t>
            </a:r>
            <a:endParaRPr lang="ru-RU" altLang="ru-RU" sz="4000" b="1" dirty="0">
              <a:solidFill>
                <a:schemeClr val="tx2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 bwMode="auto">
          <a:xfrm>
            <a:off x="7000892" y="185737"/>
            <a:ext cx="1973258" cy="450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620713">
              <a:lnSpc>
                <a:spcPct val="90000"/>
              </a:lnSpc>
            </a:pPr>
            <a:r>
              <a:rPr lang="ru-RU" altLang="ru-RU" sz="2400" b="1" dirty="0" smtClean="0">
                <a:solidFill>
                  <a:schemeClr val="tx2"/>
                </a:solidFill>
              </a:rPr>
              <a:t>СПО </a:t>
            </a:r>
            <a:r>
              <a:rPr lang="ru-RU" altLang="ru-RU" sz="2400" b="1" dirty="0">
                <a:solidFill>
                  <a:schemeClr val="tx2"/>
                </a:solidFill>
              </a:rPr>
              <a:t>– ВУЗ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500826" y="2708270"/>
            <a:ext cx="21431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chemeClr val="bg1"/>
                </a:solidFill>
              </a:rPr>
              <a:t>Базовые кафедры</a:t>
            </a:r>
          </a:p>
          <a:p>
            <a:pPr algn="ctr"/>
            <a:r>
              <a:rPr lang="ru-RU" altLang="ru-RU" sz="1400" b="1" dirty="0" smtClean="0">
                <a:solidFill>
                  <a:schemeClr val="bg1"/>
                </a:solidFill>
              </a:rPr>
              <a:t> УГНТУ </a:t>
            </a:r>
          </a:p>
          <a:p>
            <a:pPr algn="ctr"/>
            <a:r>
              <a:rPr lang="ru-RU" altLang="ru-RU" sz="1400" b="1" dirty="0" smtClean="0">
                <a:solidFill>
                  <a:schemeClr val="bg1"/>
                </a:solidFill>
              </a:rPr>
              <a:t>в колледжах</a:t>
            </a:r>
            <a:endParaRPr lang="ru-RU" sz="1400" dirty="0"/>
          </a:p>
        </p:txBody>
      </p:sp>
      <p:sp>
        <p:nvSpPr>
          <p:cNvPr id="26" name="Прямоугольник 8"/>
          <p:cNvSpPr>
            <a:spLocks noChangeArrowheads="1"/>
          </p:cNvSpPr>
          <p:nvPr/>
        </p:nvSpPr>
        <p:spPr bwMode="auto">
          <a:xfrm>
            <a:off x="714348" y="4208468"/>
            <a:ext cx="22860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20713"/>
            <a:r>
              <a:rPr lang="ru-RU" altLang="ru-RU" b="1" dirty="0" smtClean="0">
                <a:solidFill>
                  <a:schemeClr val="bg1"/>
                </a:solidFill>
              </a:rPr>
              <a:t>Использование инфраструктуры УГНТУ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4347" y="5280038"/>
            <a:ext cx="22860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Дворец молодежи,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спортивные объекты, лабораторная база, </a:t>
            </a:r>
          </a:p>
          <a:p>
            <a:pPr algn="ctr"/>
            <a:r>
              <a:rPr lang="ru-RU" altLang="ru-RU" sz="1600" dirty="0" smtClean="0">
                <a:solidFill>
                  <a:schemeClr val="bg1"/>
                </a:solidFill>
              </a:rPr>
              <a:t>библиотека и др. объекты</a:t>
            </a:r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9"/>
          <p:cNvSpPr>
            <a:spLocks noChangeArrowheads="1"/>
          </p:cNvSpPr>
          <p:nvPr/>
        </p:nvSpPr>
        <p:spPr bwMode="auto">
          <a:xfrm>
            <a:off x="3571868" y="5780104"/>
            <a:ext cx="22860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20713"/>
            <a:r>
              <a:rPr lang="ru-RU" altLang="ru-RU" sz="1400" b="1" dirty="0" smtClean="0">
                <a:solidFill>
                  <a:schemeClr val="bg1"/>
                </a:solidFill>
              </a:rPr>
              <a:t>Обучение </a:t>
            </a:r>
          </a:p>
          <a:p>
            <a:pPr algn="ctr" defTabSz="620713"/>
            <a:r>
              <a:rPr lang="ru-RU" altLang="ru-RU" sz="1400" b="1" dirty="0" smtClean="0">
                <a:solidFill>
                  <a:schemeClr val="bg1"/>
                </a:solidFill>
              </a:rPr>
              <a:t>в магистратуре</a:t>
            </a:r>
          </a:p>
          <a:p>
            <a:pPr algn="ctr" defTabSz="620713"/>
            <a:r>
              <a:rPr lang="ru-RU" altLang="ru-RU" sz="1400" b="1" dirty="0" smtClean="0">
                <a:solidFill>
                  <a:schemeClr val="bg1"/>
                </a:solidFill>
              </a:rPr>
              <a:t>преподавателей СПО</a:t>
            </a:r>
          </a:p>
        </p:txBody>
      </p: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4143372" y="5208600"/>
            <a:ext cx="11430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chemeClr val="tx2"/>
                </a:solidFill>
              </a:rPr>
              <a:t>48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429388" y="5324933"/>
            <a:ext cx="22860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400" b="1" dirty="0" smtClean="0">
                <a:solidFill>
                  <a:schemeClr val="bg1"/>
                </a:solidFill>
              </a:rPr>
              <a:t>Организация Республиканских олимпиад и конкурсов профессионального мастерства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http://7428.net/wp-content/uploads/2013/04/Up-Arrow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351344"/>
            <a:ext cx="2083666" cy="19097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grpSp>
        <p:nvGrpSpPr>
          <p:cNvPr id="27" name="Группа 26"/>
          <p:cNvGrpSpPr/>
          <p:nvPr/>
        </p:nvGrpSpPr>
        <p:grpSpPr>
          <a:xfrm>
            <a:off x="928662" y="1636700"/>
            <a:ext cx="8321720" cy="5000660"/>
            <a:chOff x="822312" y="1779576"/>
            <a:chExt cx="8321720" cy="5000660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822312" y="2146299"/>
              <a:ext cx="8321720" cy="4633937"/>
              <a:chOff x="822312" y="2146299"/>
              <a:chExt cx="8321720" cy="4633937"/>
            </a:xfrm>
          </p:grpSpPr>
          <p:sp>
            <p:nvSpPr>
              <p:cNvPr id="31749" name="object 5"/>
              <p:cNvSpPr txBox="1">
                <a:spLocks noChangeArrowheads="1"/>
              </p:cNvSpPr>
              <p:nvPr/>
            </p:nvSpPr>
            <p:spPr bwMode="auto">
              <a:xfrm>
                <a:off x="5822972" y="3136898"/>
                <a:ext cx="1892300" cy="1131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2017 г</a:t>
                </a:r>
                <a:r>
                  <a:rPr lang="ru-RU" altLang="ru-RU" sz="1600" b="1" dirty="0" smtClean="0">
                    <a:solidFill>
                      <a:schemeClr val="tx2"/>
                    </a:solidFill>
                  </a:rPr>
                  <a:t>.</a:t>
                </a:r>
                <a:endParaRPr lang="ru-RU" altLang="ru-RU" sz="1600" b="1" dirty="0">
                  <a:solidFill>
                    <a:schemeClr val="tx2"/>
                  </a:solidFill>
                </a:endParaRPr>
              </a:p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ЕГЭ </a:t>
                </a:r>
                <a:r>
                  <a:rPr lang="ru-RU" altLang="ru-RU" sz="1600" b="1" dirty="0" smtClean="0">
                    <a:solidFill>
                      <a:schemeClr val="tx2"/>
                    </a:solidFill>
                  </a:rPr>
                  <a:t>– </a:t>
                </a:r>
                <a:r>
                  <a:rPr lang="ru-RU" altLang="ru-RU" sz="1600" b="1" dirty="0">
                    <a:solidFill>
                      <a:schemeClr val="tx2"/>
                    </a:solidFill>
                  </a:rPr>
                  <a:t>76,0</a:t>
                </a:r>
              </a:p>
              <a:p>
                <a:pPr marL="12700">
                  <a:spcBef>
                    <a:spcPts val="500"/>
                  </a:spcBef>
                </a:pPr>
                <a:r>
                  <a:rPr lang="ru-RU" altLang="ru-RU" sz="1600" dirty="0">
                    <a:solidFill>
                      <a:schemeClr val="tx2"/>
                    </a:solidFill>
                    <a:ea typeface="PT Sans" pitchFamily="34" charset="-52"/>
                  </a:rPr>
                  <a:t>Набор ≈ 6000 человек</a:t>
                </a:r>
              </a:p>
            </p:txBody>
          </p:sp>
          <p:sp>
            <p:nvSpPr>
              <p:cNvPr id="31757" name="object 5"/>
              <p:cNvSpPr txBox="1">
                <a:spLocks noChangeArrowheads="1"/>
              </p:cNvSpPr>
              <p:nvPr/>
            </p:nvSpPr>
            <p:spPr bwMode="auto">
              <a:xfrm>
                <a:off x="4108460" y="4065592"/>
                <a:ext cx="1892300" cy="11318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2016 г</a:t>
                </a:r>
                <a:r>
                  <a:rPr lang="ru-RU" altLang="ru-RU" sz="1600" b="1" dirty="0" smtClean="0">
                    <a:solidFill>
                      <a:schemeClr val="tx2"/>
                    </a:solidFill>
                  </a:rPr>
                  <a:t>.</a:t>
                </a:r>
                <a:endParaRPr lang="ru-RU" altLang="ru-RU" sz="1600" b="1" dirty="0">
                  <a:solidFill>
                    <a:schemeClr val="tx2"/>
                  </a:solidFill>
                </a:endParaRPr>
              </a:p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ЕГЭ – 73,1</a:t>
                </a:r>
              </a:p>
              <a:p>
                <a:pPr marL="12700">
                  <a:spcBef>
                    <a:spcPts val="500"/>
                  </a:spcBef>
                </a:pPr>
                <a:r>
                  <a:rPr lang="ru-RU" altLang="ru-RU" sz="1600" dirty="0">
                    <a:solidFill>
                      <a:schemeClr val="tx2"/>
                    </a:solidFill>
                    <a:ea typeface="PT Sans" pitchFamily="34" charset="-52"/>
                  </a:rPr>
                  <a:t>Набор ≈ 5100 человек</a:t>
                </a:r>
              </a:p>
            </p:txBody>
          </p:sp>
          <p:sp>
            <p:nvSpPr>
              <p:cNvPr id="31758" name="object 5"/>
              <p:cNvSpPr txBox="1">
                <a:spLocks noChangeArrowheads="1"/>
              </p:cNvSpPr>
              <p:nvPr/>
            </p:nvSpPr>
            <p:spPr bwMode="auto">
              <a:xfrm>
                <a:off x="2465386" y="4851410"/>
                <a:ext cx="1892300" cy="1131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2015 г</a:t>
                </a:r>
                <a:r>
                  <a:rPr lang="ru-RU" altLang="ru-RU" sz="1600" b="1" dirty="0" smtClean="0">
                    <a:solidFill>
                      <a:schemeClr val="tx2"/>
                    </a:solidFill>
                  </a:rPr>
                  <a:t>.</a:t>
                </a:r>
                <a:endParaRPr lang="ru-RU" altLang="ru-RU" sz="1600" b="1" dirty="0">
                  <a:solidFill>
                    <a:schemeClr val="tx2"/>
                  </a:solidFill>
                </a:endParaRPr>
              </a:p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ЕГЭ – 73,3</a:t>
                </a:r>
              </a:p>
              <a:p>
                <a:pPr marL="12700">
                  <a:spcBef>
                    <a:spcPts val="500"/>
                  </a:spcBef>
                </a:pPr>
                <a:r>
                  <a:rPr lang="ru-RU" altLang="ru-RU" sz="1600" dirty="0">
                    <a:solidFill>
                      <a:schemeClr val="tx2"/>
                    </a:solidFill>
                    <a:ea typeface="PT Sans" pitchFamily="34" charset="-52"/>
                  </a:rPr>
                  <a:t>Набор ≈ 4200 человек</a:t>
                </a:r>
              </a:p>
            </p:txBody>
          </p:sp>
          <p:sp>
            <p:nvSpPr>
              <p:cNvPr id="31759" name="object 5"/>
              <p:cNvSpPr txBox="1">
                <a:spLocks noChangeArrowheads="1"/>
              </p:cNvSpPr>
              <p:nvPr/>
            </p:nvSpPr>
            <p:spPr bwMode="auto">
              <a:xfrm>
                <a:off x="822312" y="5646761"/>
                <a:ext cx="1606548" cy="1133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2014 г</a:t>
                </a:r>
                <a:r>
                  <a:rPr lang="ru-RU" altLang="ru-RU" sz="1600" b="1" dirty="0" smtClean="0">
                    <a:solidFill>
                      <a:schemeClr val="tx2"/>
                    </a:solidFill>
                  </a:rPr>
                  <a:t>.</a:t>
                </a:r>
                <a:endParaRPr lang="ru-RU" altLang="ru-RU" sz="800" b="1" dirty="0">
                  <a:solidFill>
                    <a:schemeClr val="tx2"/>
                  </a:solidFill>
                </a:endParaRPr>
              </a:p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ЕГЭ – 71,5</a:t>
                </a:r>
              </a:p>
              <a:p>
                <a:pPr marL="12700">
                  <a:spcBef>
                    <a:spcPts val="500"/>
                  </a:spcBef>
                </a:pPr>
                <a:r>
                  <a:rPr lang="ru-RU" altLang="ru-RU" sz="1600" dirty="0">
                    <a:solidFill>
                      <a:schemeClr val="tx2"/>
                    </a:solidFill>
                    <a:ea typeface="PT Sans" pitchFamily="34" charset="-52"/>
                  </a:rPr>
                  <a:t>Набор ≈ 3800 человек</a:t>
                </a:r>
              </a:p>
            </p:txBody>
          </p:sp>
          <p:sp>
            <p:nvSpPr>
              <p:cNvPr id="31760" name="object 5"/>
              <p:cNvSpPr txBox="1">
                <a:spLocks noChangeArrowheads="1"/>
              </p:cNvSpPr>
              <p:nvPr/>
            </p:nvSpPr>
            <p:spPr bwMode="auto">
              <a:xfrm>
                <a:off x="7577111" y="2146299"/>
                <a:ext cx="1566921" cy="1133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2018 г</a:t>
                </a:r>
                <a:r>
                  <a:rPr lang="ru-RU" altLang="ru-RU" sz="1600" b="1" dirty="0" smtClean="0">
                    <a:solidFill>
                      <a:schemeClr val="tx2"/>
                    </a:solidFill>
                  </a:rPr>
                  <a:t>.</a:t>
                </a:r>
                <a:endParaRPr lang="ru-RU" altLang="ru-RU" sz="1600" b="1" dirty="0">
                  <a:solidFill>
                    <a:schemeClr val="tx2"/>
                  </a:solidFill>
                </a:endParaRPr>
              </a:p>
              <a:p>
                <a:pPr marL="12700"/>
                <a:r>
                  <a:rPr lang="ru-RU" altLang="ru-RU" sz="1600" b="1" dirty="0">
                    <a:solidFill>
                      <a:schemeClr val="tx2"/>
                    </a:solidFill>
                  </a:rPr>
                  <a:t>ЕГЭ </a:t>
                </a:r>
                <a:r>
                  <a:rPr lang="ru-RU" altLang="ru-RU" sz="1600" b="1" dirty="0" smtClean="0">
                    <a:solidFill>
                      <a:schemeClr val="tx2"/>
                    </a:solidFill>
                  </a:rPr>
                  <a:t>– </a:t>
                </a:r>
                <a:r>
                  <a:rPr lang="ru-RU" altLang="ru-RU" sz="1600" b="1" dirty="0">
                    <a:solidFill>
                      <a:schemeClr val="tx2"/>
                    </a:solidFill>
                  </a:rPr>
                  <a:t>76,9</a:t>
                </a:r>
              </a:p>
              <a:p>
                <a:pPr marL="12700">
                  <a:spcBef>
                    <a:spcPts val="500"/>
                  </a:spcBef>
                </a:pPr>
                <a:r>
                  <a:rPr lang="ru-RU" altLang="ru-RU" sz="1600" dirty="0">
                    <a:solidFill>
                      <a:schemeClr val="tx2"/>
                    </a:solidFill>
                    <a:ea typeface="PT Sans" pitchFamily="34" charset="-52"/>
                  </a:rPr>
                  <a:t>Набор ≈ 6500 человек</a:t>
                </a: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1022316" y="1779576"/>
              <a:ext cx="6732007" cy="3834794"/>
              <a:chOff x="1022316" y="1779576"/>
              <a:chExt cx="6732007" cy="3834794"/>
            </a:xfrm>
          </p:grpSpPr>
          <p:sp>
            <p:nvSpPr>
              <p:cNvPr id="15" name="Полилиния 14"/>
              <p:cNvSpPr/>
              <p:nvPr/>
            </p:nvSpPr>
            <p:spPr>
              <a:xfrm>
                <a:off x="1177897" y="1863748"/>
                <a:ext cx="6500812" cy="3571875"/>
              </a:xfrm>
              <a:custGeom>
                <a:avLst/>
                <a:gdLst>
                  <a:gd name="connsiteX0" fmla="*/ 0 w 8590547"/>
                  <a:gd name="connsiteY0" fmla="*/ 3898232 h 3898232"/>
                  <a:gd name="connsiteX1" fmla="*/ 8590547 w 8590547"/>
                  <a:gd name="connsiteY1" fmla="*/ 0 h 3898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0547" h="3898232">
                    <a:moveTo>
                      <a:pt x="0" y="3898232"/>
                    </a:moveTo>
                    <a:lnTo>
                      <a:pt x="8590547" y="0"/>
                    </a:lnTo>
                  </a:path>
                </a:pathLst>
              </a:custGeom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31754" name="object 10"/>
              <p:cNvSpPr>
                <a:spLocks noChangeAspect="1"/>
              </p:cNvSpPr>
              <p:nvPr/>
            </p:nvSpPr>
            <p:spPr bwMode="auto">
              <a:xfrm>
                <a:off x="1022316" y="5361004"/>
                <a:ext cx="253365" cy="253366"/>
              </a:xfrm>
              <a:custGeom>
                <a:avLst/>
                <a:gdLst>
                  <a:gd name="T0" fmla="*/ 104513 w 210929"/>
                  <a:gd name="T1" fmla="*/ 0 h 210519"/>
                  <a:gd name="T2" fmla="*/ 63724 w 210929"/>
                  <a:gd name="T3" fmla="*/ 8846 h 210519"/>
                  <a:gd name="T4" fmla="*/ 30475 w 210929"/>
                  <a:gd name="T5" fmla="*/ 32452 h 210519"/>
                  <a:gd name="T6" fmla="*/ 8118 w 210929"/>
                  <a:gd name="T7" fmla="*/ 67997 h 210519"/>
                  <a:gd name="T8" fmla="*/ 0 w 210929"/>
                  <a:gd name="T9" fmla="*/ 112657 h 210519"/>
                  <a:gd name="T10" fmla="*/ 1654 w 210929"/>
                  <a:gd name="T11" fmla="*/ 126461 h 210519"/>
                  <a:gd name="T12" fmla="*/ 16701 w 210929"/>
                  <a:gd name="T13" fmla="*/ 163799 h 210519"/>
                  <a:gd name="T14" fmla="*/ 45229 w 210929"/>
                  <a:gd name="T15" fmla="*/ 192588 h 210519"/>
                  <a:gd name="T16" fmla="*/ 85092 w 210929"/>
                  <a:gd name="T17" fmla="*/ 209673 h 210519"/>
                  <a:gd name="T18" fmla="*/ 116906 w 210929"/>
                  <a:gd name="T19" fmla="*/ 213006 h 210519"/>
                  <a:gd name="T20" fmla="*/ 131128 w 210929"/>
                  <a:gd name="T21" fmla="*/ 210516 h 210519"/>
                  <a:gd name="T22" fmla="*/ 168957 w 210929"/>
                  <a:gd name="T23" fmla="*/ 192551 h 210519"/>
                  <a:gd name="T24" fmla="*/ 196710 w 210929"/>
                  <a:gd name="T25" fmla="*/ 161685 h 210519"/>
                  <a:gd name="T26" fmla="*/ 210754 w 210929"/>
                  <a:gd name="T27" fmla="*/ 121577 h 210519"/>
                  <a:gd name="T28" fmla="*/ 211762 w 210929"/>
                  <a:gd name="T29" fmla="*/ 106787 h 210519"/>
                  <a:gd name="T30" fmla="*/ 211081 w 210929"/>
                  <a:gd name="T31" fmla="*/ 94614 h 210519"/>
                  <a:gd name="T32" fmla="*/ 198056 w 210929"/>
                  <a:gd name="T33" fmla="*/ 54295 h 210519"/>
                  <a:gd name="T34" fmla="*/ 171092 w 210929"/>
                  <a:gd name="T35" fmla="*/ 22868 h 210519"/>
                  <a:gd name="T36" fmla="*/ 133627 w 210929"/>
                  <a:gd name="T37" fmla="*/ 3920 h 210519"/>
                  <a:gd name="T38" fmla="*/ 104513 w 210929"/>
                  <a:gd name="T39" fmla="*/ 0 h 21051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10929"/>
                  <a:gd name="T61" fmla="*/ 0 h 210519"/>
                  <a:gd name="T62" fmla="*/ 210929 w 210929"/>
                  <a:gd name="T63" fmla="*/ 210519 h 21051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10929" h="210519">
                    <a:moveTo>
                      <a:pt x="104101" y="0"/>
                    </a:moveTo>
                    <a:lnTo>
                      <a:pt x="63472" y="8742"/>
                    </a:lnTo>
                    <a:lnTo>
                      <a:pt x="30355" y="32073"/>
                    </a:lnTo>
                    <a:lnTo>
                      <a:pt x="8086" y="67203"/>
                    </a:lnTo>
                    <a:lnTo>
                      <a:pt x="0" y="111343"/>
                    </a:lnTo>
                    <a:lnTo>
                      <a:pt x="1646" y="124984"/>
                    </a:lnTo>
                    <a:lnTo>
                      <a:pt x="16637" y="161887"/>
                    </a:lnTo>
                    <a:lnTo>
                      <a:pt x="45051" y="190339"/>
                    </a:lnTo>
                    <a:lnTo>
                      <a:pt x="84756" y="207225"/>
                    </a:lnTo>
                    <a:lnTo>
                      <a:pt x="116446" y="210519"/>
                    </a:lnTo>
                    <a:lnTo>
                      <a:pt x="130612" y="208058"/>
                    </a:lnTo>
                    <a:lnTo>
                      <a:pt x="168293" y="190302"/>
                    </a:lnTo>
                    <a:lnTo>
                      <a:pt x="195936" y="159797"/>
                    </a:lnTo>
                    <a:lnTo>
                      <a:pt x="209925" y="120159"/>
                    </a:lnTo>
                    <a:lnTo>
                      <a:pt x="210929" y="105541"/>
                    </a:lnTo>
                    <a:lnTo>
                      <a:pt x="210250" y="93509"/>
                    </a:lnTo>
                    <a:lnTo>
                      <a:pt x="197276" y="53661"/>
                    </a:lnTo>
                    <a:lnTo>
                      <a:pt x="170419" y="22601"/>
                    </a:lnTo>
                    <a:lnTo>
                      <a:pt x="133101" y="3876"/>
                    </a:lnTo>
                    <a:lnTo>
                      <a:pt x="104101" y="0"/>
                    </a:lnTo>
                    <a:close/>
                  </a:path>
                </a:pathLst>
              </a:custGeom>
              <a:solidFill>
                <a:srgbClr val="005593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8" name="object 10"/>
              <p:cNvSpPr>
                <a:spLocks noChangeAspect="1"/>
              </p:cNvSpPr>
              <p:nvPr/>
            </p:nvSpPr>
            <p:spPr bwMode="auto">
              <a:xfrm>
                <a:off x="2571736" y="4494220"/>
                <a:ext cx="253365" cy="253366"/>
              </a:xfrm>
              <a:custGeom>
                <a:avLst/>
                <a:gdLst>
                  <a:gd name="T0" fmla="*/ 104513 w 210929"/>
                  <a:gd name="T1" fmla="*/ 0 h 210519"/>
                  <a:gd name="T2" fmla="*/ 63724 w 210929"/>
                  <a:gd name="T3" fmla="*/ 8846 h 210519"/>
                  <a:gd name="T4" fmla="*/ 30475 w 210929"/>
                  <a:gd name="T5" fmla="*/ 32452 h 210519"/>
                  <a:gd name="T6" fmla="*/ 8118 w 210929"/>
                  <a:gd name="T7" fmla="*/ 67997 h 210519"/>
                  <a:gd name="T8" fmla="*/ 0 w 210929"/>
                  <a:gd name="T9" fmla="*/ 112657 h 210519"/>
                  <a:gd name="T10" fmla="*/ 1654 w 210929"/>
                  <a:gd name="T11" fmla="*/ 126461 h 210519"/>
                  <a:gd name="T12" fmla="*/ 16701 w 210929"/>
                  <a:gd name="T13" fmla="*/ 163799 h 210519"/>
                  <a:gd name="T14" fmla="*/ 45229 w 210929"/>
                  <a:gd name="T15" fmla="*/ 192588 h 210519"/>
                  <a:gd name="T16" fmla="*/ 85092 w 210929"/>
                  <a:gd name="T17" fmla="*/ 209673 h 210519"/>
                  <a:gd name="T18" fmla="*/ 116906 w 210929"/>
                  <a:gd name="T19" fmla="*/ 213006 h 210519"/>
                  <a:gd name="T20" fmla="*/ 131128 w 210929"/>
                  <a:gd name="T21" fmla="*/ 210516 h 210519"/>
                  <a:gd name="T22" fmla="*/ 168957 w 210929"/>
                  <a:gd name="T23" fmla="*/ 192551 h 210519"/>
                  <a:gd name="T24" fmla="*/ 196710 w 210929"/>
                  <a:gd name="T25" fmla="*/ 161685 h 210519"/>
                  <a:gd name="T26" fmla="*/ 210754 w 210929"/>
                  <a:gd name="T27" fmla="*/ 121577 h 210519"/>
                  <a:gd name="T28" fmla="*/ 211762 w 210929"/>
                  <a:gd name="T29" fmla="*/ 106787 h 210519"/>
                  <a:gd name="T30" fmla="*/ 211081 w 210929"/>
                  <a:gd name="T31" fmla="*/ 94614 h 210519"/>
                  <a:gd name="T32" fmla="*/ 198056 w 210929"/>
                  <a:gd name="T33" fmla="*/ 54295 h 210519"/>
                  <a:gd name="T34" fmla="*/ 171092 w 210929"/>
                  <a:gd name="T35" fmla="*/ 22868 h 210519"/>
                  <a:gd name="T36" fmla="*/ 133627 w 210929"/>
                  <a:gd name="T37" fmla="*/ 3920 h 210519"/>
                  <a:gd name="T38" fmla="*/ 104513 w 210929"/>
                  <a:gd name="T39" fmla="*/ 0 h 21051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10929"/>
                  <a:gd name="T61" fmla="*/ 0 h 210519"/>
                  <a:gd name="T62" fmla="*/ 210929 w 210929"/>
                  <a:gd name="T63" fmla="*/ 210519 h 21051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10929" h="210519">
                    <a:moveTo>
                      <a:pt x="104101" y="0"/>
                    </a:moveTo>
                    <a:lnTo>
                      <a:pt x="63472" y="8742"/>
                    </a:lnTo>
                    <a:lnTo>
                      <a:pt x="30355" y="32073"/>
                    </a:lnTo>
                    <a:lnTo>
                      <a:pt x="8086" y="67203"/>
                    </a:lnTo>
                    <a:lnTo>
                      <a:pt x="0" y="111343"/>
                    </a:lnTo>
                    <a:lnTo>
                      <a:pt x="1646" y="124984"/>
                    </a:lnTo>
                    <a:lnTo>
                      <a:pt x="16637" y="161887"/>
                    </a:lnTo>
                    <a:lnTo>
                      <a:pt x="45051" y="190339"/>
                    </a:lnTo>
                    <a:lnTo>
                      <a:pt x="84756" y="207225"/>
                    </a:lnTo>
                    <a:lnTo>
                      <a:pt x="116446" y="210519"/>
                    </a:lnTo>
                    <a:lnTo>
                      <a:pt x="130612" y="208058"/>
                    </a:lnTo>
                    <a:lnTo>
                      <a:pt x="168293" y="190302"/>
                    </a:lnTo>
                    <a:lnTo>
                      <a:pt x="195936" y="159797"/>
                    </a:lnTo>
                    <a:lnTo>
                      <a:pt x="209925" y="120159"/>
                    </a:lnTo>
                    <a:lnTo>
                      <a:pt x="210929" y="105541"/>
                    </a:lnTo>
                    <a:lnTo>
                      <a:pt x="210250" y="93509"/>
                    </a:lnTo>
                    <a:lnTo>
                      <a:pt x="197276" y="53661"/>
                    </a:lnTo>
                    <a:lnTo>
                      <a:pt x="170419" y="22601"/>
                    </a:lnTo>
                    <a:lnTo>
                      <a:pt x="133101" y="3876"/>
                    </a:lnTo>
                    <a:lnTo>
                      <a:pt x="10410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9" name="object 10"/>
              <p:cNvSpPr>
                <a:spLocks noChangeAspect="1"/>
              </p:cNvSpPr>
              <p:nvPr/>
            </p:nvSpPr>
            <p:spPr bwMode="auto">
              <a:xfrm>
                <a:off x="4143372" y="3636964"/>
                <a:ext cx="253365" cy="253366"/>
              </a:xfrm>
              <a:custGeom>
                <a:avLst/>
                <a:gdLst>
                  <a:gd name="T0" fmla="*/ 104513 w 210929"/>
                  <a:gd name="T1" fmla="*/ 0 h 210519"/>
                  <a:gd name="T2" fmla="*/ 63724 w 210929"/>
                  <a:gd name="T3" fmla="*/ 8846 h 210519"/>
                  <a:gd name="T4" fmla="*/ 30475 w 210929"/>
                  <a:gd name="T5" fmla="*/ 32452 h 210519"/>
                  <a:gd name="T6" fmla="*/ 8118 w 210929"/>
                  <a:gd name="T7" fmla="*/ 67997 h 210519"/>
                  <a:gd name="T8" fmla="*/ 0 w 210929"/>
                  <a:gd name="T9" fmla="*/ 112657 h 210519"/>
                  <a:gd name="T10" fmla="*/ 1654 w 210929"/>
                  <a:gd name="T11" fmla="*/ 126461 h 210519"/>
                  <a:gd name="T12" fmla="*/ 16701 w 210929"/>
                  <a:gd name="T13" fmla="*/ 163799 h 210519"/>
                  <a:gd name="T14" fmla="*/ 45229 w 210929"/>
                  <a:gd name="T15" fmla="*/ 192588 h 210519"/>
                  <a:gd name="T16" fmla="*/ 85092 w 210929"/>
                  <a:gd name="T17" fmla="*/ 209673 h 210519"/>
                  <a:gd name="T18" fmla="*/ 116906 w 210929"/>
                  <a:gd name="T19" fmla="*/ 213006 h 210519"/>
                  <a:gd name="T20" fmla="*/ 131128 w 210929"/>
                  <a:gd name="T21" fmla="*/ 210516 h 210519"/>
                  <a:gd name="T22" fmla="*/ 168957 w 210929"/>
                  <a:gd name="T23" fmla="*/ 192551 h 210519"/>
                  <a:gd name="T24" fmla="*/ 196710 w 210929"/>
                  <a:gd name="T25" fmla="*/ 161685 h 210519"/>
                  <a:gd name="T26" fmla="*/ 210754 w 210929"/>
                  <a:gd name="T27" fmla="*/ 121577 h 210519"/>
                  <a:gd name="T28" fmla="*/ 211762 w 210929"/>
                  <a:gd name="T29" fmla="*/ 106787 h 210519"/>
                  <a:gd name="T30" fmla="*/ 211081 w 210929"/>
                  <a:gd name="T31" fmla="*/ 94614 h 210519"/>
                  <a:gd name="T32" fmla="*/ 198056 w 210929"/>
                  <a:gd name="T33" fmla="*/ 54295 h 210519"/>
                  <a:gd name="T34" fmla="*/ 171092 w 210929"/>
                  <a:gd name="T35" fmla="*/ 22868 h 210519"/>
                  <a:gd name="T36" fmla="*/ 133627 w 210929"/>
                  <a:gd name="T37" fmla="*/ 3920 h 210519"/>
                  <a:gd name="T38" fmla="*/ 104513 w 210929"/>
                  <a:gd name="T39" fmla="*/ 0 h 21051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10929"/>
                  <a:gd name="T61" fmla="*/ 0 h 210519"/>
                  <a:gd name="T62" fmla="*/ 210929 w 210929"/>
                  <a:gd name="T63" fmla="*/ 210519 h 21051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10929" h="210519">
                    <a:moveTo>
                      <a:pt x="104101" y="0"/>
                    </a:moveTo>
                    <a:lnTo>
                      <a:pt x="63472" y="8742"/>
                    </a:lnTo>
                    <a:lnTo>
                      <a:pt x="30355" y="32073"/>
                    </a:lnTo>
                    <a:lnTo>
                      <a:pt x="8086" y="67203"/>
                    </a:lnTo>
                    <a:lnTo>
                      <a:pt x="0" y="111343"/>
                    </a:lnTo>
                    <a:lnTo>
                      <a:pt x="1646" y="124984"/>
                    </a:lnTo>
                    <a:lnTo>
                      <a:pt x="16637" y="161887"/>
                    </a:lnTo>
                    <a:lnTo>
                      <a:pt x="45051" y="190339"/>
                    </a:lnTo>
                    <a:lnTo>
                      <a:pt x="84756" y="207225"/>
                    </a:lnTo>
                    <a:lnTo>
                      <a:pt x="116446" y="210519"/>
                    </a:lnTo>
                    <a:lnTo>
                      <a:pt x="130612" y="208058"/>
                    </a:lnTo>
                    <a:lnTo>
                      <a:pt x="168293" y="190302"/>
                    </a:lnTo>
                    <a:lnTo>
                      <a:pt x="195936" y="159797"/>
                    </a:lnTo>
                    <a:lnTo>
                      <a:pt x="209925" y="120159"/>
                    </a:lnTo>
                    <a:lnTo>
                      <a:pt x="210929" y="105541"/>
                    </a:lnTo>
                    <a:lnTo>
                      <a:pt x="210250" y="93509"/>
                    </a:lnTo>
                    <a:lnTo>
                      <a:pt x="197276" y="53661"/>
                    </a:lnTo>
                    <a:lnTo>
                      <a:pt x="170419" y="22601"/>
                    </a:lnTo>
                    <a:lnTo>
                      <a:pt x="133101" y="3876"/>
                    </a:lnTo>
                    <a:lnTo>
                      <a:pt x="104101" y="0"/>
                    </a:ln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20" name="object 10"/>
              <p:cNvSpPr>
                <a:spLocks noChangeAspect="1"/>
              </p:cNvSpPr>
              <p:nvPr/>
            </p:nvSpPr>
            <p:spPr bwMode="auto">
              <a:xfrm>
                <a:off x="5786446" y="2708270"/>
                <a:ext cx="253365" cy="253366"/>
              </a:xfrm>
              <a:custGeom>
                <a:avLst/>
                <a:gdLst>
                  <a:gd name="T0" fmla="*/ 104513 w 210929"/>
                  <a:gd name="T1" fmla="*/ 0 h 210519"/>
                  <a:gd name="T2" fmla="*/ 63724 w 210929"/>
                  <a:gd name="T3" fmla="*/ 8846 h 210519"/>
                  <a:gd name="T4" fmla="*/ 30475 w 210929"/>
                  <a:gd name="T5" fmla="*/ 32452 h 210519"/>
                  <a:gd name="T6" fmla="*/ 8118 w 210929"/>
                  <a:gd name="T7" fmla="*/ 67997 h 210519"/>
                  <a:gd name="T8" fmla="*/ 0 w 210929"/>
                  <a:gd name="T9" fmla="*/ 112657 h 210519"/>
                  <a:gd name="T10" fmla="*/ 1654 w 210929"/>
                  <a:gd name="T11" fmla="*/ 126461 h 210519"/>
                  <a:gd name="T12" fmla="*/ 16701 w 210929"/>
                  <a:gd name="T13" fmla="*/ 163799 h 210519"/>
                  <a:gd name="T14" fmla="*/ 45229 w 210929"/>
                  <a:gd name="T15" fmla="*/ 192588 h 210519"/>
                  <a:gd name="T16" fmla="*/ 85092 w 210929"/>
                  <a:gd name="T17" fmla="*/ 209673 h 210519"/>
                  <a:gd name="T18" fmla="*/ 116906 w 210929"/>
                  <a:gd name="T19" fmla="*/ 213006 h 210519"/>
                  <a:gd name="T20" fmla="*/ 131128 w 210929"/>
                  <a:gd name="T21" fmla="*/ 210516 h 210519"/>
                  <a:gd name="T22" fmla="*/ 168957 w 210929"/>
                  <a:gd name="T23" fmla="*/ 192551 h 210519"/>
                  <a:gd name="T24" fmla="*/ 196710 w 210929"/>
                  <a:gd name="T25" fmla="*/ 161685 h 210519"/>
                  <a:gd name="T26" fmla="*/ 210754 w 210929"/>
                  <a:gd name="T27" fmla="*/ 121577 h 210519"/>
                  <a:gd name="T28" fmla="*/ 211762 w 210929"/>
                  <a:gd name="T29" fmla="*/ 106787 h 210519"/>
                  <a:gd name="T30" fmla="*/ 211081 w 210929"/>
                  <a:gd name="T31" fmla="*/ 94614 h 210519"/>
                  <a:gd name="T32" fmla="*/ 198056 w 210929"/>
                  <a:gd name="T33" fmla="*/ 54295 h 210519"/>
                  <a:gd name="T34" fmla="*/ 171092 w 210929"/>
                  <a:gd name="T35" fmla="*/ 22868 h 210519"/>
                  <a:gd name="T36" fmla="*/ 133627 w 210929"/>
                  <a:gd name="T37" fmla="*/ 3920 h 210519"/>
                  <a:gd name="T38" fmla="*/ 104513 w 210929"/>
                  <a:gd name="T39" fmla="*/ 0 h 21051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10929"/>
                  <a:gd name="T61" fmla="*/ 0 h 210519"/>
                  <a:gd name="T62" fmla="*/ 210929 w 210929"/>
                  <a:gd name="T63" fmla="*/ 210519 h 21051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10929" h="210519">
                    <a:moveTo>
                      <a:pt x="104101" y="0"/>
                    </a:moveTo>
                    <a:lnTo>
                      <a:pt x="63472" y="8742"/>
                    </a:lnTo>
                    <a:lnTo>
                      <a:pt x="30355" y="32073"/>
                    </a:lnTo>
                    <a:lnTo>
                      <a:pt x="8086" y="67203"/>
                    </a:lnTo>
                    <a:lnTo>
                      <a:pt x="0" y="111343"/>
                    </a:lnTo>
                    <a:lnTo>
                      <a:pt x="1646" y="124984"/>
                    </a:lnTo>
                    <a:lnTo>
                      <a:pt x="16637" y="161887"/>
                    </a:lnTo>
                    <a:lnTo>
                      <a:pt x="45051" y="190339"/>
                    </a:lnTo>
                    <a:lnTo>
                      <a:pt x="84756" y="207225"/>
                    </a:lnTo>
                    <a:lnTo>
                      <a:pt x="116446" y="210519"/>
                    </a:lnTo>
                    <a:lnTo>
                      <a:pt x="130612" y="208058"/>
                    </a:lnTo>
                    <a:lnTo>
                      <a:pt x="168293" y="190302"/>
                    </a:lnTo>
                    <a:lnTo>
                      <a:pt x="195936" y="159797"/>
                    </a:lnTo>
                    <a:lnTo>
                      <a:pt x="209925" y="120159"/>
                    </a:lnTo>
                    <a:lnTo>
                      <a:pt x="210929" y="105541"/>
                    </a:lnTo>
                    <a:lnTo>
                      <a:pt x="210250" y="93509"/>
                    </a:lnTo>
                    <a:lnTo>
                      <a:pt x="197276" y="53661"/>
                    </a:lnTo>
                    <a:lnTo>
                      <a:pt x="170419" y="22601"/>
                    </a:lnTo>
                    <a:lnTo>
                      <a:pt x="133101" y="3876"/>
                    </a:lnTo>
                    <a:lnTo>
                      <a:pt x="104101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21" name="object 10"/>
              <p:cNvSpPr>
                <a:spLocks noChangeAspect="1"/>
              </p:cNvSpPr>
              <p:nvPr/>
            </p:nvSpPr>
            <p:spPr bwMode="auto">
              <a:xfrm>
                <a:off x="7500958" y="1779576"/>
                <a:ext cx="253365" cy="253366"/>
              </a:xfrm>
              <a:custGeom>
                <a:avLst/>
                <a:gdLst>
                  <a:gd name="T0" fmla="*/ 104513 w 210929"/>
                  <a:gd name="T1" fmla="*/ 0 h 210519"/>
                  <a:gd name="T2" fmla="*/ 63724 w 210929"/>
                  <a:gd name="T3" fmla="*/ 8846 h 210519"/>
                  <a:gd name="T4" fmla="*/ 30475 w 210929"/>
                  <a:gd name="T5" fmla="*/ 32452 h 210519"/>
                  <a:gd name="T6" fmla="*/ 8118 w 210929"/>
                  <a:gd name="T7" fmla="*/ 67997 h 210519"/>
                  <a:gd name="T8" fmla="*/ 0 w 210929"/>
                  <a:gd name="T9" fmla="*/ 112657 h 210519"/>
                  <a:gd name="T10" fmla="*/ 1654 w 210929"/>
                  <a:gd name="T11" fmla="*/ 126461 h 210519"/>
                  <a:gd name="T12" fmla="*/ 16701 w 210929"/>
                  <a:gd name="T13" fmla="*/ 163799 h 210519"/>
                  <a:gd name="T14" fmla="*/ 45229 w 210929"/>
                  <a:gd name="T15" fmla="*/ 192588 h 210519"/>
                  <a:gd name="T16" fmla="*/ 85092 w 210929"/>
                  <a:gd name="T17" fmla="*/ 209673 h 210519"/>
                  <a:gd name="T18" fmla="*/ 116906 w 210929"/>
                  <a:gd name="T19" fmla="*/ 213006 h 210519"/>
                  <a:gd name="T20" fmla="*/ 131128 w 210929"/>
                  <a:gd name="T21" fmla="*/ 210516 h 210519"/>
                  <a:gd name="T22" fmla="*/ 168957 w 210929"/>
                  <a:gd name="T23" fmla="*/ 192551 h 210519"/>
                  <a:gd name="T24" fmla="*/ 196710 w 210929"/>
                  <a:gd name="T25" fmla="*/ 161685 h 210519"/>
                  <a:gd name="T26" fmla="*/ 210754 w 210929"/>
                  <a:gd name="T27" fmla="*/ 121577 h 210519"/>
                  <a:gd name="T28" fmla="*/ 211762 w 210929"/>
                  <a:gd name="T29" fmla="*/ 106787 h 210519"/>
                  <a:gd name="T30" fmla="*/ 211081 w 210929"/>
                  <a:gd name="T31" fmla="*/ 94614 h 210519"/>
                  <a:gd name="T32" fmla="*/ 198056 w 210929"/>
                  <a:gd name="T33" fmla="*/ 54295 h 210519"/>
                  <a:gd name="T34" fmla="*/ 171092 w 210929"/>
                  <a:gd name="T35" fmla="*/ 22868 h 210519"/>
                  <a:gd name="T36" fmla="*/ 133627 w 210929"/>
                  <a:gd name="T37" fmla="*/ 3920 h 210519"/>
                  <a:gd name="T38" fmla="*/ 104513 w 210929"/>
                  <a:gd name="T39" fmla="*/ 0 h 21051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10929"/>
                  <a:gd name="T61" fmla="*/ 0 h 210519"/>
                  <a:gd name="T62" fmla="*/ 210929 w 210929"/>
                  <a:gd name="T63" fmla="*/ 210519 h 21051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10929" h="210519">
                    <a:moveTo>
                      <a:pt x="104101" y="0"/>
                    </a:moveTo>
                    <a:lnTo>
                      <a:pt x="63472" y="8742"/>
                    </a:lnTo>
                    <a:lnTo>
                      <a:pt x="30355" y="32073"/>
                    </a:lnTo>
                    <a:lnTo>
                      <a:pt x="8086" y="67203"/>
                    </a:lnTo>
                    <a:lnTo>
                      <a:pt x="0" y="111343"/>
                    </a:lnTo>
                    <a:lnTo>
                      <a:pt x="1646" y="124984"/>
                    </a:lnTo>
                    <a:lnTo>
                      <a:pt x="16637" y="161887"/>
                    </a:lnTo>
                    <a:lnTo>
                      <a:pt x="45051" y="190339"/>
                    </a:lnTo>
                    <a:lnTo>
                      <a:pt x="84756" y="207225"/>
                    </a:lnTo>
                    <a:lnTo>
                      <a:pt x="116446" y="210519"/>
                    </a:lnTo>
                    <a:lnTo>
                      <a:pt x="130612" y="208058"/>
                    </a:lnTo>
                    <a:lnTo>
                      <a:pt x="168293" y="190302"/>
                    </a:lnTo>
                    <a:lnTo>
                      <a:pt x="195936" y="159797"/>
                    </a:lnTo>
                    <a:lnTo>
                      <a:pt x="209925" y="120159"/>
                    </a:lnTo>
                    <a:lnTo>
                      <a:pt x="210929" y="105541"/>
                    </a:lnTo>
                    <a:lnTo>
                      <a:pt x="210250" y="93509"/>
                    </a:lnTo>
                    <a:lnTo>
                      <a:pt x="197276" y="53661"/>
                    </a:lnTo>
                    <a:lnTo>
                      <a:pt x="170419" y="22601"/>
                    </a:lnTo>
                    <a:lnTo>
                      <a:pt x="133101" y="3876"/>
                    </a:lnTo>
                    <a:lnTo>
                      <a:pt x="104101" y="0"/>
                    </a:lnTo>
                    <a:close/>
                  </a:path>
                </a:pathLst>
              </a:custGeom>
              <a:solidFill>
                <a:srgbClr val="C00000"/>
              </a:solidFill>
              <a:ln w="9525">
                <a:noFill/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ru-RU"/>
              </a:p>
            </p:txBody>
          </p:sp>
        </p:grpSp>
      </p:grpSp>
      <p:sp>
        <p:nvSpPr>
          <p:cNvPr id="12" name="Прямоугольник 11"/>
          <p:cNvSpPr/>
          <p:nvPr/>
        </p:nvSpPr>
        <p:spPr>
          <a:xfrm>
            <a:off x="0" y="1350963"/>
            <a:ext cx="9144000" cy="54943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55" name="object 3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/>
          </a:p>
        </p:txBody>
      </p:sp>
      <p:sp>
        <p:nvSpPr>
          <p:cNvPr id="31756" name="object 2"/>
          <p:cNvSpPr>
            <a:spLocks noGrp="1"/>
          </p:cNvSpPr>
          <p:nvPr>
            <p:ph type="title"/>
          </p:nvPr>
        </p:nvSpPr>
        <p:spPr>
          <a:xfrm>
            <a:off x="628650" y="852488"/>
            <a:ext cx="6657994" cy="641336"/>
          </a:xfrm>
        </p:spPr>
        <p:txBody>
          <a:bodyPr/>
          <a:lstStyle/>
          <a:p>
            <a:pPr marL="12700" algn="l"/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Динамика среднего балла ЕГЭ (бюджетный набор) </a:t>
            </a:r>
            <a:br>
              <a:rPr lang="ru-RU" alt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и числа студентов, зачисленных на 1 курс в УГНТУ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357158" y="1726490"/>
            <a:ext cx="4214842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>
              <a:buFont typeface="Wingdings" pitchFamily="2" charset="2"/>
              <a:buChar char="§"/>
            </a:pPr>
            <a:r>
              <a:rPr lang="ru-RU" altLang="ru-RU" sz="1400" dirty="0" smtClean="0">
                <a:solidFill>
                  <a:schemeClr val="tx2"/>
                </a:solidFill>
              </a:rPr>
              <a:t>на </a:t>
            </a:r>
            <a:r>
              <a:rPr lang="ru-RU" altLang="ru-RU" sz="2000" b="1" dirty="0">
                <a:solidFill>
                  <a:schemeClr val="tx2"/>
                </a:solidFill>
              </a:rPr>
              <a:t>16% </a:t>
            </a:r>
            <a:r>
              <a:rPr lang="ru-RU" altLang="ru-RU" sz="1400" dirty="0">
                <a:solidFill>
                  <a:schemeClr val="tx2"/>
                </a:solidFill>
              </a:rPr>
              <a:t>увеличилось количество поступивших абитуриентов из Республики Башкортостан (4702 чел. в 2018 году, </a:t>
            </a:r>
            <a:r>
              <a:rPr lang="ru-RU" altLang="ru-RU" sz="1400" dirty="0" smtClean="0">
                <a:solidFill>
                  <a:schemeClr val="tx2"/>
                </a:solidFill>
              </a:rPr>
              <a:t>4365 </a:t>
            </a:r>
            <a:r>
              <a:rPr lang="ru-RU" altLang="ru-RU" sz="1400" dirty="0">
                <a:solidFill>
                  <a:schemeClr val="tx2"/>
                </a:solidFill>
              </a:rPr>
              <a:t>чел. в 2017 году; 3994 чел. в 2016 году</a:t>
            </a:r>
            <a:r>
              <a:rPr lang="ru-RU" altLang="ru-RU" sz="1400" dirty="0" smtClean="0">
                <a:solidFill>
                  <a:schemeClr val="tx2"/>
                </a:solidFill>
              </a:rPr>
              <a:t>);</a:t>
            </a:r>
          </a:p>
          <a:p>
            <a:pPr marL="182563" indent="-182563">
              <a:buFont typeface="Wingdings" pitchFamily="2" charset="2"/>
              <a:buChar char="§"/>
            </a:pPr>
            <a:endParaRPr lang="ru-RU" altLang="ru-RU" sz="800" dirty="0">
              <a:solidFill>
                <a:schemeClr val="tx2"/>
              </a:solidFill>
            </a:endParaRPr>
          </a:p>
          <a:p>
            <a:pPr marL="182563" indent="-182563">
              <a:buFont typeface="Wingdings" pitchFamily="2" charset="2"/>
              <a:buChar char="§"/>
            </a:pPr>
            <a:r>
              <a:rPr lang="ru-RU" altLang="ru-RU" sz="1400" dirty="0" smtClean="0">
                <a:solidFill>
                  <a:schemeClr val="tx2"/>
                </a:solidFill>
              </a:rPr>
              <a:t>на </a:t>
            </a:r>
            <a:r>
              <a:rPr lang="ru-RU" altLang="ru-RU" sz="2000" b="1" dirty="0">
                <a:solidFill>
                  <a:schemeClr val="tx2"/>
                </a:solidFill>
              </a:rPr>
              <a:t>46% </a:t>
            </a:r>
            <a:r>
              <a:rPr lang="ru-RU" altLang="ru-RU" sz="1400" dirty="0">
                <a:solidFill>
                  <a:schemeClr val="tx2"/>
                </a:solidFill>
              </a:rPr>
              <a:t>увеличено количество поступивших на I курс </a:t>
            </a:r>
            <a:r>
              <a:rPr lang="ru-RU" altLang="ru-RU" sz="1400" dirty="0" smtClean="0">
                <a:solidFill>
                  <a:schemeClr val="tx2"/>
                </a:solidFill>
              </a:rPr>
              <a:t>победителей и </a:t>
            </a:r>
            <a:r>
              <a:rPr lang="ru-RU" altLang="ru-RU" sz="1400" dirty="0">
                <a:solidFill>
                  <a:schemeClr val="tx2"/>
                </a:solidFill>
              </a:rPr>
              <a:t>призеров Всероссийской олимпиады </a:t>
            </a:r>
            <a:r>
              <a:rPr lang="ru-RU" altLang="ru-RU" sz="1400" dirty="0" smtClean="0">
                <a:solidFill>
                  <a:schemeClr val="tx2"/>
                </a:solidFill>
              </a:rPr>
              <a:t>школьников       </a:t>
            </a:r>
            <a:r>
              <a:rPr lang="ru-RU" altLang="ru-RU" sz="1400" dirty="0">
                <a:solidFill>
                  <a:schemeClr val="tx2"/>
                </a:solidFill>
              </a:rPr>
              <a:t>(30 в 2018 году</a:t>
            </a:r>
            <a:r>
              <a:rPr lang="ru-RU" altLang="ru-RU" sz="1400" dirty="0" smtClean="0">
                <a:solidFill>
                  <a:schemeClr val="tx2"/>
                </a:solidFill>
              </a:rPr>
              <a:t>; 11 </a:t>
            </a:r>
            <a:r>
              <a:rPr lang="ru-RU" altLang="ru-RU" sz="1400" dirty="0">
                <a:solidFill>
                  <a:schemeClr val="tx2"/>
                </a:solidFill>
              </a:rPr>
              <a:t>в 2017 году; </a:t>
            </a:r>
            <a:r>
              <a:rPr lang="ru-RU" altLang="ru-RU" sz="1400" dirty="0" smtClean="0">
                <a:solidFill>
                  <a:schemeClr val="tx2"/>
                </a:solidFill>
              </a:rPr>
              <a:t>                     14 </a:t>
            </a:r>
            <a:r>
              <a:rPr lang="ru-RU" altLang="ru-RU" sz="1400" dirty="0">
                <a:solidFill>
                  <a:schemeClr val="tx2"/>
                </a:solidFill>
              </a:rPr>
              <a:t>в 2016 году</a:t>
            </a:r>
            <a:r>
              <a:rPr lang="ru-RU" altLang="ru-RU" sz="1400" dirty="0" smtClean="0">
                <a:solidFill>
                  <a:schemeClr val="tx2"/>
                </a:solidFill>
              </a:rPr>
              <a:t>);</a:t>
            </a:r>
            <a:endParaRPr lang="ru-RU" altLang="ru-RU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83363" y="6242050"/>
            <a:ext cx="2103437" cy="342900"/>
          </a:xfrm>
        </p:spPr>
        <p:txBody>
          <a:bodyPr/>
          <a:lstStyle/>
          <a:p>
            <a:pPr>
              <a:defRPr/>
            </a:pPr>
            <a:fld id="{E88D2280-D162-42F8-8692-566FE6827CB3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4821" name="object 11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pic>
        <p:nvPicPr>
          <p:cNvPr id="1027" name="Picture 3" descr="C:\Users\Олег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761" y="939022"/>
            <a:ext cx="9150762" cy="5515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object 5"/>
          <p:cNvSpPr txBox="1">
            <a:spLocks noChangeArrowheads="1"/>
          </p:cNvSpPr>
          <p:nvPr/>
        </p:nvSpPr>
        <p:spPr bwMode="auto">
          <a:xfrm>
            <a:off x="228600" y="908050"/>
            <a:ext cx="868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2700" algn="ctr">
              <a:lnSpc>
                <a:spcPts val="2600"/>
              </a:lnSpc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Повышенные стипендии </a:t>
            </a:r>
          </a:p>
          <a:p>
            <a:pPr marL="12700" algn="ctr">
              <a:lnSpc>
                <a:spcPts val="2600"/>
              </a:lnSpc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зачисленным на первый курс УГНТУ</a:t>
            </a:r>
            <a:endParaRPr lang="ru-RU" alt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object 21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" name="object 8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4800" y="1746250"/>
            <a:ext cx="8610600" cy="804333"/>
          </a:xfrm>
          <a:prstGeom prst="roundRect">
            <a:avLst/>
          </a:prstGeom>
          <a:solidFill>
            <a:srgbClr val="D23C3C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2700"/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Принятым по итогам Всероссийской олимпиады школьников  </a:t>
            </a:r>
            <a:r>
              <a:rPr lang="ru-RU" altLang="ru-RU" sz="2800" b="1" dirty="0" smtClean="0">
                <a:solidFill>
                  <a:schemeClr val="bg1"/>
                </a:solidFill>
                <a:latin typeface="PT Sans"/>
              </a:rPr>
              <a:t>30 000 ₽</a:t>
            </a:r>
            <a:endParaRPr lang="ru-RU" altLang="ru-RU" sz="2800" dirty="0" smtClean="0">
              <a:solidFill>
                <a:schemeClr val="bg1"/>
              </a:solidFill>
              <a:latin typeface="PT Sans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04800" y="2688167"/>
            <a:ext cx="8610600" cy="80433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2700"/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Принятым по итогам олимпиад из перечня </a:t>
            </a:r>
          </a:p>
          <a:p>
            <a:pPr marL="12700"/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Министерства образования и науки РФ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04800" y="3630084"/>
            <a:ext cx="8610600" cy="80433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  <a:buClr>
                <a:schemeClr val="accent1">
                  <a:lumMod val="75000"/>
                </a:schemeClr>
              </a:buClr>
            </a:pPr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Набравшим по итогам ЕГЭ свыше 250 баллов </a:t>
            </a:r>
          </a:p>
          <a:p>
            <a:pPr>
              <a:spcAft>
                <a:spcPts val="0"/>
              </a:spcAft>
              <a:buClr>
                <a:schemeClr val="accent1">
                  <a:lumMod val="75000"/>
                </a:schemeClr>
              </a:buClr>
            </a:pPr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(при условии </a:t>
            </a:r>
            <a:r>
              <a:rPr lang="ru-RU" altLang="ru-RU" sz="1700" b="1" spc="15" dirty="0" smtClean="0">
                <a:solidFill>
                  <a:srgbClr val="FFFF00"/>
                </a:solidFill>
                <a:latin typeface="Arial"/>
                <a:cs typeface="Arial"/>
              </a:rPr>
              <a:t>95 баллов </a:t>
            </a:r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по 1 из предметов)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04800" y="4572001"/>
            <a:ext cx="8610600" cy="804333"/>
          </a:xfrm>
          <a:prstGeom prst="roundRect">
            <a:avLst/>
          </a:prstGeom>
          <a:solidFill>
            <a:srgbClr val="F69F1E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2700"/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Набравшим по итогам ЕГЭ свыше </a:t>
            </a:r>
            <a:r>
              <a:rPr lang="ru-RU" altLang="ru-RU" sz="1700" b="1" spc="15" dirty="0" smtClean="0">
                <a:solidFill>
                  <a:srgbClr val="0070C0"/>
                </a:solidFill>
                <a:latin typeface="Arial"/>
                <a:cs typeface="Arial"/>
              </a:rPr>
              <a:t>270 баллов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04800" y="5513917"/>
            <a:ext cx="8610600" cy="80433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2700"/>
            <a:r>
              <a:rPr lang="ru-RU" altLang="ru-RU" sz="1700" b="1" spc="15" dirty="0" smtClean="0">
                <a:solidFill>
                  <a:schemeClr val="bg1"/>
                </a:solidFill>
                <a:latin typeface="Arial"/>
                <a:cs typeface="Arial"/>
              </a:rPr>
              <a:t>Набравшим по итогам ЕГЭ </a:t>
            </a:r>
            <a:r>
              <a:rPr lang="ru-RU" altLang="ru-RU" sz="1700" b="1" spc="15" dirty="0" smtClean="0">
                <a:solidFill>
                  <a:srgbClr val="FFFF00"/>
                </a:solidFill>
                <a:latin typeface="Arial"/>
                <a:cs typeface="Arial"/>
              </a:rPr>
              <a:t>250–269 баллов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239000" y="2813050"/>
            <a:ext cx="1601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ru-RU" altLang="ru-RU" sz="2800" b="1" dirty="0" smtClean="0">
                <a:solidFill>
                  <a:schemeClr val="bg1"/>
                </a:solidFill>
                <a:latin typeface="PT Sans"/>
                <a:cs typeface="+mn-cs"/>
              </a:rPr>
              <a:t>25 000 ₽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239000" y="3813830"/>
            <a:ext cx="1601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ru-RU" altLang="ru-RU" sz="2800" b="1" dirty="0" smtClean="0">
                <a:solidFill>
                  <a:schemeClr val="bg1"/>
                </a:solidFill>
                <a:latin typeface="PT Sans"/>
                <a:cs typeface="+mn-cs"/>
              </a:rPr>
              <a:t>10 000 ₽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461946" y="4728230"/>
            <a:ext cx="1378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ru-RU" altLang="ru-RU" sz="2800" b="1" dirty="0" smtClean="0">
                <a:solidFill>
                  <a:schemeClr val="bg1"/>
                </a:solidFill>
                <a:latin typeface="PT Sans"/>
                <a:cs typeface="+mn-cs"/>
              </a:rPr>
              <a:t>7 500 ₽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442581" y="5708650"/>
            <a:ext cx="13981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ru-RU" altLang="ru-RU" sz="2800" b="1" dirty="0" smtClean="0">
                <a:solidFill>
                  <a:schemeClr val="bg1"/>
                </a:solidFill>
                <a:latin typeface="PT Sans"/>
                <a:cs typeface="+mn-cs"/>
              </a:rPr>
              <a:t>5 000 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BB202-F5A5-43C6-BBFC-8E19C45E1FF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object 11"/>
          <p:cNvSpPr>
            <a:spLocks noChangeArrowheads="1"/>
          </p:cNvSpPr>
          <p:nvPr/>
        </p:nvSpPr>
        <p:spPr bwMode="auto">
          <a:xfrm>
            <a:off x="0" y="0"/>
            <a:ext cx="9144000" cy="7429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500034" y="852488"/>
            <a:ext cx="7000924" cy="1141402"/>
          </a:xfrm>
          <a:prstGeom prst="rect">
            <a:avLst/>
          </a:prstGeom>
        </p:spPr>
        <p:txBody>
          <a:bodyPr/>
          <a:lstStyle/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Проекты, направленные на усиление взаимодействия УГНТУ и организаций общего </a:t>
            </a:r>
          </a:p>
          <a:p>
            <a:pPr marL="1270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 среднего</a:t>
            </a:r>
            <a:r>
              <a:rPr kumimoji="0" lang="ru-RU" altLang="ru-RU" sz="20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профессионального образования</a:t>
            </a: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395536" y="1766466"/>
            <a:ext cx="7143800" cy="4500594"/>
          </a:xfrm>
          <a:prstGeom prst="rect">
            <a:avLst/>
          </a:prstGeom>
        </p:spPr>
        <p:txBody>
          <a:bodyPr/>
          <a:lstStyle/>
          <a:p>
            <a:pPr marL="269875" marR="0" lvl="0" indent="-257175" algn="l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altLang="ru-RU" sz="140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Нефтепереработка как большая кухня,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Уроки технологии, </a:t>
            </a:r>
            <a:endParaRPr lang="ru-RU" altLang="ru-RU" sz="1400" kern="0" dirty="0" smtClean="0">
              <a:solidFill>
                <a:schemeClr val="tx2"/>
              </a:solidFill>
            </a:endParaRP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Школа </a:t>
            </a:r>
            <a:r>
              <a:rPr lang="ru-RU" altLang="ru-RU" sz="1400" kern="0" dirty="0" err="1" smtClean="0">
                <a:solidFill>
                  <a:schemeClr val="tx2"/>
                </a:solidFill>
              </a:rPr>
              <a:t>воскоковедения</a:t>
            </a:r>
            <a:r>
              <a:rPr lang="ru-RU" altLang="ru-RU" sz="1400" kern="0" dirty="0" smtClean="0">
                <a:solidFill>
                  <a:schemeClr val="tx2"/>
                </a:solidFill>
              </a:rPr>
              <a:t>,</a:t>
            </a:r>
            <a:endParaRPr lang="ru-RU" altLang="ru-RU" sz="1400" kern="0" dirty="0" smtClean="0">
              <a:solidFill>
                <a:schemeClr val="tx2"/>
              </a:solidFill>
            </a:endParaRP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Клуб </a:t>
            </a:r>
            <a:r>
              <a:rPr lang="ru-RU" altLang="ru-RU" sz="1400" kern="0" dirty="0" err="1" smtClean="0">
                <a:solidFill>
                  <a:schemeClr val="tx2"/>
                </a:solidFill>
              </a:rPr>
              <a:t>эковолонтерства</a:t>
            </a:r>
            <a:r>
              <a:rPr lang="ru-RU" altLang="ru-RU" sz="1400" kern="0" dirty="0" smtClean="0">
                <a:solidFill>
                  <a:schemeClr val="tx2"/>
                </a:solidFill>
              </a:rPr>
              <a:t>,</a:t>
            </a:r>
            <a:endParaRPr lang="ru-RU" altLang="ru-RU" sz="1400" kern="0" dirty="0" smtClean="0">
              <a:solidFill>
                <a:schemeClr val="tx2"/>
              </a:solidFill>
            </a:endParaRP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Классы роботехники, </a:t>
            </a:r>
            <a:endParaRPr lang="ru-RU" altLang="ru-RU" sz="1400" kern="0" dirty="0" smtClean="0">
              <a:solidFill>
                <a:schemeClr val="tx2"/>
              </a:solidFill>
            </a:endParaRP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Центр технологического предпринимательства</a:t>
            </a:r>
            <a:endParaRPr lang="ru-RU" altLang="ru-RU" sz="1400" kern="0" dirty="0" smtClean="0">
              <a:solidFill>
                <a:schemeClr val="tx2"/>
              </a:solidFill>
            </a:endParaRP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Нефтегазовая монополия, 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Молодежный технопарк,  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Каллиграфическая школа, 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Лаборатория актуального дизайна,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Творческая архитектурная экспериментальная мастерская «Кубус»,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Клуб юных экономистов «Экономика XXI века»,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Клуб юных химиков и экологов «Элемент»,</a:t>
            </a:r>
          </a:p>
          <a:p>
            <a:pPr marL="269875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Фестиваль </a:t>
            </a:r>
            <a:r>
              <a:rPr lang="ru-RU" altLang="ru-RU" sz="1400" kern="0" dirty="0" smtClean="0">
                <a:solidFill>
                  <a:schemeClr val="tx2"/>
                </a:solidFill>
              </a:rPr>
              <a:t>«НАУКА 0+»,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Кинойл, 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Нефтехайп, 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Каникулярные школы,</a:t>
            </a: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Школа «Дистанция</a:t>
            </a:r>
            <a:r>
              <a:rPr lang="ru-RU" altLang="ru-RU" sz="1400" kern="0" dirty="0" smtClean="0">
                <a:solidFill>
                  <a:schemeClr val="tx2"/>
                </a:solidFill>
              </a:rPr>
              <a:t>».</a:t>
            </a:r>
          </a:p>
          <a:p>
            <a:pPr marL="269875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r>
              <a:rPr lang="ru-RU" altLang="ru-RU" sz="1400" kern="0" dirty="0" smtClean="0">
                <a:solidFill>
                  <a:schemeClr val="tx2"/>
                </a:solidFill>
              </a:rPr>
              <a:t>Клуб профессионалов будущего «Компас в мире профессий</a:t>
            </a:r>
            <a:r>
              <a:rPr lang="ru-RU" altLang="ru-RU" sz="1400" kern="0" dirty="0" smtClean="0">
                <a:solidFill>
                  <a:schemeClr val="tx2"/>
                </a:solidFill>
              </a:rPr>
              <a:t>»…</a:t>
            </a:r>
            <a:endParaRPr lang="ru-RU" altLang="ru-RU" sz="1400" kern="0" dirty="0" smtClean="0">
              <a:solidFill>
                <a:schemeClr val="tx2"/>
              </a:solidFill>
            </a:endParaRPr>
          </a:p>
          <a:p>
            <a:pPr marL="269875" lvl="0" indent="-257175" eaLnBrk="0" hangingPunct="0">
              <a:lnSpc>
                <a:spcPts val="2000"/>
              </a:lnSpc>
              <a:buFont typeface="Wingdings" pitchFamily="2" charset="2"/>
              <a:buChar char="§"/>
            </a:pPr>
            <a:endParaRPr lang="ru-RU" altLang="ru-RU" sz="1400" kern="0" dirty="0" smtClean="0">
              <a:solidFill>
                <a:schemeClr val="tx2"/>
              </a:solidFill>
            </a:endParaRPr>
          </a:p>
          <a:p>
            <a:pPr marL="269875" lvl="0" indent="-257175" eaLnBrk="0" hangingPunct="0">
              <a:buFont typeface="Wingdings" pitchFamily="2" charset="2"/>
              <a:buChar char="§"/>
            </a:pPr>
            <a:endParaRPr lang="ru-RU" altLang="ru-RU" sz="1400" kern="0" dirty="0" smtClean="0">
              <a:solidFill>
                <a:schemeClr val="tx2"/>
              </a:solidFill>
            </a:endParaRPr>
          </a:p>
        </p:txBody>
      </p:sp>
      <p:pic>
        <p:nvPicPr>
          <p:cNvPr id="1026" name="Picture 2" descr="C:\Users\Администратор\Desktop\NEFTT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3044" y="2647200"/>
            <a:ext cx="1250658" cy="704012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петроквантум лого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015824"/>
            <a:ext cx="1285884" cy="478132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\Desktop\Neftehaip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922320"/>
            <a:ext cx="1908000" cy="2699819"/>
          </a:xfrm>
          <a:prstGeom prst="rect">
            <a:avLst/>
          </a:prstGeom>
          <a:noFill/>
        </p:spPr>
      </p:pic>
      <p:pic>
        <p:nvPicPr>
          <p:cNvPr id="2050" name="Picture 2" descr="D:\Прoекты\Летопись событий\Летопись 2017-2018\Материалы для верстки\03 Учеба\2018_06_13_Защита ФАПП и МФ 3\STAR26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3743651"/>
            <a:ext cx="1908000" cy="1272000"/>
          </a:xfrm>
          <a:prstGeom prst="rect">
            <a:avLst/>
          </a:prstGeom>
          <a:noFill/>
        </p:spPr>
      </p:pic>
      <p:pic>
        <p:nvPicPr>
          <p:cNvPr id="10" name="Picture 2" descr="http://news.rusoil.net/files/news/2018/2018_03/2018_03_24_%D0%92%D1%81%D0%B5%D1%80%D0%BE%D1%81%D1%81%D0%B8%D0%B9%D1%81%D0%BA%D0%B8%D0%B9%20%D1%8D%D1%82%D0%B0%D0%BF%20%D1%84%D0%B5%D1%81%D1%82%D0%B8%D0%B2%D0%B0%D0%BB%D1%8F%20%D0%BF%D0%BE%20%D1%80%D0%BE%D0%B1%D0%BE%D1%82%D0%BE%D1%82%D0%B5%D1%85%D0%BD%D0%B8%D0%BA%D0%B5%20%D0%B8%20%D0%B8%D0%BD%D0%B6%D0%B8%D0%BD%D0%B8%D1%80%D0%B8%D0%BD%D0%B3%D0%B0%20RoboLiga.RUSSIA-2018%21/STAR168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93096" y="5146366"/>
            <a:ext cx="1893482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://news.rusoil.net/files/news/2018/2018_08/2018_08_13_%D0%9A%D0%BB%D0%B0%D1%81%D1%81%20%D1%80%D0%BE%D0%B1%D0%BE%D1%82%D0%BE%D1%82%D0%B5%D1%85%D0%BD%D0%B8%D0%BA%D0%B8/STAR010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5137162"/>
            <a:ext cx="1908000" cy="1269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Администратор\Downloads\27-09-2018_15-26-08\STAR127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28926" y="5146366"/>
            <a:ext cx="1890000" cy="12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4907</TotalTime>
  <Words>767</Words>
  <Application>Microsoft Office PowerPoint</Application>
  <PresentationFormat>Произвольный</PresentationFormat>
  <Paragraphs>169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Office Theme</vt:lpstr>
      <vt:lpstr>2_Office Theme</vt:lpstr>
      <vt:lpstr>Тема Office</vt:lpstr>
      <vt:lpstr>Слайд 1</vt:lpstr>
      <vt:lpstr>Трансформация УГНТУ</vt:lpstr>
      <vt:lpstr>Слайд 3</vt:lpstr>
      <vt:lpstr>Слайд 4</vt:lpstr>
      <vt:lpstr>Слайд 5</vt:lpstr>
      <vt:lpstr>Динамика среднего балла ЕГЭ (бюджетный набор)  и числа студентов, зачисленных на 1 курс в УГНТУ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Олег</cp:lastModifiedBy>
  <cp:revision>383</cp:revision>
  <cp:lastPrinted>2018-10-01T05:32:18Z</cp:lastPrinted>
  <dcterms:created xsi:type="dcterms:W3CDTF">2017-09-20T11:42:15Z</dcterms:created>
  <dcterms:modified xsi:type="dcterms:W3CDTF">2019-01-31T15:25:11Z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2017-09-19T00:00:00Z</vt:filetime>
  </property>
  <property fmtid="{D5CDD505-2E9C-101B-9397-08002B2CF9AE}" pid="3" name="LastSaved">
    <vt:filetime>2017-09-20T00:00:00Z</vt:filetime>
  </property>
</Properties>
</file>