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7"/>
  </p:notesMasterIdLst>
  <p:handoutMasterIdLst>
    <p:handoutMasterId r:id="rId8"/>
  </p:handoutMasterIdLst>
  <p:sldIdLst>
    <p:sldId id="608" r:id="rId2"/>
    <p:sldId id="609" r:id="rId3"/>
    <p:sldId id="613" r:id="rId4"/>
    <p:sldId id="614" r:id="rId5"/>
    <p:sldId id="615" r:id="rId6"/>
  </p:sldIdLst>
  <p:sldSz cx="12195175" cy="6859588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544388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1088776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633164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2177552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721940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3266328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810716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4355104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FF9999"/>
    <a:srgbClr val="FF5050"/>
    <a:srgbClr val="B45608"/>
    <a:srgbClr val="DA9710"/>
    <a:srgbClr val="FFFFCC"/>
    <a:srgbClr val="CC0000"/>
    <a:srgbClr val="99CCFF"/>
    <a:srgbClr val="A46DCD"/>
    <a:srgbClr val="FF7C80"/>
    <a:srgbClr val="FF3F4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12485" autoAdjust="0"/>
    <p:restoredTop sz="96947" autoAdjust="0"/>
  </p:normalViewPr>
  <p:slideViewPr>
    <p:cSldViewPr>
      <p:cViewPr varScale="1">
        <p:scale>
          <a:sx n="73" d="100"/>
          <a:sy n="73" d="100"/>
        </p:scale>
        <p:origin x="-120" y="-102"/>
      </p:cViewPr>
      <p:guideLst>
        <p:guide orient="horz" pos="2161"/>
        <p:guide pos="3841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01.02.2019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01.02.2019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544388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088776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633164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177552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38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77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1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55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9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3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7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51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388" indent="0">
              <a:buNone/>
              <a:defRPr sz="3300"/>
            </a:lvl2pPr>
            <a:lvl3pPr marL="1088776" indent="0">
              <a:buNone/>
              <a:defRPr sz="2900"/>
            </a:lvl3pPr>
            <a:lvl4pPr marL="1633164" indent="0">
              <a:buNone/>
              <a:defRPr sz="2400"/>
            </a:lvl4pPr>
            <a:lvl5pPr marL="2177552" indent="0">
              <a:buNone/>
              <a:defRPr sz="2400"/>
            </a:lvl5pPr>
            <a:lvl6pPr marL="2721940" indent="0">
              <a:buNone/>
              <a:defRPr sz="2400"/>
            </a:lvl6pPr>
            <a:lvl7pPr marL="3266328" indent="0">
              <a:buNone/>
              <a:defRPr sz="2400"/>
            </a:lvl7pPr>
            <a:lvl8pPr marL="3810716" indent="0">
              <a:buNone/>
              <a:defRPr sz="2400"/>
            </a:lvl8pPr>
            <a:lvl9pPr marL="4355104" indent="0">
              <a:buNone/>
              <a:defRPr sz="24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544388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1088776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633164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2177552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8291" indent="-40829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631" indent="-34024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970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358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746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134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522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910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98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8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7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16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94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32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71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510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83207" y="3429794"/>
            <a:ext cx="5756822" cy="2952328"/>
          </a:xfrm>
          <a:prstGeom prst="rect">
            <a:avLst/>
          </a:prstGeom>
        </p:spPr>
      </p:pic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5521523" y="4437906"/>
            <a:ext cx="507536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д.м.н., профессор, заведующий кафедры нормальной физиологии ФГБОУ ВО Башкирский государственный </a:t>
            </a:r>
          </a:p>
          <a:p>
            <a:pPr algn="ctr"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медицинский университет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4525951" y="3667872"/>
            <a:ext cx="7000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КАЮМОВА </a:t>
            </a:r>
            <a:r>
              <a:rPr lang="ru-RU" sz="2400" b="1" dirty="0" err="1" smtClean="0">
                <a:solidFill>
                  <a:schemeClr val="tx2"/>
                </a:solidFill>
                <a:latin typeface="Arial" charset="0"/>
              </a:rPr>
              <a:t>Алия</a:t>
            </a:r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Arial" charset="0"/>
              </a:rPr>
              <a:t>Фаритовна</a:t>
            </a:r>
            <a:endParaRPr lang="ru-RU" sz="2400" b="1" dirty="0" smtClean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841003" y="1563520"/>
            <a:ext cx="10657184" cy="127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Проект «Медицинские классы» как этап непрерывного медицинского образования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pic>
        <p:nvPicPr>
          <p:cNvPr id="7" name="Picture 2" descr="ÐÐ°ÑÑÐ¸Ð½ÐºÐ¸ Ð¿Ð¾ Ð·Ð°Ð¿ÑÐ¾ÑÑ Ð³ÐµÑÐ± Ð±Ð³Ð¼Ñ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3607" cy="104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0386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061188"/>
            <a:ext cx="12195176" cy="579840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633091" y="162486"/>
            <a:ext cx="9144000" cy="764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проекта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24979" y="1061188"/>
            <a:ext cx="11003805" cy="15045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Развитие естественнонаучного предпрофессионального обучения медицинской направленности для формирования у обучающихся мотивации к выбору профессии врача, оказание помощи обучающимся в социальной и психологической адаптации.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544488" y="3080814"/>
            <a:ext cx="11162549" cy="34695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Углубленное изучение профильных для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медицинского вуза предметов.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Привлечение обучающихся общеобразовательных учреждений к научно-исследовательской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Формирование контингента поступающих в медицинский университет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за счет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привлечения мотивированных, подготовленных, способных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к профессиональной медицинской деятельности обучающихся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705099" y="2493690"/>
            <a:ext cx="9144000" cy="587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проекта</a:t>
            </a:r>
          </a:p>
        </p:txBody>
      </p:sp>
      <p:pic>
        <p:nvPicPr>
          <p:cNvPr id="15" name="Picture 2" descr="ÐÐ°ÑÑÐ¸Ð½ÐºÐ¸ Ð¿Ð¾ Ð·Ð°Ð¿ÑÐ¾ÑÑ Ð³ÐµÑÐ± Ð±Ð³Ð¼Ñ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3607" cy="104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01476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046138"/>
            <a:ext cx="12195176" cy="5813449"/>
          </a:xfrm>
          <a:prstGeom prst="rect">
            <a:avLst/>
          </a:prstGeom>
        </p:spPr>
      </p:pic>
      <p:pic>
        <p:nvPicPr>
          <p:cNvPr id="4" name="Picture 2" descr="ÐÐ°ÑÑÐ¸Ð½ÐºÐ¸ Ð¿Ð¾ Ð·Ð°Ð¿ÑÐ¾ÑÑ Ð³ÐµÑÐ± Ð±Ð³Ð¼Ñ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3607" cy="104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24979" y="2749301"/>
            <a:ext cx="11449272" cy="999403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отбора образовательных организаций для участия в проекте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85019" y="4725938"/>
            <a:ext cx="3651748" cy="1350247"/>
          </a:xfrm>
          <a:prstGeom prst="roundRect">
            <a:avLst>
              <a:gd name="adj" fmla="val 119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Составление и подача заявки для участия в проекте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89475" y="4753931"/>
            <a:ext cx="4032448" cy="1350248"/>
          </a:xfrm>
          <a:prstGeom prst="roundRect">
            <a:avLst>
              <a:gd name="adj" fmla="val 96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Экспертиза заявок, формирование списка кандидатов из числа общеобразовательных учреждений для участия в проекте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553971" y="4753931"/>
            <a:ext cx="2240598" cy="1340160"/>
          </a:xfrm>
          <a:prstGeom prst="roundRect">
            <a:avLst>
              <a:gd name="adj" fmla="val 104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Утверждение приказа о составе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участников проекта 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85019" y="3717826"/>
            <a:ext cx="3636671" cy="101089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Общеобразовательные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 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89475" y="3743035"/>
            <a:ext cx="6696744" cy="10192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Управления и отделы образования муниципальных организаций городов и районов 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</a:t>
            </a: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Башкортостан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9121923" y="5302002"/>
            <a:ext cx="476402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949015" y="957936"/>
            <a:ext cx="10801200" cy="2217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Министерство образования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Республики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Башкортостан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Министерство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здравоохранения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Республики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Башкортостан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естные органы самоуправления</a:t>
            </a:r>
          </a:p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Общеобразовательные организации Республики Башкортостан</a:t>
            </a:r>
          </a:p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ФГБОУ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ВО «Башкирский государственный медицинский университет» 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Минздрава России</a:t>
            </a:r>
          </a:p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Медицинские организации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Республики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Башкортостан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4657427" y="5229994"/>
            <a:ext cx="476402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633091" y="162486"/>
            <a:ext cx="9144000" cy="764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Участники </a:t>
            </a:r>
            <a:r>
              <a:rPr lang="ru-RU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</a:p>
        </p:txBody>
      </p:sp>
    </p:spTree>
    <p:extLst>
      <p:ext uri="{BB962C8B-B14F-4D97-AF65-F5344CB8AC3E}">
        <p14:creationId xmlns:p14="http://schemas.microsoft.com/office/powerpoint/2010/main" xmlns="" val="275473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046138"/>
            <a:ext cx="12195176" cy="5813449"/>
          </a:xfrm>
          <a:prstGeom prst="rect">
            <a:avLst/>
          </a:prstGeom>
        </p:spPr>
      </p:pic>
      <p:pic>
        <p:nvPicPr>
          <p:cNvPr id="4" name="Picture 2" descr="ÐÐ°ÑÑÐ¸Ð½ÐºÐ¸ Ð¿Ð¾ Ð·Ð°Ð¿ÑÐ¾ÑÑ Ð³ÐµÑÐ± Ð±Ð³Ð¼Ñ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3607" cy="104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56379" y="1226818"/>
            <a:ext cx="3495939" cy="10535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Общеобразовательные 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Республики Башкортостан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53371" y="1226818"/>
            <a:ext cx="3816424" cy="10535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ФГБОУ ВО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«Башкирский государственный медицинский университет» Минздрава России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6378" y="2280160"/>
            <a:ext cx="3495940" cy="4317986"/>
          </a:xfrm>
          <a:prstGeom prst="roundRect">
            <a:avLst>
              <a:gd name="adj" fmla="val 5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Организуют не менее двух профильных классов на параллели,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претендующих на участие в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проекте (наполняемость не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менее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 человек в классе).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Гарантируют долю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выпускников, получивших по профильным предметам (химия, биология) на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ОГЭ баллы не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менее 60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Учитывают результаты профессионального тестирования.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153371" y="2280341"/>
            <a:ext cx="3816424" cy="4317805"/>
          </a:xfrm>
          <a:prstGeom prst="roundRect">
            <a:avLst>
              <a:gd name="adj" fmla="val 42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Организует онлайн-курсы, мастер-классы, дистанционное обучение, видео- и телеконференции для учителей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обучающихся.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Разрабатывает задания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для промежуточной и итоговой аттестации обучающихся образовательных организаций по профильным предметам (химия, биология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Организует конкурсы и олимпиады профессиональной направленности.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633091" y="162486"/>
            <a:ext cx="9144000" cy="764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</a:t>
            </a:r>
            <a:r>
              <a:rPr lang="ru-RU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113811" y="1208625"/>
            <a:ext cx="3477285" cy="10535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Медицинские организации Республики Башкортостан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113811" y="2262148"/>
            <a:ext cx="3477285" cy="4335998"/>
          </a:xfrm>
          <a:prstGeom prst="roundRect">
            <a:avLst>
              <a:gd name="adj" fmla="val 42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Организуют ознакомление обучающихся с медицинскими профессиями и связанными с ними трудовыми обязанностями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Участвуют в организации социальной практики обучающихся общеобразовательных организаций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533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046138"/>
            <a:ext cx="12195176" cy="5813449"/>
          </a:xfrm>
          <a:prstGeom prst="rect">
            <a:avLst/>
          </a:prstGeom>
        </p:spPr>
      </p:pic>
      <p:pic>
        <p:nvPicPr>
          <p:cNvPr id="4" name="Picture 2" descr="ÐÐ°ÑÑÐ¸Ð½ÐºÐ¸ Ð¿Ð¾ Ð·Ð°Ð¿ÑÐ¾ÑÑ Ð³ÐµÑÐ± Ð±Ð³Ð¼Ñ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3607" cy="104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552463" y="1156865"/>
            <a:ext cx="11305256" cy="5479999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Интеграция основных и дополнительных образовательных программ, эффективная организация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предпрофессиональной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деятельности.</a:t>
            </a:r>
          </a:p>
          <a:p>
            <a:pPr algn="just"/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Приобретение первичных профессиональных компетенций в процессе выполнения социальных проектов и прохождения практик.</a:t>
            </a:r>
          </a:p>
          <a:p>
            <a:pPr algn="just"/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ресурсов БГМУ и медицинских организаций в профильном обучении.</a:t>
            </a:r>
          </a:p>
          <a:p>
            <a:pPr algn="just"/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Повышение привлекательности медицинского университета за счет дополнительных баллов за индивидуальные достижения. </a:t>
            </a:r>
          </a:p>
          <a:p>
            <a:pPr algn="just"/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Снижение образовательной миграции.</a:t>
            </a:r>
          </a:p>
          <a:p>
            <a:pPr algn="just"/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одготовка компетентных специалистов, необходимых здравоохранению Республики Башкортостан и востребованных на современном рынке труда.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633091" y="162486"/>
            <a:ext cx="9144000" cy="764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Ожидаемые результаты </a:t>
            </a:r>
            <a:r>
              <a:rPr lang="ru-RU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</a:p>
        </p:txBody>
      </p:sp>
    </p:spTree>
    <p:extLst>
      <p:ext uri="{BB962C8B-B14F-4D97-AF65-F5344CB8AC3E}">
        <p14:creationId xmlns:p14="http://schemas.microsoft.com/office/powerpoint/2010/main" xmlns="" val="151066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Оператив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</TotalTime>
  <Words>373</Words>
  <Application>Microsoft Office PowerPoint</Application>
  <PresentationFormat>Произвольный</PresentationFormat>
  <Paragraphs>60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Z_1_Оперативка</vt:lpstr>
      <vt:lpstr>Слайд 1</vt:lpstr>
      <vt:lpstr>Слайд 2</vt:lpstr>
      <vt:lpstr>Порядок отбора образовательных организаций для участия в проекте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cito</cp:lastModifiedBy>
  <cp:revision>32</cp:revision>
  <cp:lastPrinted>2011-09-23T09:38:03Z</cp:lastPrinted>
  <dcterms:created xsi:type="dcterms:W3CDTF">2018-09-27T11:19:48Z</dcterms:created>
  <dcterms:modified xsi:type="dcterms:W3CDTF">2019-02-01T05:44:19Z</dcterms:modified>
</cp:coreProperties>
</file>