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29" r:id="rId2"/>
    <p:sldId id="424" r:id="rId3"/>
    <p:sldId id="425" r:id="rId4"/>
    <p:sldId id="426" r:id="rId5"/>
    <p:sldId id="427" r:id="rId6"/>
    <p:sldId id="428" r:id="rId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6600"/>
    <a:srgbClr val="A50021"/>
    <a:srgbClr val="FFFF43"/>
    <a:srgbClr val="FFFF66"/>
    <a:srgbClr val="FFFF00"/>
    <a:srgbClr val="33CC33"/>
    <a:srgbClr val="008000"/>
    <a:srgbClr val="9966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6" autoAdjust="0"/>
  </p:normalViewPr>
  <p:slideViewPr>
    <p:cSldViewPr>
      <p:cViewPr>
        <p:scale>
          <a:sx n="97" d="100"/>
          <a:sy n="97" d="100"/>
        </p:scale>
        <p:origin x="-606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2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395779386637072E-2"/>
          <c:y val="1.4561116521051723E-2"/>
          <c:w val="0.8868266949284892"/>
          <c:h val="0.7122945748728311"/>
        </c:manualLayout>
      </c:layout>
      <c:lineChart>
        <c:grouping val="stacked"/>
        <c:varyColors val="0"/>
        <c:ser>
          <c:idx val="0"/>
          <c:order val="0"/>
          <c:tx>
            <c:strRef>
              <c:f>[ДИАГРАММЫ.xlsx]ЕГЭ!$B$2</c:f>
              <c:strCache>
                <c:ptCount val="1"/>
                <c:pt idx="0">
                  <c:v>РФ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[ДИАГРАММЫ.xlsx]ЕГЭ!$B$3:$B$13</c:f>
              <c:numCache>
                <c:formatCode>General</c:formatCode>
                <c:ptCount val="10"/>
                <c:pt idx="0">
                  <c:v>64.3</c:v>
                </c:pt>
                <c:pt idx="1">
                  <c:v>51.9</c:v>
                </c:pt>
                <c:pt idx="2">
                  <c:v>53.3</c:v>
                </c:pt>
                <c:pt idx="3">
                  <c:v>56.1</c:v>
                </c:pt>
                <c:pt idx="4">
                  <c:v>51.2</c:v>
                </c:pt>
                <c:pt idx="5">
                  <c:v>52.8</c:v>
                </c:pt>
                <c:pt idx="6">
                  <c:v>48.1</c:v>
                </c:pt>
                <c:pt idx="7">
                  <c:v>53</c:v>
                </c:pt>
                <c:pt idx="8">
                  <c:v>49.6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[ДИАГРАММЫ.xlsx]ЕГЭ!$C$2</c:f>
              <c:strCache>
                <c:ptCount val="1"/>
                <c:pt idx="0">
                  <c:v>РБ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[ДИАГРАММЫ.xlsx]ЕГЭ!$C$3:$C$13</c:f>
              <c:numCache>
                <c:formatCode>General</c:formatCode>
                <c:ptCount val="10"/>
                <c:pt idx="0">
                  <c:v>66.3</c:v>
                </c:pt>
                <c:pt idx="1">
                  <c:v>49.6</c:v>
                </c:pt>
                <c:pt idx="2">
                  <c:v>52.9</c:v>
                </c:pt>
                <c:pt idx="3">
                  <c:v>53.6</c:v>
                </c:pt>
                <c:pt idx="4">
                  <c:v>51.3</c:v>
                </c:pt>
                <c:pt idx="5">
                  <c:v>54.7</c:v>
                </c:pt>
                <c:pt idx="6">
                  <c:v>50.6</c:v>
                </c:pt>
                <c:pt idx="7">
                  <c:v>55.7</c:v>
                </c:pt>
                <c:pt idx="8">
                  <c:v>55.8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[ДИАГРАММЫ.xlsx]ЕГЭ!$D$2</c:f>
              <c:strCache>
                <c:ptCount val="1"/>
                <c:pt idx="0">
                  <c:v>район</c:v>
                </c:pt>
              </c:strCache>
            </c:strRef>
          </c:tx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[ДИАГРАММЫ.xlsx]ЕГЭ!$D$3:$D$13</c:f>
              <c:numCache>
                <c:formatCode>General</c:formatCode>
                <c:ptCount val="10"/>
                <c:pt idx="0">
                  <c:v>69.099999999999994</c:v>
                </c:pt>
                <c:pt idx="1">
                  <c:v>51.7</c:v>
                </c:pt>
                <c:pt idx="2">
                  <c:v>55.2</c:v>
                </c:pt>
                <c:pt idx="3">
                  <c:v>60.6</c:v>
                </c:pt>
                <c:pt idx="4">
                  <c:v>52.7</c:v>
                </c:pt>
                <c:pt idx="5">
                  <c:v>57.7</c:v>
                </c:pt>
                <c:pt idx="6">
                  <c:v>52.1</c:v>
                </c:pt>
                <c:pt idx="7">
                  <c:v>65.5</c:v>
                </c:pt>
                <c:pt idx="8">
                  <c:v>67.7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[ДИАГРАММЫ.xlsx]ЕГЭ!$E$2</c:f>
              <c:strCache>
                <c:ptCount val="1"/>
                <c:pt idx="0">
                  <c:v>гимназия</c:v>
                </c:pt>
              </c:strCache>
            </c:strRef>
          </c:tx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[ДИАГРАММЫ.xlsx]ЕГЭ!$A$3:$A$13</c:f>
              <c:strCache>
                <c:ptCount val="9"/>
                <c:pt idx="0">
                  <c:v>Русский язык </c:v>
                </c:pt>
                <c:pt idx="1">
                  <c:v>Математика (проф.)  </c:v>
                </c:pt>
                <c:pt idx="2">
                  <c:v>Обществознание  </c:v>
                </c:pt>
                <c:pt idx="3">
                  <c:v>Химия  </c:v>
                </c:pt>
                <c:pt idx="4">
                  <c:v>Физика     </c:v>
                </c:pt>
                <c:pt idx="5">
                  <c:v>Биология  </c:v>
                </c:pt>
                <c:pt idx="6">
                  <c:v>История  </c:v>
                </c:pt>
                <c:pt idx="7">
                  <c:v>Информатика  </c:v>
                </c:pt>
                <c:pt idx="8">
                  <c:v>Литература</c:v>
                </c:pt>
              </c:strCache>
            </c:strRef>
          </c:cat>
          <c:val>
            <c:numRef>
              <c:f>[ДИАГРАММЫ.xlsx]ЕГЭ!$E$3:$E$13</c:f>
              <c:numCache>
                <c:formatCode>General</c:formatCode>
                <c:ptCount val="10"/>
                <c:pt idx="0">
                  <c:v>75</c:v>
                </c:pt>
                <c:pt idx="1">
                  <c:v>63</c:v>
                </c:pt>
                <c:pt idx="2">
                  <c:v>58</c:v>
                </c:pt>
                <c:pt idx="3">
                  <c:v>72</c:v>
                </c:pt>
                <c:pt idx="4">
                  <c:v>69</c:v>
                </c:pt>
                <c:pt idx="5">
                  <c:v>55</c:v>
                </c:pt>
                <c:pt idx="6">
                  <c:v>59</c:v>
                </c:pt>
                <c:pt idx="7">
                  <c:v>83</c:v>
                </c:pt>
                <c:pt idx="8">
                  <c:v>66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0507520"/>
        <c:axId val="110509056"/>
      </c:lineChart>
      <c:catAx>
        <c:axId val="1105075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aseline="0"/>
            </a:pPr>
            <a:endParaRPr lang="ru-RU"/>
          </a:p>
        </c:txPr>
        <c:crossAx val="110509056"/>
        <c:crosses val="autoZero"/>
        <c:auto val="1"/>
        <c:lblAlgn val="ctr"/>
        <c:lblOffset val="100"/>
        <c:noMultiLvlLbl val="0"/>
      </c:catAx>
      <c:valAx>
        <c:axId val="110509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050752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aseline="0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класс 2017-2018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 уч.г.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10 класс</c:v>
                </c:pt>
                <c:pt idx="1">
                  <c:v>СПО бюджет</c:v>
                </c:pt>
                <c:pt idx="2">
                  <c:v>СПОкоммерция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11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7.5323502067021778E-2"/>
          <c:y val="0.78266051246831159"/>
          <c:w val="0.86791818452920433"/>
          <c:h val="0.1852723434769874"/>
        </c:manualLayout>
      </c:layout>
      <c:overlay val="0"/>
      <c:txPr>
        <a:bodyPr/>
        <a:lstStyle/>
        <a:p>
          <a:pPr>
            <a:defRPr sz="800" b="1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 процент поступления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выпускники 11 класс 2018 г.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СПО</c:v>
                </c:pt>
                <c:pt idx="1">
                  <c:v>ВУЗ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0.19</c:v>
                </c:pt>
                <c:pt idx="1">
                  <c:v>0.81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/>
      <c:overlay val="0"/>
      <c:txPr>
        <a:bodyPr/>
        <a:lstStyle/>
        <a:p>
          <a:pPr>
            <a:defRPr sz="1000" b="1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РБ</c:v>
                </c:pt>
                <c:pt idx="1">
                  <c:v>г.Москва</c:v>
                </c:pt>
                <c:pt idx="2">
                  <c:v>С-Петербург </c:v>
                </c:pt>
                <c:pt idx="3">
                  <c:v>другие регионы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РБ</c:v>
                </c:pt>
                <c:pt idx="1">
                  <c:v>г.Москва</c:v>
                </c:pt>
                <c:pt idx="2">
                  <c:v>С-Петербург </c:v>
                </c:pt>
                <c:pt idx="3">
                  <c:v>другие регионы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22</c:v>
                </c:pt>
                <c:pt idx="1">
                  <c:v>1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74464"/>
        <c:axId val="32592640"/>
      </c:barChart>
      <c:catAx>
        <c:axId val="32574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600" b="1" baseline="0"/>
            </a:pPr>
            <a:endParaRPr lang="ru-RU"/>
          </a:p>
        </c:txPr>
        <c:crossAx val="32592640"/>
        <c:crosses val="autoZero"/>
        <c:auto val="1"/>
        <c:lblAlgn val="ctr"/>
        <c:lblOffset val="100"/>
        <c:noMultiLvlLbl val="0"/>
      </c:catAx>
      <c:valAx>
        <c:axId val="325926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25744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200" b="1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741DD081-7EF8-46F1-AB7C-6AAFEE6FE699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28585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4CA8774-6AC4-43D2-B118-360A39D33C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AE6BD189-E5B1-4CA8-8A4E-2622CE4716F4}" type="datetimeFigureOut">
              <a:rPr lang="ru-RU" smtClean="0"/>
              <a:pPr/>
              <a:t>28.01.2019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633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594DFFB7-9475-43E6-A7EF-8476C435EE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8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f391192_04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391192_07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303C-5F61-44A2-BF75-D56A300C60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5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FA47-5A2D-420F-87BD-EC739FC45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3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F40-DDEB-4B22-AD5A-4ABA1D995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81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0217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913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61D0-2145-4618-8B9F-A6E04B255A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5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C59-4C67-439F-8F82-69BB8AB826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72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E08E-ECEF-4845-AF3D-ED63F1EF66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6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FB139-C949-47A6-B0D7-528BB64C2F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15C9-5E2F-476E-99F6-60E9FB06B7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561BE-D27A-4DFD-9761-997DCDFF5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9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8FD2-918E-4449-98B2-64B857546C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9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837D-8289-4A5F-B006-0E92F5BC1C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46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04B0BE59-E509-47A8-8BDF-29C889DFFB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28.01.2019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1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6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66" indent="-3428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0"/>
          <p:cNvSpPr txBox="1">
            <a:spLocks noChangeArrowheads="1"/>
          </p:cNvSpPr>
          <p:nvPr/>
        </p:nvSpPr>
        <p:spPr bwMode="auto">
          <a:xfrm>
            <a:off x="107952" y="141690"/>
            <a:ext cx="8585200" cy="30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 b="1">
                <a:solidFill>
                  <a:srgbClr val="000066"/>
                </a:solidFill>
              </a:rPr>
              <a:t> </a:t>
            </a:r>
            <a:endParaRPr lang="ru-RU" sz="1800" b="1">
              <a:solidFill>
                <a:srgbClr val="FFFF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" y="0"/>
            <a:ext cx="9144000" cy="51759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4833" y="1926237"/>
            <a:ext cx="849955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по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непрерывного сопровождения профессионального самоопределения обучающихся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гимназия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с.Раевский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Альшеевский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 </a:t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937" y="4371950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452122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Республика Башкортостан,  </a:t>
            </a:r>
            <a:r>
              <a:rPr lang="ru-RU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Альшеевский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</a:t>
            </a:r>
          </a:p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Раевский, ул. Гагарина- 20 </a:t>
            </a:r>
          </a:p>
          <a:p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телефоны: 8(34754) 2-23-62, 2-23-61 </a:t>
            </a:r>
          </a:p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gimnaz20051@yandex.ru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91226" y="3435846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гимназии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Колеганов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Сергей Николаевич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7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602724" y="385665"/>
            <a:ext cx="6205997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Альшеевский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Башкортостан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2"/>
          </p:nvPr>
        </p:nvSpPr>
        <p:spPr>
          <a:xfrm>
            <a:off x="4355976" y="2067694"/>
            <a:ext cx="4595229" cy="24835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населенных пункта, 20 сельских поселений,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станции: 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Раевка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Шафраново, Аксеново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численность населения более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тысяч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Раевсахар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«Раевский мясокомбинат «</a:t>
            </a: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Альшей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-мясо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«Башкирский бройлер»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«Башкирская зерновая кампания»</a:t>
            </a: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47478"/>
            <a:ext cx="4427985" cy="352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24155"/>
            <a:ext cx="1046609" cy="1306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30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>
            <a:spLocks noGrp="1"/>
          </p:cNvSpPr>
          <p:nvPr>
            <p:ph type="title"/>
          </p:nvPr>
        </p:nvSpPr>
        <p:spPr>
          <a:xfrm>
            <a:off x="626108" y="70598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Результаты ЕГЭ- 2018</a:t>
            </a:r>
            <a:endParaRPr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43" name="Google Shape;343;p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6776"/>
              </p:ext>
            </p:extLst>
          </p:nvPr>
        </p:nvGraphicFramePr>
        <p:xfrm>
          <a:off x="251520" y="1059582"/>
          <a:ext cx="4032449" cy="33123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1374437"/>
                <a:gridCol w="858341"/>
                <a:gridCol w="772932"/>
                <a:gridCol w="1026739"/>
              </a:tblGrid>
              <a:tr h="420201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Предметы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Кол-во </a:t>
                      </a:r>
                      <a:endParaRPr lang="ru-RU" sz="100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уч-ся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Средний балл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Макс.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балл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420201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Русский язык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75 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 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 smtClean="0">
                          <a:effectLst/>
                        </a:rPr>
                        <a:t>96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411994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Математика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58</a:t>
                      </a:r>
                      <a:endParaRPr lang="ru-RU" sz="1000" dirty="0">
                        <a:effectLst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411994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Обществознание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60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411994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Биология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82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82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411994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Химия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80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98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411994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История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64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79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  <a:tr h="411994"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5">
                          <a:effectLst/>
                        </a:rPr>
                        <a:t>Физика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58</a:t>
                      </a:r>
                      <a:endParaRPr lang="ru-RU" sz="1000" dirty="0">
                        <a:effectLst/>
                      </a:endParaRPr>
                    </a:p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66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43" marR="63543" marT="0" marB="0"/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7063667"/>
              </p:ext>
            </p:extLst>
          </p:nvPr>
        </p:nvGraphicFramePr>
        <p:xfrm>
          <a:off x="4355976" y="987574"/>
          <a:ext cx="460851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116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Распределение выпускников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287" name="Google Shape;287;p1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288" name="Google Shape;288;p19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89" name="Google Shape;289;p19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9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9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52804657"/>
              </p:ext>
            </p:extLst>
          </p:nvPr>
        </p:nvGraphicFramePr>
        <p:xfrm>
          <a:off x="179512" y="1491630"/>
          <a:ext cx="295232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977588917"/>
              </p:ext>
            </p:extLst>
          </p:nvPr>
        </p:nvGraphicFramePr>
        <p:xfrm>
          <a:off x="3059833" y="1419622"/>
          <a:ext cx="280831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055612256"/>
              </p:ext>
            </p:extLst>
          </p:nvPr>
        </p:nvGraphicFramePr>
        <p:xfrm>
          <a:off x="5940152" y="1203598"/>
          <a:ext cx="28803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8908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6"/>
          <p:cNvSpPr txBox="1">
            <a:spLocks noGrp="1"/>
          </p:cNvSpPr>
          <p:nvPr>
            <p:ph type="subTitle" idx="4294967295"/>
          </p:nvPr>
        </p:nvSpPr>
        <p:spPr>
          <a:xfrm>
            <a:off x="6650" y="1851670"/>
            <a:ext cx="7632848" cy="12961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Aft>
                <a:spcPts val="1000"/>
              </a:spcAft>
            </a:pPr>
            <a:r>
              <a:rPr lang="ru-RU" sz="2000" dirty="0">
                <a:solidFill>
                  <a:srgbClr val="3F5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выбора </a:t>
            </a:r>
            <a:r>
              <a:rPr lang="ru-RU" sz="2000" dirty="0" smtClean="0">
                <a:solidFill>
                  <a:srgbClr val="3F5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</a:t>
            </a:r>
          </a:p>
          <a:p>
            <a:pPr>
              <a:spcAft>
                <a:spcPts val="1000"/>
              </a:spcAft>
            </a:pPr>
            <a:r>
              <a:rPr lang="ru-RU" sz="2000" dirty="0" err="1">
                <a:solidFill>
                  <a:srgbClr val="3F5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Предпрофильная</a:t>
            </a:r>
            <a:r>
              <a:rPr lang="ru-RU" sz="2000" dirty="0">
                <a:solidFill>
                  <a:srgbClr val="3F5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подготовка и профильное обучение </a:t>
            </a:r>
            <a:endParaRPr lang="ru-RU" sz="2000" dirty="0" smtClean="0">
              <a:solidFill>
                <a:srgbClr val="3F53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2000" dirty="0">
                <a:solidFill>
                  <a:srgbClr val="3F5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</a:t>
            </a:r>
            <a:r>
              <a:rPr lang="ru-RU" sz="2000" dirty="0" smtClean="0">
                <a:solidFill>
                  <a:srgbClr val="3F5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</a:t>
            </a:r>
          </a:p>
          <a:p>
            <a:pPr>
              <a:spcAft>
                <a:spcPts val="1000"/>
              </a:spcAft>
            </a:pPr>
            <a:r>
              <a:rPr lang="ru-RU" sz="2000" dirty="0">
                <a:solidFill>
                  <a:srgbClr val="3F53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внеурочной деятельности</a:t>
            </a:r>
          </a:p>
          <a:p>
            <a:pPr marL="0" indent="0">
              <a:spcAft>
                <a:spcPts val="1000"/>
              </a:spcAft>
              <a:buNone/>
            </a:pPr>
            <a:endParaRPr lang="ru-RU" sz="2000" dirty="0">
              <a:solidFill>
                <a:srgbClr val="3F53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endParaRPr lang="ru-RU" sz="2000" dirty="0" smtClean="0">
              <a:solidFill>
                <a:srgbClr val="3F53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1000"/>
              </a:spcAft>
              <a:buNone/>
            </a:pPr>
            <a:endParaRPr lang="ru-RU" sz="2000" dirty="0">
              <a:solidFill>
                <a:srgbClr val="3F53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3" name="Google Shape;413;p2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23478"/>
            <a:ext cx="47037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714" y="2461461"/>
            <a:ext cx="2592288" cy="194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942" y="2472698"/>
            <a:ext cx="1366916" cy="193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892884"/>
              </p:ext>
            </p:extLst>
          </p:nvPr>
        </p:nvGraphicFramePr>
        <p:xfrm>
          <a:off x="138302" y="3305357"/>
          <a:ext cx="6009640" cy="10901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69625"/>
                <a:gridCol w="1171047"/>
                <a:gridCol w="900366"/>
                <a:gridCol w="990593"/>
                <a:gridCol w="901001"/>
                <a:gridCol w="1077008"/>
              </a:tblGrid>
              <a:tr h="224142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год</a:t>
                      </a:r>
                    </a:p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человек-человек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человек-искусство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человек - техника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01295"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человек-знак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человек-природа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06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2013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11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44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2014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13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3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2015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9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 7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2016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9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2017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9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30300" algn="l"/>
                        </a:tabLs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052" y="915566"/>
            <a:ext cx="90095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7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2"/>
          <p:cNvSpPr txBox="1">
            <a:spLocks noGrp="1"/>
          </p:cNvSpPr>
          <p:nvPr>
            <p:ph type="title"/>
          </p:nvPr>
        </p:nvSpPr>
        <p:spPr>
          <a:xfrm>
            <a:off x="364577" y="88734"/>
            <a:ext cx="8460254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со специалистами профильных ведомств РБ</a:t>
            </a:r>
            <a:endParaRPr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" name="Google Shape;321;p2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71383"/>
            <a:ext cx="2153243" cy="1614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478" y="932072"/>
            <a:ext cx="2125196" cy="1592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65" y="1006347"/>
            <a:ext cx="2143832" cy="1608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4496" y="2787140"/>
            <a:ext cx="2421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начальником отдела воинского учета и ДП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38837" y="915566"/>
            <a:ext cx="2421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инструктором группы кадров и работы с личным составом ФКУ ИК №8 ГУФСИН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69316" y="2628596"/>
            <a:ext cx="2421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преподавателями </a:t>
            </a:r>
            <a:r>
              <a:rPr lang="ru-RU" sz="1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Стерлитамакского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колледжа строительства и профессиональных технологий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19725"/>
            <a:ext cx="2241565" cy="141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36583"/>
            <a:ext cx="1142811" cy="97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67335"/>
            <a:ext cx="2088232" cy="156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56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3679</TotalTime>
  <Words>247</Words>
  <Application>Microsoft Office PowerPoint</Application>
  <PresentationFormat>Экран (16:9)</PresentationFormat>
  <Paragraphs>107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Zased_W_</vt:lpstr>
      <vt:lpstr>Презентация PowerPoint</vt:lpstr>
      <vt:lpstr>Альшеевский район  Республики Башкортостан</vt:lpstr>
      <vt:lpstr>Результаты ЕГЭ- 2018</vt:lpstr>
      <vt:lpstr>Распределение выпускников</vt:lpstr>
      <vt:lpstr>Презентация PowerPoint</vt:lpstr>
      <vt:lpstr>Встречи со специалистами профильных ведомств РБ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 Гилязетдинова</cp:lastModifiedBy>
  <cp:revision>428</cp:revision>
  <cp:lastPrinted>2016-02-19T15:10:47Z</cp:lastPrinted>
  <dcterms:created xsi:type="dcterms:W3CDTF">2014-10-28T06:59:25Z</dcterms:created>
  <dcterms:modified xsi:type="dcterms:W3CDTF">2019-01-28T07:36:22Z</dcterms:modified>
</cp:coreProperties>
</file>