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rawings/drawing1.xml" ContentType="application/vnd.openxmlformats-officedocument.drawingml.chartshapes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3"/>
  </p:notesMasterIdLst>
  <p:handoutMasterIdLst>
    <p:handoutMasterId r:id="rId14"/>
  </p:handoutMasterIdLst>
  <p:sldIdLst>
    <p:sldId id="572" r:id="rId2"/>
    <p:sldId id="665" r:id="rId3"/>
    <p:sldId id="684" r:id="rId4"/>
    <p:sldId id="685" r:id="rId5"/>
    <p:sldId id="692" r:id="rId6"/>
    <p:sldId id="693" r:id="rId7"/>
    <p:sldId id="688" r:id="rId8"/>
    <p:sldId id="694" r:id="rId9"/>
    <p:sldId id="663" r:id="rId10"/>
    <p:sldId id="697" r:id="rId11"/>
    <p:sldId id="686" r:id="rId12"/>
  </p:sldIdLst>
  <p:sldSz cx="9144000" cy="5143500" type="screen16x9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C1F0FF"/>
    <a:srgbClr val="CCFFFF"/>
    <a:srgbClr val="757373"/>
    <a:srgbClr val="CCCC00"/>
    <a:srgbClr val="0066FF"/>
    <a:srgbClr val="08B825"/>
    <a:srgbClr val="770101"/>
    <a:srgbClr val="7FCE20"/>
    <a:srgbClr val="5EA275"/>
    <a:srgbClr val="F3F4B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867" autoAdjust="0"/>
    <p:restoredTop sz="86400" autoAdjust="0"/>
  </p:normalViewPr>
  <p:slideViewPr>
    <p:cSldViewPr>
      <p:cViewPr varScale="1">
        <p:scale>
          <a:sx n="98" d="100"/>
          <a:sy n="98" d="100"/>
        </p:scale>
        <p:origin x="-768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view3D>
      <c:rotX val="30"/>
      <c:rotY val="160"/>
      <c:perspective val="30"/>
    </c:view3D>
    <c:plotArea>
      <c:layout>
        <c:manualLayout>
          <c:layoutTarget val="inner"/>
          <c:xMode val="edge"/>
          <c:yMode val="edge"/>
          <c:x val="0.24035126859142614"/>
          <c:y val="2.6305638842680744E-4"/>
          <c:w val="0.45437700726965013"/>
          <c:h val="0.5444330375843847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Профессиональные образовательные организации в РБ
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5.0320334777617319E-2"/>
                  <c:y val="-6.9134061207811084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71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9491908306484497E-2"/>
                  <c:y val="-6.110184865304157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6720410695107951E-3"/>
                  <c:y val="-7.034378219771632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5.7629592082361226E-3"/>
                  <c:y val="9.8196851795767197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4020132022367922E-3"/>
                  <c:y val="3.205161374763539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2829569862607856E-2"/>
                  <c:y val="3.601939967096506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Подведомственные Министерству образования Республики Башкортостан
 </c:v>
                </c:pt>
                <c:pt idx="1">
                  <c:v>Подведомственные Министерству здравоохранения Республики Башкортостан </c:v>
                </c:pt>
                <c:pt idx="2">
                  <c:v>Подведомственные Министерству культуры Республики Башкортостан </c:v>
                </c:pt>
                <c:pt idx="3">
                  <c:v>Подведомственный Министерству лесного хозяйства Республики Башкортостан </c:v>
                </c:pt>
                <c:pt idx="4">
                  <c:v>Подведомственные Государственному комитету Республики Башкортостан по торговле и защите прав потребителей 
</c:v>
                </c:pt>
                <c:pt idx="5">
                  <c:v>Негосудартсвенные образовательные организации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71</c:v>
                </c:pt>
                <c:pt idx="1">
                  <c:v>8</c:v>
                </c:pt>
                <c:pt idx="2">
                  <c:v>8</c:v>
                </c:pt>
                <c:pt idx="3">
                  <c:v>1</c:v>
                </c:pt>
                <c:pt idx="4">
                  <c:v>2</c:v>
                </c:pt>
                <c:pt idx="5">
                  <c:v>7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egendEntry>
        <c:idx val="1"/>
        <c:txPr>
          <a:bodyPr/>
          <a:lstStyle/>
          <a:p>
            <a:pPr>
              <a:defRPr sz="800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71158519247594054"/>
          <c:y val="2.2306314882615249E-2"/>
          <c:w val="0.28554111986001757"/>
          <c:h val="0.72632860737073479"/>
        </c:manualLayout>
      </c:layout>
      <c:txPr>
        <a:bodyPr/>
        <a:lstStyle/>
        <a:p>
          <a:pPr>
            <a:defRPr sz="800" b="1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>
        <c:manualLayout>
          <c:layoutTarget val="inner"/>
          <c:xMode val="edge"/>
          <c:yMode val="edge"/>
          <c:x val="0.14347050991852381"/>
          <c:y val="0"/>
          <c:w val="0.84189415381847621"/>
          <c:h val="0.8600995083189501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Компетенции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srgbClr val="1F497D">
                        <a:lumMod val="75000"/>
                      </a:srgbClr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2017 год </c:v>
                </c:pt>
                <c:pt idx="1">
                  <c:v>2018 год февраль</c:v>
                </c:pt>
                <c:pt idx="2">
                  <c:v>2018 год декабрь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27</c:v>
                </c:pt>
                <c:pt idx="1">
                  <c:v>37</c:v>
                </c:pt>
                <c:pt idx="2">
                  <c:v>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Кол-во участников.чел.</c:v>
                </c:pt>
              </c:strCache>
            </c:strRef>
          </c:tx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448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srgbClr val="1F497D">
                        <a:lumMod val="75000"/>
                      </a:srgbClr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2017 год </c:v>
                </c:pt>
                <c:pt idx="1">
                  <c:v>2018 год февраль</c:v>
                </c:pt>
                <c:pt idx="2">
                  <c:v>2018 год декабрь</c:v>
                </c:pt>
              </c:strCache>
            </c:strRef>
          </c:cat>
          <c:val>
            <c:numRef>
              <c:f>Лист1!$C$2:$C$4</c:f>
              <c:numCache>
                <c:formatCode>0</c:formatCode>
                <c:ptCount val="3"/>
                <c:pt idx="0">
                  <c:v>113</c:v>
                </c:pt>
                <c:pt idx="1">
                  <c:v>209</c:v>
                </c:pt>
                <c:pt idx="2">
                  <c:v>448</c:v>
                </c:pt>
              </c:numCache>
            </c:numRef>
          </c:val>
        </c:ser>
        <c:dLbls>
          <c:showVal val="1"/>
        </c:dLbls>
        <c:gapWidth val="127"/>
        <c:overlap val="-45"/>
        <c:axId val="44638976"/>
        <c:axId val="44640512"/>
      </c:barChart>
      <c:catAx>
        <c:axId val="44638976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lang="ru-RU" sz="600" b="1" i="0" u="none" strike="noStrike" kern="1200" baseline="0">
                <a:solidFill>
                  <a:srgbClr val="1F497D">
                    <a:lumMod val="75000"/>
                  </a:srgbClr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ru-RU"/>
          </a:p>
        </c:txPr>
        <c:crossAx val="44640512"/>
        <c:crosses val="autoZero"/>
        <c:auto val="1"/>
        <c:lblAlgn val="ctr"/>
        <c:lblOffset val="100"/>
      </c:catAx>
      <c:valAx>
        <c:axId val="44640512"/>
        <c:scaling>
          <c:orientation val="minMax"/>
        </c:scaling>
        <c:axPos val="l"/>
        <c:numFmt formatCode="General" sourceLinked="1"/>
        <c:majorTickMark val="none"/>
        <c:tickLblPos val="none"/>
        <c:crossAx val="446389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1.5609851069729591E-2"/>
          <c:y val="0.91021568174106715"/>
          <c:w val="0.97963157362102216"/>
          <c:h val="8.9784466860250836E-2"/>
        </c:manualLayout>
      </c:layout>
      <c:txPr>
        <a:bodyPr/>
        <a:lstStyle/>
        <a:p>
          <a:pPr>
            <a:defRPr lang="ru-RU" sz="700" b="1" i="0" u="none" strike="noStrike" kern="1200" baseline="0">
              <a:solidFill>
                <a:srgbClr val="1F497D">
                  <a:lumMod val="75000"/>
                </a:srgbClr>
              </a:solidFill>
              <a:latin typeface="Arial" pitchFamily="34" charset="0"/>
              <a:ea typeface="+mn-ea"/>
              <a:cs typeface="Arial" pitchFamily="34" charset="0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EDDE25-A5CF-4B4D-B76F-D0150429096B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BB5AC6-BDF8-4AC6-BA02-D4F686DE6E1D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rgbClr val="002060"/>
              </a:solidFill>
            </a:rPr>
            <a:t>грамотная профориентация</a:t>
          </a:r>
          <a:endParaRPr lang="ru-RU" sz="1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DAE643-3585-43AA-929B-F68FC315DE4C}" type="parTrans" cxnId="{88FEDB22-9386-498A-83B4-573F5C737F09}">
      <dgm:prSet/>
      <dgm:spPr/>
      <dgm:t>
        <a:bodyPr/>
        <a:lstStyle/>
        <a:p>
          <a:endParaRPr lang="ru-RU"/>
        </a:p>
      </dgm:t>
    </dgm:pt>
    <dgm:pt modelId="{C0AEF05B-B742-413D-94AA-544425226957}" type="sibTrans" cxnId="{88FEDB22-9386-498A-83B4-573F5C737F09}">
      <dgm:prSet/>
      <dgm:spPr/>
      <dgm:t>
        <a:bodyPr/>
        <a:lstStyle/>
        <a:p>
          <a:endParaRPr lang="ru-RU"/>
        </a:p>
      </dgm:t>
    </dgm:pt>
    <dgm:pt modelId="{D1627FD6-A3BD-4D58-B5F5-5C3500454AA9}">
      <dgm:prSet phldrT="[Текст]" custT="1"/>
      <dgm:spPr/>
      <dgm:t>
        <a:bodyPr/>
        <a:lstStyle/>
        <a:p>
          <a:pPr algn="just"/>
          <a:r>
            <a:rPr lang="ru-RU" sz="1400" b="1" dirty="0" smtClean="0">
              <a:solidFill>
                <a:srgbClr val="002060"/>
              </a:solidFill>
            </a:rPr>
            <a:t>преемственность между школами, организациями среднего профессионального образования, вузами, предприятиями-работодателями</a:t>
          </a:r>
          <a:endParaRPr lang="ru-RU" sz="1400" dirty="0">
            <a:solidFill>
              <a:srgbClr val="002060"/>
            </a:solidFill>
          </a:endParaRPr>
        </a:p>
      </dgm:t>
    </dgm:pt>
    <dgm:pt modelId="{760CDD20-2A05-418A-8504-008F3034EFC9}" type="parTrans" cxnId="{981C5E65-8EC2-496C-8FB6-4B0F3E338859}">
      <dgm:prSet/>
      <dgm:spPr/>
      <dgm:t>
        <a:bodyPr/>
        <a:lstStyle/>
        <a:p>
          <a:endParaRPr lang="ru-RU"/>
        </a:p>
      </dgm:t>
    </dgm:pt>
    <dgm:pt modelId="{1125F7D5-6D0D-4EDD-A35C-BFC52B3E36B1}" type="sibTrans" cxnId="{981C5E65-8EC2-496C-8FB6-4B0F3E338859}">
      <dgm:prSet/>
      <dgm:spPr/>
      <dgm:t>
        <a:bodyPr/>
        <a:lstStyle/>
        <a:p>
          <a:endParaRPr lang="ru-RU"/>
        </a:p>
      </dgm:t>
    </dgm:pt>
    <dgm:pt modelId="{D4C7EBF4-8747-47DA-959B-FA880E13AB06}">
      <dgm:prSet phldrT="[Текст]" custT="1"/>
      <dgm:spPr/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</a:rPr>
            <a:t>повышение статуса и стандартов профессиональной подготовки</a:t>
          </a:r>
          <a:endParaRPr lang="ru-RU" sz="1400" dirty="0">
            <a:solidFill>
              <a:srgbClr val="002060"/>
            </a:solidFill>
          </a:endParaRPr>
        </a:p>
      </dgm:t>
    </dgm:pt>
    <dgm:pt modelId="{BE803475-AE60-4844-8A18-4440BFB25219}" type="sibTrans" cxnId="{15B08BCE-CB36-444C-B816-A1B78223BA46}">
      <dgm:prSet/>
      <dgm:spPr/>
      <dgm:t>
        <a:bodyPr/>
        <a:lstStyle/>
        <a:p>
          <a:endParaRPr lang="ru-RU"/>
        </a:p>
      </dgm:t>
    </dgm:pt>
    <dgm:pt modelId="{25526E76-C870-4C01-BC71-45BF09263750}" type="parTrans" cxnId="{15B08BCE-CB36-444C-B816-A1B78223BA46}">
      <dgm:prSet/>
      <dgm:spPr/>
      <dgm:t>
        <a:bodyPr/>
        <a:lstStyle/>
        <a:p>
          <a:endParaRPr lang="ru-RU"/>
        </a:p>
      </dgm:t>
    </dgm:pt>
    <dgm:pt modelId="{5939860C-5A8F-44F7-AE90-2EA68CC08993}">
      <dgm:prSet phldrT="[Текст]" custT="1"/>
      <dgm:spPr/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</a:rPr>
            <a:t>обеспечение высокотехнологичных отраслей промышленности качественными кадрами</a:t>
          </a:r>
          <a:endParaRPr lang="ru-RU" sz="900" dirty="0">
            <a:solidFill>
              <a:srgbClr val="002060"/>
            </a:solidFill>
          </a:endParaRPr>
        </a:p>
      </dgm:t>
    </dgm:pt>
    <dgm:pt modelId="{F649EBA7-2767-49DD-AAB0-C3B6E85F2F37}" type="parTrans" cxnId="{A78D5292-B84B-4E14-A6FE-6E765FB71D5A}">
      <dgm:prSet/>
      <dgm:spPr/>
      <dgm:t>
        <a:bodyPr/>
        <a:lstStyle/>
        <a:p>
          <a:endParaRPr lang="ru-RU"/>
        </a:p>
      </dgm:t>
    </dgm:pt>
    <dgm:pt modelId="{960DCF93-0D6F-4BD1-BCB0-898AFF617500}" type="sibTrans" cxnId="{A78D5292-B84B-4E14-A6FE-6E765FB71D5A}">
      <dgm:prSet/>
      <dgm:spPr/>
      <dgm:t>
        <a:bodyPr/>
        <a:lstStyle/>
        <a:p>
          <a:endParaRPr lang="ru-RU"/>
        </a:p>
      </dgm:t>
    </dgm:pt>
    <dgm:pt modelId="{35FFA0D6-9F4E-42DA-9F3A-1C206B79F0D5}">
      <dgm:prSet phldrT="[Текст]" custT="1"/>
      <dgm:spPr/>
      <dgm:t>
        <a:bodyPr/>
        <a:lstStyle/>
        <a:p>
          <a:pPr rtl="0"/>
          <a:r>
            <a:rPr lang="ru-RU" sz="1400" b="1" dirty="0" smtClean="0">
              <a:solidFill>
                <a:srgbClr val="002060"/>
              </a:solidFill>
            </a:rPr>
            <a:t>обеспечение высокотехнологичных отраслей промышленности качественными кадрами</a:t>
          </a:r>
          <a:endParaRPr lang="ru-RU" sz="1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852C53-DEF2-4648-9E22-8F4799D94DB3}" type="parTrans" cxnId="{27ACE8DD-9260-4BEF-847C-4ED041D791CB}">
      <dgm:prSet/>
      <dgm:spPr/>
      <dgm:t>
        <a:bodyPr/>
        <a:lstStyle/>
        <a:p>
          <a:endParaRPr lang="ru-RU"/>
        </a:p>
      </dgm:t>
    </dgm:pt>
    <dgm:pt modelId="{097CF115-DEA2-42D6-A8A5-9968BA7D4646}" type="sibTrans" cxnId="{27ACE8DD-9260-4BEF-847C-4ED041D791CB}">
      <dgm:prSet/>
      <dgm:spPr/>
      <dgm:t>
        <a:bodyPr/>
        <a:lstStyle/>
        <a:p>
          <a:endParaRPr lang="ru-RU"/>
        </a:p>
      </dgm:t>
    </dgm:pt>
    <dgm:pt modelId="{C3FC465B-693D-4940-B0D2-29900DFF2D93}">
      <dgm:prSet phldrT="[Текст]" custT="1"/>
      <dgm:spPr/>
      <dgm:t>
        <a:bodyPr/>
        <a:lstStyle/>
        <a:p>
          <a:pPr algn="just" rtl="0"/>
          <a:r>
            <a:rPr lang="ru-RU" sz="1400" b="1" dirty="0" smtClean="0">
              <a:solidFill>
                <a:srgbClr val="002060"/>
              </a:solidFill>
            </a:rPr>
            <a:t>развитие новых высокотехнологичных отраслей промышленности для повышения конкурентоспособности российской экономики</a:t>
          </a:r>
          <a:endParaRPr lang="ru-RU" sz="1400" dirty="0">
            <a:solidFill>
              <a:srgbClr val="002060"/>
            </a:solidFill>
          </a:endParaRPr>
        </a:p>
      </dgm:t>
    </dgm:pt>
    <dgm:pt modelId="{77279F59-5DF6-4BEB-B6D7-EC0DB07D6831}" type="parTrans" cxnId="{987141DE-B17E-48B1-9ADF-E200C6831FF4}">
      <dgm:prSet/>
      <dgm:spPr/>
      <dgm:t>
        <a:bodyPr/>
        <a:lstStyle/>
        <a:p>
          <a:endParaRPr lang="ru-RU"/>
        </a:p>
      </dgm:t>
    </dgm:pt>
    <dgm:pt modelId="{C748C927-7926-403F-B70C-D171CF9B7A64}" type="sibTrans" cxnId="{987141DE-B17E-48B1-9ADF-E200C6831FF4}">
      <dgm:prSet/>
      <dgm:spPr/>
      <dgm:t>
        <a:bodyPr/>
        <a:lstStyle/>
        <a:p>
          <a:endParaRPr lang="ru-RU"/>
        </a:p>
      </dgm:t>
    </dgm:pt>
    <dgm:pt modelId="{5A6F6BB7-DC47-46A4-9C2D-FFEAAE8DB75D}" type="pres">
      <dgm:prSet presAssocID="{13EDDE25-A5CF-4B4D-B76F-D0150429096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522CA93-FC97-4F7A-A7AB-4FF12E0FE03E}" type="pres">
      <dgm:prSet presAssocID="{13EDDE25-A5CF-4B4D-B76F-D0150429096B}" presName="Name1" presStyleCnt="0"/>
      <dgm:spPr/>
    </dgm:pt>
    <dgm:pt modelId="{D04B1CEC-15EB-41AA-9B99-061DFC46F6D1}" type="pres">
      <dgm:prSet presAssocID="{13EDDE25-A5CF-4B4D-B76F-D0150429096B}" presName="cycle" presStyleCnt="0"/>
      <dgm:spPr/>
    </dgm:pt>
    <dgm:pt modelId="{CFBD68F9-E0E3-4DC6-93DF-8A504EEC304B}" type="pres">
      <dgm:prSet presAssocID="{13EDDE25-A5CF-4B4D-B76F-D0150429096B}" presName="srcNode" presStyleLbl="node1" presStyleIdx="0" presStyleCnt="6"/>
      <dgm:spPr/>
    </dgm:pt>
    <dgm:pt modelId="{F5D17C67-86E1-4EBF-9FC3-2EDA75DB6C3F}" type="pres">
      <dgm:prSet presAssocID="{13EDDE25-A5CF-4B4D-B76F-D0150429096B}" presName="conn" presStyleLbl="parChTrans1D2" presStyleIdx="0" presStyleCnt="1"/>
      <dgm:spPr/>
      <dgm:t>
        <a:bodyPr/>
        <a:lstStyle/>
        <a:p>
          <a:endParaRPr lang="ru-RU"/>
        </a:p>
      </dgm:t>
    </dgm:pt>
    <dgm:pt modelId="{31D500E9-4040-4224-BEA1-2C6CC41A000B}" type="pres">
      <dgm:prSet presAssocID="{13EDDE25-A5CF-4B4D-B76F-D0150429096B}" presName="extraNode" presStyleLbl="node1" presStyleIdx="0" presStyleCnt="6"/>
      <dgm:spPr/>
    </dgm:pt>
    <dgm:pt modelId="{662554C8-059C-459B-B522-582C52C5300E}" type="pres">
      <dgm:prSet presAssocID="{13EDDE25-A5CF-4B4D-B76F-D0150429096B}" presName="dstNode" presStyleLbl="node1" presStyleIdx="0" presStyleCnt="6"/>
      <dgm:spPr/>
    </dgm:pt>
    <dgm:pt modelId="{40E2E795-64C5-4BCA-B53A-D565CB28C679}" type="pres">
      <dgm:prSet presAssocID="{28BB5AC6-BDF8-4AC6-BA02-D4F686DE6E1D}" presName="text_1" presStyleLbl="node1" presStyleIdx="0" presStyleCnt="6" custScaleX="93220" custScaleY="84730" custLinFactNeighborX="940" custLinFactNeighborY="-25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914843-ABA9-418D-B51E-6E8536A417E5}" type="pres">
      <dgm:prSet presAssocID="{28BB5AC6-BDF8-4AC6-BA02-D4F686DE6E1D}" presName="accent_1" presStyleCnt="0"/>
      <dgm:spPr/>
    </dgm:pt>
    <dgm:pt modelId="{1B32A4B3-4940-4A0F-8B4F-C3D15B445AB0}" type="pres">
      <dgm:prSet presAssocID="{28BB5AC6-BDF8-4AC6-BA02-D4F686DE6E1D}" presName="accentRepeatNode" presStyleLbl="solidFgAcc1" presStyleIdx="0" presStyleCnt="6" custScaleX="96024" custScaleY="97963" custLinFactNeighborX="4170" custLinFactNeighborY="-18595"/>
      <dgm:spPr/>
      <dgm:t>
        <a:bodyPr/>
        <a:lstStyle/>
        <a:p>
          <a:endParaRPr lang="ru-RU"/>
        </a:p>
      </dgm:t>
    </dgm:pt>
    <dgm:pt modelId="{BC57B421-0C28-4158-AA25-A5F2E0B2CCC9}" type="pres">
      <dgm:prSet presAssocID="{D1627FD6-A3BD-4D58-B5F5-5C3500454AA9}" presName="text_2" presStyleLbl="node1" presStyleIdx="1" presStyleCnt="6" custScaleX="98230" custScaleY="133163" custLinFactNeighborX="-1736" custLinFactNeighborY="-18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0E256-C839-4847-ABD8-9F9DFC8DC19B}" type="pres">
      <dgm:prSet presAssocID="{D1627FD6-A3BD-4D58-B5F5-5C3500454AA9}" presName="accent_2" presStyleCnt="0"/>
      <dgm:spPr/>
    </dgm:pt>
    <dgm:pt modelId="{3FC22636-99B3-4C7D-9500-4EDA6563E6F7}" type="pres">
      <dgm:prSet presAssocID="{D1627FD6-A3BD-4D58-B5F5-5C3500454AA9}" presName="accentRepeatNode" presStyleLbl="solidFgAcc1" presStyleIdx="1" presStyleCnt="6" custScaleX="29841" custScaleY="35867" custLinFactNeighborX="-24149" custLinFactNeighborY="19287"/>
      <dgm:spPr/>
      <dgm:t>
        <a:bodyPr/>
        <a:lstStyle/>
        <a:p>
          <a:endParaRPr lang="ru-RU"/>
        </a:p>
      </dgm:t>
    </dgm:pt>
    <dgm:pt modelId="{B3D7CCDD-C9C7-4261-A303-0E995F992D31}" type="pres">
      <dgm:prSet presAssocID="{D4C7EBF4-8747-47DA-959B-FA880E13AB06}" presName="text_3" presStyleLbl="node1" presStyleIdx="2" presStyleCnt="6" custScaleX="95397" custScaleY="136400" custLinFactNeighborX="-406" custLinFactNeighborY="155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20ACD5-6C29-405B-B7C5-4B0146FB4D80}" type="pres">
      <dgm:prSet presAssocID="{D4C7EBF4-8747-47DA-959B-FA880E13AB06}" presName="accent_3" presStyleCnt="0"/>
      <dgm:spPr/>
    </dgm:pt>
    <dgm:pt modelId="{7CC864EA-5A5B-4D96-8BB0-BB12DF6DA708}" type="pres">
      <dgm:prSet presAssocID="{D4C7EBF4-8747-47DA-959B-FA880E13AB06}" presName="accentRepeatNode" presStyleLbl="solidFgAcc1" presStyleIdx="2" presStyleCnt="6" custScaleX="99169" custScaleY="103769" custLinFactY="-36593" custLinFactNeighborX="-52018" custLinFactNeighborY="-100000"/>
      <dgm:spPr/>
      <dgm:t>
        <a:bodyPr/>
        <a:lstStyle/>
        <a:p>
          <a:endParaRPr lang="ru-RU"/>
        </a:p>
      </dgm:t>
    </dgm:pt>
    <dgm:pt modelId="{5F4148C7-1B53-4ECA-83CA-8ACD466CD2EE}" type="pres">
      <dgm:prSet presAssocID="{5939860C-5A8F-44F7-AE90-2EA68CC08993}" presName="text_4" presStyleLbl="node1" presStyleIdx="3" presStyleCnt="6" custScaleX="95861" custScaleY="95195" custLinFactNeighborX="-638" custLinFactNeighborY="122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91A630-78E0-480E-98D3-E14E85347068}" type="pres">
      <dgm:prSet presAssocID="{5939860C-5A8F-44F7-AE90-2EA68CC08993}" presName="accent_4" presStyleCnt="0"/>
      <dgm:spPr/>
    </dgm:pt>
    <dgm:pt modelId="{13ECB1FA-33CF-4427-A985-AF9F013C973E}" type="pres">
      <dgm:prSet presAssocID="{5939860C-5A8F-44F7-AE90-2EA68CC08993}" presName="accentRepeatNode" presStyleLbl="solidFgAcc1" presStyleIdx="3" presStyleCnt="6" custLinFactNeighborX="-9312" custLinFactNeighborY="6195"/>
      <dgm:spPr/>
      <dgm:t>
        <a:bodyPr/>
        <a:lstStyle/>
        <a:p>
          <a:endParaRPr lang="ru-RU"/>
        </a:p>
      </dgm:t>
    </dgm:pt>
    <dgm:pt modelId="{E9D950C5-6B85-4A85-9673-6E584435D1AF}" type="pres">
      <dgm:prSet presAssocID="{35FFA0D6-9F4E-42DA-9F3A-1C206B79F0D5}" presName="text_5" presStyleLbl="node1" presStyleIdx="4" presStyleCnt="6" custScaleX="96334" custScaleY="98243" custLinFactNeighborX="706" custLinFactNeighborY="-20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991F75-6E55-448F-93BC-DC6A4F5534CF}" type="pres">
      <dgm:prSet presAssocID="{35FFA0D6-9F4E-42DA-9F3A-1C206B79F0D5}" presName="accent_5" presStyleCnt="0"/>
      <dgm:spPr/>
    </dgm:pt>
    <dgm:pt modelId="{4F81C3DA-BBE3-442F-B2E2-C15BED406D24}" type="pres">
      <dgm:prSet presAssocID="{35FFA0D6-9F4E-42DA-9F3A-1C206B79F0D5}" presName="accentRepeatNode" presStyleLbl="solidFgAcc1" presStyleIdx="4" presStyleCnt="6" custLinFactNeighborX="237" custLinFactNeighborY="778"/>
      <dgm:spPr/>
    </dgm:pt>
    <dgm:pt modelId="{BD998E75-917C-4DC4-BE80-7DA94D293EE2}" type="pres">
      <dgm:prSet presAssocID="{C3FC465B-693D-4940-B0D2-29900DFF2D93}" presName="text_6" presStyleLbl="node1" presStyleIdx="5" presStyleCnt="6" custScaleX="101091" custScaleY="132038" custLinFactNeighborX="-1246" custLinFactNeighborY="-1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C22C4B-0DCC-485B-8CD0-963F82341280}" type="pres">
      <dgm:prSet presAssocID="{C3FC465B-693D-4940-B0D2-29900DFF2D93}" presName="accent_6" presStyleCnt="0"/>
      <dgm:spPr/>
    </dgm:pt>
    <dgm:pt modelId="{C47F53C1-7D98-4269-A84E-D95B28C6A206}" type="pres">
      <dgm:prSet presAssocID="{C3FC465B-693D-4940-B0D2-29900DFF2D93}" presName="accentRepeatNode" presStyleLbl="solidFgAcc1" presStyleIdx="5" presStyleCnt="6" custLinFactNeighborX="-20229" custLinFactNeighborY="-4328"/>
      <dgm:spPr/>
    </dgm:pt>
  </dgm:ptLst>
  <dgm:cxnLst>
    <dgm:cxn modelId="{981C5E65-8EC2-496C-8FB6-4B0F3E338859}" srcId="{13EDDE25-A5CF-4B4D-B76F-D0150429096B}" destId="{D1627FD6-A3BD-4D58-B5F5-5C3500454AA9}" srcOrd="1" destOrd="0" parTransId="{760CDD20-2A05-418A-8504-008F3034EFC9}" sibTransId="{1125F7D5-6D0D-4EDD-A35C-BFC52B3E36B1}"/>
    <dgm:cxn modelId="{4ED2A55B-AD19-44C5-A11F-70EF21DBC06C}" type="presOf" srcId="{D4C7EBF4-8747-47DA-959B-FA880E13AB06}" destId="{B3D7CCDD-C9C7-4261-A303-0E995F992D31}" srcOrd="0" destOrd="0" presId="urn:microsoft.com/office/officeart/2008/layout/VerticalCurvedList"/>
    <dgm:cxn modelId="{987141DE-B17E-48B1-9ADF-E200C6831FF4}" srcId="{13EDDE25-A5CF-4B4D-B76F-D0150429096B}" destId="{C3FC465B-693D-4940-B0D2-29900DFF2D93}" srcOrd="5" destOrd="0" parTransId="{77279F59-5DF6-4BEB-B6D7-EC0DB07D6831}" sibTransId="{C748C927-7926-403F-B70C-D171CF9B7A64}"/>
    <dgm:cxn modelId="{E4554BE8-BDF4-479C-9B17-31E9C980F55A}" type="presOf" srcId="{13EDDE25-A5CF-4B4D-B76F-D0150429096B}" destId="{5A6F6BB7-DC47-46A4-9C2D-FFEAAE8DB75D}" srcOrd="0" destOrd="0" presId="urn:microsoft.com/office/officeart/2008/layout/VerticalCurvedList"/>
    <dgm:cxn modelId="{8992E21B-9B47-4BE0-B431-F8FA3C980FE5}" type="presOf" srcId="{5939860C-5A8F-44F7-AE90-2EA68CC08993}" destId="{5F4148C7-1B53-4ECA-83CA-8ACD466CD2EE}" srcOrd="0" destOrd="0" presId="urn:microsoft.com/office/officeart/2008/layout/VerticalCurvedList"/>
    <dgm:cxn modelId="{15B08BCE-CB36-444C-B816-A1B78223BA46}" srcId="{13EDDE25-A5CF-4B4D-B76F-D0150429096B}" destId="{D4C7EBF4-8747-47DA-959B-FA880E13AB06}" srcOrd="2" destOrd="0" parTransId="{25526E76-C870-4C01-BC71-45BF09263750}" sibTransId="{BE803475-AE60-4844-8A18-4440BFB25219}"/>
    <dgm:cxn modelId="{67190F94-F517-49E9-B5A4-49C33CD635F7}" type="presOf" srcId="{35FFA0D6-9F4E-42DA-9F3A-1C206B79F0D5}" destId="{E9D950C5-6B85-4A85-9673-6E584435D1AF}" srcOrd="0" destOrd="0" presId="urn:microsoft.com/office/officeart/2008/layout/VerticalCurvedList"/>
    <dgm:cxn modelId="{B16417F4-1628-4D26-9029-714F2146E613}" type="presOf" srcId="{28BB5AC6-BDF8-4AC6-BA02-D4F686DE6E1D}" destId="{40E2E795-64C5-4BCA-B53A-D565CB28C679}" srcOrd="0" destOrd="0" presId="urn:microsoft.com/office/officeart/2008/layout/VerticalCurvedList"/>
    <dgm:cxn modelId="{A78D5292-B84B-4E14-A6FE-6E765FB71D5A}" srcId="{13EDDE25-A5CF-4B4D-B76F-D0150429096B}" destId="{5939860C-5A8F-44F7-AE90-2EA68CC08993}" srcOrd="3" destOrd="0" parTransId="{F649EBA7-2767-49DD-AAB0-C3B6E85F2F37}" sibTransId="{960DCF93-0D6F-4BD1-BCB0-898AFF617500}"/>
    <dgm:cxn modelId="{CEC97470-5FFE-49AA-9CEA-ACC22C8717B4}" type="presOf" srcId="{C3FC465B-693D-4940-B0D2-29900DFF2D93}" destId="{BD998E75-917C-4DC4-BE80-7DA94D293EE2}" srcOrd="0" destOrd="0" presId="urn:microsoft.com/office/officeart/2008/layout/VerticalCurvedList"/>
    <dgm:cxn modelId="{27ACE8DD-9260-4BEF-847C-4ED041D791CB}" srcId="{13EDDE25-A5CF-4B4D-B76F-D0150429096B}" destId="{35FFA0D6-9F4E-42DA-9F3A-1C206B79F0D5}" srcOrd="4" destOrd="0" parTransId="{83852C53-DEF2-4648-9E22-8F4799D94DB3}" sibTransId="{097CF115-DEA2-42D6-A8A5-9968BA7D4646}"/>
    <dgm:cxn modelId="{88FEDB22-9386-498A-83B4-573F5C737F09}" srcId="{13EDDE25-A5CF-4B4D-B76F-D0150429096B}" destId="{28BB5AC6-BDF8-4AC6-BA02-D4F686DE6E1D}" srcOrd="0" destOrd="0" parTransId="{78DAE643-3585-43AA-929B-F68FC315DE4C}" sibTransId="{C0AEF05B-B742-413D-94AA-544425226957}"/>
    <dgm:cxn modelId="{479FA6F1-9512-4007-803F-B2D529EBB9CC}" type="presOf" srcId="{D1627FD6-A3BD-4D58-B5F5-5C3500454AA9}" destId="{BC57B421-0C28-4158-AA25-A5F2E0B2CCC9}" srcOrd="0" destOrd="0" presId="urn:microsoft.com/office/officeart/2008/layout/VerticalCurvedList"/>
    <dgm:cxn modelId="{877B2158-D87A-4392-A79E-1B306656A9F5}" type="presOf" srcId="{C0AEF05B-B742-413D-94AA-544425226957}" destId="{F5D17C67-86E1-4EBF-9FC3-2EDA75DB6C3F}" srcOrd="0" destOrd="0" presId="urn:microsoft.com/office/officeart/2008/layout/VerticalCurvedList"/>
    <dgm:cxn modelId="{65993249-52F1-472F-8F7E-F6E372C50066}" type="presParOf" srcId="{5A6F6BB7-DC47-46A4-9C2D-FFEAAE8DB75D}" destId="{D522CA93-FC97-4F7A-A7AB-4FF12E0FE03E}" srcOrd="0" destOrd="0" presId="urn:microsoft.com/office/officeart/2008/layout/VerticalCurvedList"/>
    <dgm:cxn modelId="{6B60F99C-D31C-414F-B5F6-2A88598FF15C}" type="presParOf" srcId="{D522CA93-FC97-4F7A-A7AB-4FF12E0FE03E}" destId="{D04B1CEC-15EB-41AA-9B99-061DFC46F6D1}" srcOrd="0" destOrd="0" presId="urn:microsoft.com/office/officeart/2008/layout/VerticalCurvedList"/>
    <dgm:cxn modelId="{A27B8AA8-4B57-495D-AC62-B179048F3416}" type="presParOf" srcId="{D04B1CEC-15EB-41AA-9B99-061DFC46F6D1}" destId="{CFBD68F9-E0E3-4DC6-93DF-8A504EEC304B}" srcOrd="0" destOrd="0" presId="urn:microsoft.com/office/officeart/2008/layout/VerticalCurvedList"/>
    <dgm:cxn modelId="{A520A183-DE57-4F48-BA26-6D471F402765}" type="presParOf" srcId="{D04B1CEC-15EB-41AA-9B99-061DFC46F6D1}" destId="{F5D17C67-86E1-4EBF-9FC3-2EDA75DB6C3F}" srcOrd="1" destOrd="0" presId="urn:microsoft.com/office/officeart/2008/layout/VerticalCurvedList"/>
    <dgm:cxn modelId="{43B9F222-38FE-4580-A5E6-EBC3C2FF7139}" type="presParOf" srcId="{D04B1CEC-15EB-41AA-9B99-061DFC46F6D1}" destId="{31D500E9-4040-4224-BEA1-2C6CC41A000B}" srcOrd="2" destOrd="0" presId="urn:microsoft.com/office/officeart/2008/layout/VerticalCurvedList"/>
    <dgm:cxn modelId="{9D5AC6EF-481A-4FC7-87B2-4D4E867532A4}" type="presParOf" srcId="{D04B1CEC-15EB-41AA-9B99-061DFC46F6D1}" destId="{662554C8-059C-459B-B522-582C52C5300E}" srcOrd="3" destOrd="0" presId="urn:microsoft.com/office/officeart/2008/layout/VerticalCurvedList"/>
    <dgm:cxn modelId="{ED706115-F342-415C-920B-50384692F058}" type="presParOf" srcId="{D522CA93-FC97-4F7A-A7AB-4FF12E0FE03E}" destId="{40E2E795-64C5-4BCA-B53A-D565CB28C679}" srcOrd="1" destOrd="0" presId="urn:microsoft.com/office/officeart/2008/layout/VerticalCurvedList"/>
    <dgm:cxn modelId="{82C139EF-EA52-4014-86CE-35791F0A5646}" type="presParOf" srcId="{D522CA93-FC97-4F7A-A7AB-4FF12E0FE03E}" destId="{E7914843-ABA9-418D-B51E-6E8536A417E5}" srcOrd="2" destOrd="0" presId="urn:microsoft.com/office/officeart/2008/layout/VerticalCurvedList"/>
    <dgm:cxn modelId="{11EAA368-FD91-417F-AA04-040D939DCCA7}" type="presParOf" srcId="{E7914843-ABA9-418D-B51E-6E8536A417E5}" destId="{1B32A4B3-4940-4A0F-8B4F-C3D15B445AB0}" srcOrd="0" destOrd="0" presId="urn:microsoft.com/office/officeart/2008/layout/VerticalCurvedList"/>
    <dgm:cxn modelId="{176D4A3C-48D4-46BE-B33E-BBFB38490D24}" type="presParOf" srcId="{D522CA93-FC97-4F7A-A7AB-4FF12E0FE03E}" destId="{BC57B421-0C28-4158-AA25-A5F2E0B2CCC9}" srcOrd="3" destOrd="0" presId="urn:microsoft.com/office/officeart/2008/layout/VerticalCurvedList"/>
    <dgm:cxn modelId="{88380FF3-C742-409A-9996-A648C250FBF2}" type="presParOf" srcId="{D522CA93-FC97-4F7A-A7AB-4FF12E0FE03E}" destId="{4040E256-C839-4847-ABD8-9F9DFC8DC19B}" srcOrd="4" destOrd="0" presId="urn:microsoft.com/office/officeart/2008/layout/VerticalCurvedList"/>
    <dgm:cxn modelId="{E695FCA6-3AD1-4145-AB7A-FE50FC84A49E}" type="presParOf" srcId="{4040E256-C839-4847-ABD8-9F9DFC8DC19B}" destId="{3FC22636-99B3-4C7D-9500-4EDA6563E6F7}" srcOrd="0" destOrd="0" presId="urn:microsoft.com/office/officeart/2008/layout/VerticalCurvedList"/>
    <dgm:cxn modelId="{01895A72-D5D8-4498-B4A8-E0EBB537B211}" type="presParOf" srcId="{D522CA93-FC97-4F7A-A7AB-4FF12E0FE03E}" destId="{B3D7CCDD-C9C7-4261-A303-0E995F992D31}" srcOrd="5" destOrd="0" presId="urn:microsoft.com/office/officeart/2008/layout/VerticalCurvedList"/>
    <dgm:cxn modelId="{75041B56-086A-4E47-81A0-7340C849F566}" type="presParOf" srcId="{D522CA93-FC97-4F7A-A7AB-4FF12E0FE03E}" destId="{2D20ACD5-6C29-405B-B7C5-4B0146FB4D80}" srcOrd="6" destOrd="0" presId="urn:microsoft.com/office/officeart/2008/layout/VerticalCurvedList"/>
    <dgm:cxn modelId="{C813F0D3-8CCB-404E-AD71-865D979A302E}" type="presParOf" srcId="{2D20ACD5-6C29-405B-B7C5-4B0146FB4D80}" destId="{7CC864EA-5A5B-4D96-8BB0-BB12DF6DA708}" srcOrd="0" destOrd="0" presId="urn:microsoft.com/office/officeart/2008/layout/VerticalCurvedList"/>
    <dgm:cxn modelId="{C45CC8DF-5D69-41E2-B082-CC75C57C449E}" type="presParOf" srcId="{D522CA93-FC97-4F7A-A7AB-4FF12E0FE03E}" destId="{5F4148C7-1B53-4ECA-83CA-8ACD466CD2EE}" srcOrd="7" destOrd="0" presId="urn:microsoft.com/office/officeart/2008/layout/VerticalCurvedList"/>
    <dgm:cxn modelId="{FDE21203-E43E-49C3-9904-3093BB8610E9}" type="presParOf" srcId="{D522CA93-FC97-4F7A-A7AB-4FF12E0FE03E}" destId="{B091A630-78E0-480E-98D3-E14E85347068}" srcOrd="8" destOrd="0" presId="urn:microsoft.com/office/officeart/2008/layout/VerticalCurvedList"/>
    <dgm:cxn modelId="{FD475D8B-EA2D-49D7-8215-E1654A23028B}" type="presParOf" srcId="{B091A630-78E0-480E-98D3-E14E85347068}" destId="{13ECB1FA-33CF-4427-A985-AF9F013C973E}" srcOrd="0" destOrd="0" presId="urn:microsoft.com/office/officeart/2008/layout/VerticalCurvedList"/>
    <dgm:cxn modelId="{B54C9843-E6EA-458A-858E-D9263D408D85}" type="presParOf" srcId="{D522CA93-FC97-4F7A-A7AB-4FF12E0FE03E}" destId="{E9D950C5-6B85-4A85-9673-6E584435D1AF}" srcOrd="9" destOrd="0" presId="urn:microsoft.com/office/officeart/2008/layout/VerticalCurvedList"/>
    <dgm:cxn modelId="{F07492A2-F57A-43D2-95CD-A107266A1014}" type="presParOf" srcId="{D522CA93-FC97-4F7A-A7AB-4FF12E0FE03E}" destId="{DC991F75-6E55-448F-93BC-DC6A4F5534CF}" srcOrd="10" destOrd="0" presId="urn:microsoft.com/office/officeart/2008/layout/VerticalCurvedList"/>
    <dgm:cxn modelId="{38D3C5FA-249A-4250-AF14-C9AA948692DD}" type="presParOf" srcId="{DC991F75-6E55-448F-93BC-DC6A4F5534CF}" destId="{4F81C3DA-BBE3-442F-B2E2-C15BED406D24}" srcOrd="0" destOrd="0" presId="urn:microsoft.com/office/officeart/2008/layout/VerticalCurvedList"/>
    <dgm:cxn modelId="{F9F210E4-3F63-4476-9729-8D2119D16EC0}" type="presParOf" srcId="{D522CA93-FC97-4F7A-A7AB-4FF12E0FE03E}" destId="{BD998E75-917C-4DC4-BE80-7DA94D293EE2}" srcOrd="11" destOrd="0" presId="urn:microsoft.com/office/officeart/2008/layout/VerticalCurvedList"/>
    <dgm:cxn modelId="{D5D1DD73-FB5B-42B3-9200-09A3D2688B32}" type="presParOf" srcId="{D522CA93-FC97-4F7A-A7AB-4FF12E0FE03E}" destId="{30C22C4B-0DCC-485B-8CD0-963F82341280}" srcOrd="12" destOrd="0" presId="urn:microsoft.com/office/officeart/2008/layout/VerticalCurvedList"/>
    <dgm:cxn modelId="{C40B8ECC-D9EA-4E94-AFF3-32ED1369B22A}" type="presParOf" srcId="{30C22C4B-0DCC-485B-8CD0-963F82341280}" destId="{C47F53C1-7D98-4269-A84E-D95B28C6A20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EDDE25-A5CF-4B4D-B76F-D0150429096B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8BB5AC6-BDF8-4AC6-BA02-D4F686DE6E1D}">
      <dgm:prSet phldrT="[Текст]" custT="1"/>
      <dgm:spPr/>
      <dgm:t>
        <a:bodyPr/>
        <a:lstStyle/>
        <a:p>
          <a:pPr algn="ctr"/>
          <a:r>
            <a:rPr lang="ru-RU" sz="1600" b="1" dirty="0" smtClean="0">
              <a:solidFill>
                <a:srgbClr val="002060"/>
              </a:solidFill>
            </a:rPr>
            <a:t>Знакомство с реальным производством и новейшими технологиями в промышленности </a:t>
          </a:r>
          <a:endParaRPr lang="ru-RU" sz="1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DAE643-3585-43AA-929B-F68FC315DE4C}" type="parTrans" cxnId="{88FEDB22-9386-498A-83B4-573F5C737F09}">
      <dgm:prSet/>
      <dgm:spPr/>
      <dgm:t>
        <a:bodyPr/>
        <a:lstStyle/>
        <a:p>
          <a:endParaRPr lang="ru-RU"/>
        </a:p>
      </dgm:t>
    </dgm:pt>
    <dgm:pt modelId="{C0AEF05B-B742-413D-94AA-544425226957}" type="sibTrans" cxnId="{88FEDB22-9386-498A-83B4-573F5C737F09}">
      <dgm:prSet/>
      <dgm:spPr/>
      <dgm:t>
        <a:bodyPr/>
        <a:lstStyle/>
        <a:p>
          <a:endParaRPr lang="ru-RU"/>
        </a:p>
      </dgm:t>
    </dgm:pt>
    <dgm:pt modelId="{D1627FD6-A3BD-4D58-B5F5-5C3500454AA9}">
      <dgm:prSet phldrT="[Текст]" custT="1"/>
      <dgm:spPr/>
      <dgm:t>
        <a:bodyPr/>
        <a:lstStyle/>
        <a:p>
          <a:pPr algn="just"/>
          <a:r>
            <a:rPr lang="ru-RU" sz="1600" b="1" dirty="0" smtClean="0">
              <a:solidFill>
                <a:srgbClr val="002060"/>
              </a:solidFill>
            </a:rPr>
            <a:t>Коммуникации между обучающимися и чемпионами национальных и мировых чемпионатов</a:t>
          </a:r>
          <a:endParaRPr lang="ru-RU" sz="1600" b="1" dirty="0">
            <a:solidFill>
              <a:srgbClr val="002060"/>
            </a:solidFill>
          </a:endParaRPr>
        </a:p>
      </dgm:t>
    </dgm:pt>
    <dgm:pt modelId="{760CDD20-2A05-418A-8504-008F3034EFC9}" type="parTrans" cxnId="{981C5E65-8EC2-496C-8FB6-4B0F3E338859}">
      <dgm:prSet/>
      <dgm:spPr/>
      <dgm:t>
        <a:bodyPr/>
        <a:lstStyle/>
        <a:p>
          <a:endParaRPr lang="ru-RU"/>
        </a:p>
      </dgm:t>
    </dgm:pt>
    <dgm:pt modelId="{1125F7D5-6D0D-4EDD-A35C-BFC52B3E36B1}" type="sibTrans" cxnId="{981C5E65-8EC2-496C-8FB6-4B0F3E338859}">
      <dgm:prSet/>
      <dgm:spPr/>
      <dgm:t>
        <a:bodyPr/>
        <a:lstStyle/>
        <a:p>
          <a:endParaRPr lang="ru-RU"/>
        </a:p>
      </dgm:t>
    </dgm:pt>
    <dgm:pt modelId="{D4C7EBF4-8747-47DA-959B-FA880E13AB06}">
      <dgm:prSet phldrT="[Текст]" custT="1"/>
      <dgm:spPr/>
      <dgm:t>
        <a:bodyPr/>
        <a:lstStyle/>
        <a:p>
          <a:pPr rtl="0"/>
          <a:r>
            <a:rPr lang="ru-RU" sz="1600" b="1" dirty="0" smtClean="0">
              <a:solidFill>
                <a:srgbClr val="002060"/>
              </a:solidFill>
            </a:rPr>
            <a:t>Мотивация к дальнейшему участию в Национальном чемпионате </a:t>
          </a:r>
          <a:r>
            <a:rPr lang="en-US" sz="1600" b="1" dirty="0" err="1" smtClean="0">
              <a:solidFill>
                <a:srgbClr val="002060"/>
              </a:solidFill>
            </a:rPr>
            <a:t>WorldSkills</a:t>
          </a:r>
          <a:endParaRPr lang="ru-RU" sz="1600" b="1" dirty="0">
            <a:solidFill>
              <a:srgbClr val="002060"/>
            </a:solidFill>
          </a:endParaRPr>
        </a:p>
      </dgm:t>
    </dgm:pt>
    <dgm:pt modelId="{BE803475-AE60-4844-8A18-4440BFB25219}" type="sibTrans" cxnId="{15B08BCE-CB36-444C-B816-A1B78223BA46}">
      <dgm:prSet/>
      <dgm:spPr/>
      <dgm:t>
        <a:bodyPr/>
        <a:lstStyle/>
        <a:p>
          <a:endParaRPr lang="ru-RU"/>
        </a:p>
      </dgm:t>
    </dgm:pt>
    <dgm:pt modelId="{25526E76-C870-4C01-BC71-45BF09263750}" type="parTrans" cxnId="{15B08BCE-CB36-444C-B816-A1B78223BA46}">
      <dgm:prSet/>
      <dgm:spPr/>
      <dgm:t>
        <a:bodyPr/>
        <a:lstStyle/>
        <a:p>
          <a:endParaRPr lang="ru-RU"/>
        </a:p>
      </dgm:t>
    </dgm:pt>
    <dgm:pt modelId="{5939860C-5A8F-44F7-AE90-2EA68CC08993}">
      <dgm:prSet phldrT="[Текст]" custT="1"/>
      <dgm:spPr/>
      <dgm:t>
        <a:bodyPr/>
        <a:lstStyle/>
        <a:p>
          <a:pPr rtl="0"/>
          <a:r>
            <a:rPr lang="ru-RU" sz="1600" b="1" dirty="0" smtClean="0">
              <a:solidFill>
                <a:srgbClr val="002060"/>
              </a:solidFill>
            </a:rPr>
            <a:t>Ощущение себя как части сборной Республики Башкортостан</a:t>
          </a:r>
          <a:endParaRPr lang="ru-RU" sz="1600" b="1" dirty="0">
            <a:solidFill>
              <a:srgbClr val="002060"/>
            </a:solidFill>
          </a:endParaRPr>
        </a:p>
      </dgm:t>
    </dgm:pt>
    <dgm:pt modelId="{F649EBA7-2767-49DD-AAB0-C3B6E85F2F37}" type="parTrans" cxnId="{A78D5292-B84B-4E14-A6FE-6E765FB71D5A}">
      <dgm:prSet/>
      <dgm:spPr/>
      <dgm:t>
        <a:bodyPr/>
        <a:lstStyle/>
        <a:p>
          <a:endParaRPr lang="ru-RU"/>
        </a:p>
      </dgm:t>
    </dgm:pt>
    <dgm:pt modelId="{960DCF93-0D6F-4BD1-BCB0-898AFF617500}" type="sibTrans" cxnId="{A78D5292-B84B-4E14-A6FE-6E765FB71D5A}">
      <dgm:prSet/>
      <dgm:spPr/>
      <dgm:t>
        <a:bodyPr/>
        <a:lstStyle/>
        <a:p>
          <a:endParaRPr lang="ru-RU"/>
        </a:p>
      </dgm:t>
    </dgm:pt>
    <dgm:pt modelId="{5A6F6BB7-DC47-46A4-9C2D-FFEAAE8DB75D}" type="pres">
      <dgm:prSet presAssocID="{13EDDE25-A5CF-4B4D-B76F-D0150429096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522CA93-FC97-4F7A-A7AB-4FF12E0FE03E}" type="pres">
      <dgm:prSet presAssocID="{13EDDE25-A5CF-4B4D-B76F-D0150429096B}" presName="Name1" presStyleCnt="0"/>
      <dgm:spPr/>
    </dgm:pt>
    <dgm:pt modelId="{D04B1CEC-15EB-41AA-9B99-061DFC46F6D1}" type="pres">
      <dgm:prSet presAssocID="{13EDDE25-A5CF-4B4D-B76F-D0150429096B}" presName="cycle" presStyleCnt="0"/>
      <dgm:spPr/>
    </dgm:pt>
    <dgm:pt modelId="{CFBD68F9-E0E3-4DC6-93DF-8A504EEC304B}" type="pres">
      <dgm:prSet presAssocID="{13EDDE25-A5CF-4B4D-B76F-D0150429096B}" presName="srcNode" presStyleLbl="node1" presStyleIdx="0" presStyleCnt="4"/>
      <dgm:spPr/>
    </dgm:pt>
    <dgm:pt modelId="{F5D17C67-86E1-4EBF-9FC3-2EDA75DB6C3F}" type="pres">
      <dgm:prSet presAssocID="{13EDDE25-A5CF-4B4D-B76F-D0150429096B}" presName="conn" presStyleLbl="parChTrans1D2" presStyleIdx="0" presStyleCnt="1"/>
      <dgm:spPr/>
      <dgm:t>
        <a:bodyPr/>
        <a:lstStyle/>
        <a:p>
          <a:endParaRPr lang="ru-RU"/>
        </a:p>
      </dgm:t>
    </dgm:pt>
    <dgm:pt modelId="{31D500E9-4040-4224-BEA1-2C6CC41A000B}" type="pres">
      <dgm:prSet presAssocID="{13EDDE25-A5CF-4B4D-B76F-D0150429096B}" presName="extraNode" presStyleLbl="node1" presStyleIdx="0" presStyleCnt="4"/>
      <dgm:spPr/>
    </dgm:pt>
    <dgm:pt modelId="{662554C8-059C-459B-B522-582C52C5300E}" type="pres">
      <dgm:prSet presAssocID="{13EDDE25-A5CF-4B4D-B76F-D0150429096B}" presName="dstNode" presStyleLbl="node1" presStyleIdx="0" presStyleCnt="4"/>
      <dgm:spPr/>
    </dgm:pt>
    <dgm:pt modelId="{40E2E795-64C5-4BCA-B53A-D565CB28C679}" type="pres">
      <dgm:prSet presAssocID="{28BB5AC6-BDF8-4AC6-BA02-D4F686DE6E1D}" presName="text_1" presStyleLbl="node1" presStyleIdx="0" presStyleCnt="4" custScaleX="93220" custScaleY="121541" custLinFactNeighborX="940" custLinFactNeighborY="-25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914843-ABA9-418D-B51E-6E8536A417E5}" type="pres">
      <dgm:prSet presAssocID="{28BB5AC6-BDF8-4AC6-BA02-D4F686DE6E1D}" presName="accent_1" presStyleCnt="0"/>
      <dgm:spPr/>
    </dgm:pt>
    <dgm:pt modelId="{1B32A4B3-4940-4A0F-8B4F-C3D15B445AB0}" type="pres">
      <dgm:prSet presAssocID="{28BB5AC6-BDF8-4AC6-BA02-D4F686DE6E1D}" presName="accentRepeatNode" presStyleLbl="solidFgAcc1" presStyleIdx="0" presStyleCnt="4" custScaleX="96024" custScaleY="97963" custLinFactNeighborX="4170" custLinFactNeighborY="-18595"/>
      <dgm:spPr/>
      <dgm:t>
        <a:bodyPr/>
        <a:lstStyle/>
        <a:p>
          <a:endParaRPr lang="ru-RU"/>
        </a:p>
      </dgm:t>
    </dgm:pt>
    <dgm:pt modelId="{BC57B421-0C28-4158-AA25-A5F2E0B2CCC9}" type="pres">
      <dgm:prSet presAssocID="{D1627FD6-A3BD-4D58-B5F5-5C3500454AA9}" presName="text_2" presStyleLbl="node1" presStyleIdx="1" presStyleCnt="4" custScaleX="98230" custScaleY="127668" custLinFactNeighborX="-1736" custLinFactNeighborY="-189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0E256-C839-4847-ABD8-9F9DFC8DC19B}" type="pres">
      <dgm:prSet presAssocID="{D1627FD6-A3BD-4D58-B5F5-5C3500454AA9}" presName="accent_2" presStyleCnt="0"/>
      <dgm:spPr/>
    </dgm:pt>
    <dgm:pt modelId="{3FC22636-99B3-4C7D-9500-4EDA6563E6F7}" type="pres">
      <dgm:prSet presAssocID="{D1627FD6-A3BD-4D58-B5F5-5C3500454AA9}" presName="accentRepeatNode" presStyleLbl="solidFgAcc1" presStyleIdx="1" presStyleCnt="4" custScaleX="29841" custScaleY="35867" custLinFactNeighborX="-19920" custLinFactNeighborY="-19101"/>
      <dgm:spPr/>
      <dgm:t>
        <a:bodyPr/>
        <a:lstStyle/>
        <a:p>
          <a:endParaRPr lang="ru-RU"/>
        </a:p>
      </dgm:t>
    </dgm:pt>
    <dgm:pt modelId="{B3D7CCDD-C9C7-4261-A303-0E995F992D31}" type="pres">
      <dgm:prSet presAssocID="{D4C7EBF4-8747-47DA-959B-FA880E13AB06}" presName="text_3" presStyleLbl="node1" presStyleIdx="2" presStyleCnt="4" custScaleX="95397" custScaleY="136400" custLinFactNeighborX="-584" custLinFactNeighborY="8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20ACD5-6C29-405B-B7C5-4B0146FB4D80}" type="pres">
      <dgm:prSet presAssocID="{D4C7EBF4-8747-47DA-959B-FA880E13AB06}" presName="accent_3" presStyleCnt="0"/>
      <dgm:spPr/>
    </dgm:pt>
    <dgm:pt modelId="{7CC864EA-5A5B-4D96-8BB0-BB12DF6DA708}" type="pres">
      <dgm:prSet presAssocID="{D4C7EBF4-8747-47DA-959B-FA880E13AB06}" presName="accentRepeatNode" presStyleLbl="solidFgAcc1" presStyleIdx="2" presStyleCnt="4" custScaleX="99169" custScaleY="103769" custLinFactNeighborX="-21740" custLinFactNeighborY="4282"/>
      <dgm:spPr/>
      <dgm:t>
        <a:bodyPr/>
        <a:lstStyle/>
        <a:p>
          <a:endParaRPr lang="ru-RU"/>
        </a:p>
      </dgm:t>
    </dgm:pt>
    <dgm:pt modelId="{5F4148C7-1B53-4ECA-83CA-8ACD466CD2EE}" type="pres">
      <dgm:prSet presAssocID="{5939860C-5A8F-44F7-AE90-2EA68CC08993}" presName="text_4" presStyleLbl="node1" presStyleIdx="3" presStyleCnt="4" custScaleX="95861" custScaleY="95195" custLinFactNeighborX="-638" custLinFactNeighborY="122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91A630-78E0-480E-98D3-E14E85347068}" type="pres">
      <dgm:prSet presAssocID="{5939860C-5A8F-44F7-AE90-2EA68CC08993}" presName="accent_4" presStyleCnt="0"/>
      <dgm:spPr/>
    </dgm:pt>
    <dgm:pt modelId="{13ECB1FA-33CF-4427-A985-AF9F013C973E}" type="pres">
      <dgm:prSet presAssocID="{5939860C-5A8F-44F7-AE90-2EA68CC08993}" presName="accentRepeatNode" presStyleLbl="solidFgAcc1" presStyleIdx="3" presStyleCnt="4" custLinFactNeighborX="-9312" custLinFactNeighborY="6195"/>
      <dgm:spPr/>
      <dgm:t>
        <a:bodyPr/>
        <a:lstStyle/>
        <a:p>
          <a:endParaRPr lang="ru-RU"/>
        </a:p>
      </dgm:t>
    </dgm:pt>
  </dgm:ptLst>
  <dgm:cxnLst>
    <dgm:cxn modelId="{981C5E65-8EC2-496C-8FB6-4B0F3E338859}" srcId="{13EDDE25-A5CF-4B4D-B76F-D0150429096B}" destId="{D1627FD6-A3BD-4D58-B5F5-5C3500454AA9}" srcOrd="1" destOrd="0" parTransId="{760CDD20-2A05-418A-8504-008F3034EFC9}" sibTransId="{1125F7D5-6D0D-4EDD-A35C-BFC52B3E36B1}"/>
    <dgm:cxn modelId="{98D60330-7CDB-49E2-BD11-179BBCB7918B}" type="presOf" srcId="{D1627FD6-A3BD-4D58-B5F5-5C3500454AA9}" destId="{BC57B421-0C28-4158-AA25-A5F2E0B2CCC9}" srcOrd="0" destOrd="0" presId="urn:microsoft.com/office/officeart/2008/layout/VerticalCurvedList"/>
    <dgm:cxn modelId="{B240DB8C-D829-4B5E-A3E9-118B8EC5F3AE}" type="presOf" srcId="{D4C7EBF4-8747-47DA-959B-FA880E13AB06}" destId="{B3D7CCDD-C9C7-4261-A303-0E995F992D31}" srcOrd="0" destOrd="0" presId="urn:microsoft.com/office/officeart/2008/layout/VerticalCurvedList"/>
    <dgm:cxn modelId="{15B08BCE-CB36-444C-B816-A1B78223BA46}" srcId="{13EDDE25-A5CF-4B4D-B76F-D0150429096B}" destId="{D4C7EBF4-8747-47DA-959B-FA880E13AB06}" srcOrd="2" destOrd="0" parTransId="{25526E76-C870-4C01-BC71-45BF09263750}" sibTransId="{BE803475-AE60-4844-8A18-4440BFB25219}"/>
    <dgm:cxn modelId="{759FF817-1A2F-42FE-BFBE-B13B7CFAD9C5}" type="presOf" srcId="{5939860C-5A8F-44F7-AE90-2EA68CC08993}" destId="{5F4148C7-1B53-4ECA-83CA-8ACD466CD2EE}" srcOrd="0" destOrd="0" presId="urn:microsoft.com/office/officeart/2008/layout/VerticalCurvedList"/>
    <dgm:cxn modelId="{46DFF72E-FF16-41F8-A7F0-F6865BF43710}" type="presOf" srcId="{13EDDE25-A5CF-4B4D-B76F-D0150429096B}" destId="{5A6F6BB7-DC47-46A4-9C2D-FFEAAE8DB75D}" srcOrd="0" destOrd="0" presId="urn:microsoft.com/office/officeart/2008/layout/VerticalCurvedList"/>
    <dgm:cxn modelId="{A78D5292-B84B-4E14-A6FE-6E765FB71D5A}" srcId="{13EDDE25-A5CF-4B4D-B76F-D0150429096B}" destId="{5939860C-5A8F-44F7-AE90-2EA68CC08993}" srcOrd="3" destOrd="0" parTransId="{F649EBA7-2767-49DD-AAB0-C3B6E85F2F37}" sibTransId="{960DCF93-0D6F-4BD1-BCB0-898AFF617500}"/>
    <dgm:cxn modelId="{EE22C6BC-EC46-418C-A4A1-00E5E987ADCC}" type="presOf" srcId="{28BB5AC6-BDF8-4AC6-BA02-D4F686DE6E1D}" destId="{40E2E795-64C5-4BCA-B53A-D565CB28C679}" srcOrd="0" destOrd="0" presId="urn:microsoft.com/office/officeart/2008/layout/VerticalCurvedList"/>
    <dgm:cxn modelId="{F44A9949-E331-4D55-AC01-A66FE7D752B9}" type="presOf" srcId="{C0AEF05B-B742-413D-94AA-544425226957}" destId="{F5D17C67-86E1-4EBF-9FC3-2EDA75DB6C3F}" srcOrd="0" destOrd="0" presId="urn:microsoft.com/office/officeart/2008/layout/VerticalCurvedList"/>
    <dgm:cxn modelId="{88FEDB22-9386-498A-83B4-573F5C737F09}" srcId="{13EDDE25-A5CF-4B4D-B76F-D0150429096B}" destId="{28BB5AC6-BDF8-4AC6-BA02-D4F686DE6E1D}" srcOrd="0" destOrd="0" parTransId="{78DAE643-3585-43AA-929B-F68FC315DE4C}" sibTransId="{C0AEF05B-B742-413D-94AA-544425226957}"/>
    <dgm:cxn modelId="{28157116-63F9-48C1-859D-750818B0AB6A}" type="presParOf" srcId="{5A6F6BB7-DC47-46A4-9C2D-FFEAAE8DB75D}" destId="{D522CA93-FC97-4F7A-A7AB-4FF12E0FE03E}" srcOrd="0" destOrd="0" presId="urn:microsoft.com/office/officeart/2008/layout/VerticalCurvedList"/>
    <dgm:cxn modelId="{D5056BFB-206B-40B3-B2BF-4A972A28F1CE}" type="presParOf" srcId="{D522CA93-FC97-4F7A-A7AB-4FF12E0FE03E}" destId="{D04B1CEC-15EB-41AA-9B99-061DFC46F6D1}" srcOrd="0" destOrd="0" presId="urn:microsoft.com/office/officeart/2008/layout/VerticalCurvedList"/>
    <dgm:cxn modelId="{5080911C-D31C-4212-AFD4-276347F92184}" type="presParOf" srcId="{D04B1CEC-15EB-41AA-9B99-061DFC46F6D1}" destId="{CFBD68F9-E0E3-4DC6-93DF-8A504EEC304B}" srcOrd="0" destOrd="0" presId="urn:microsoft.com/office/officeart/2008/layout/VerticalCurvedList"/>
    <dgm:cxn modelId="{3A76B92B-0563-415B-9311-0E4D2581CE21}" type="presParOf" srcId="{D04B1CEC-15EB-41AA-9B99-061DFC46F6D1}" destId="{F5D17C67-86E1-4EBF-9FC3-2EDA75DB6C3F}" srcOrd="1" destOrd="0" presId="urn:microsoft.com/office/officeart/2008/layout/VerticalCurvedList"/>
    <dgm:cxn modelId="{30AB4A4D-B0AD-44DC-936D-0F770DBFD4D6}" type="presParOf" srcId="{D04B1CEC-15EB-41AA-9B99-061DFC46F6D1}" destId="{31D500E9-4040-4224-BEA1-2C6CC41A000B}" srcOrd="2" destOrd="0" presId="urn:microsoft.com/office/officeart/2008/layout/VerticalCurvedList"/>
    <dgm:cxn modelId="{21C4E3A1-383B-4CCC-B73F-09A280114A95}" type="presParOf" srcId="{D04B1CEC-15EB-41AA-9B99-061DFC46F6D1}" destId="{662554C8-059C-459B-B522-582C52C5300E}" srcOrd="3" destOrd="0" presId="urn:microsoft.com/office/officeart/2008/layout/VerticalCurvedList"/>
    <dgm:cxn modelId="{EF8AD2A1-9504-4B58-A689-AA5A800B6512}" type="presParOf" srcId="{D522CA93-FC97-4F7A-A7AB-4FF12E0FE03E}" destId="{40E2E795-64C5-4BCA-B53A-D565CB28C679}" srcOrd="1" destOrd="0" presId="urn:microsoft.com/office/officeart/2008/layout/VerticalCurvedList"/>
    <dgm:cxn modelId="{9F83F22C-9C8C-4E0E-8A06-FE060B3522EF}" type="presParOf" srcId="{D522CA93-FC97-4F7A-A7AB-4FF12E0FE03E}" destId="{E7914843-ABA9-418D-B51E-6E8536A417E5}" srcOrd="2" destOrd="0" presId="urn:microsoft.com/office/officeart/2008/layout/VerticalCurvedList"/>
    <dgm:cxn modelId="{8FDDD609-D3BE-43AE-A098-024B49A5E86D}" type="presParOf" srcId="{E7914843-ABA9-418D-B51E-6E8536A417E5}" destId="{1B32A4B3-4940-4A0F-8B4F-C3D15B445AB0}" srcOrd="0" destOrd="0" presId="urn:microsoft.com/office/officeart/2008/layout/VerticalCurvedList"/>
    <dgm:cxn modelId="{ACB525F3-F163-4E7D-8789-9E1366EC5B46}" type="presParOf" srcId="{D522CA93-FC97-4F7A-A7AB-4FF12E0FE03E}" destId="{BC57B421-0C28-4158-AA25-A5F2E0B2CCC9}" srcOrd="3" destOrd="0" presId="urn:microsoft.com/office/officeart/2008/layout/VerticalCurvedList"/>
    <dgm:cxn modelId="{D87A4533-7E94-494D-986C-3F707008ADB2}" type="presParOf" srcId="{D522CA93-FC97-4F7A-A7AB-4FF12E0FE03E}" destId="{4040E256-C839-4847-ABD8-9F9DFC8DC19B}" srcOrd="4" destOrd="0" presId="urn:microsoft.com/office/officeart/2008/layout/VerticalCurvedList"/>
    <dgm:cxn modelId="{E1107F18-4234-441C-9677-76B8187EF5D5}" type="presParOf" srcId="{4040E256-C839-4847-ABD8-9F9DFC8DC19B}" destId="{3FC22636-99B3-4C7D-9500-4EDA6563E6F7}" srcOrd="0" destOrd="0" presId="urn:microsoft.com/office/officeart/2008/layout/VerticalCurvedList"/>
    <dgm:cxn modelId="{9C51A8A8-E9B9-4356-A066-D1C4C46510ED}" type="presParOf" srcId="{D522CA93-FC97-4F7A-A7AB-4FF12E0FE03E}" destId="{B3D7CCDD-C9C7-4261-A303-0E995F992D31}" srcOrd="5" destOrd="0" presId="urn:microsoft.com/office/officeart/2008/layout/VerticalCurvedList"/>
    <dgm:cxn modelId="{8F0E8B14-A694-4A8D-B855-F7A096BC9FE1}" type="presParOf" srcId="{D522CA93-FC97-4F7A-A7AB-4FF12E0FE03E}" destId="{2D20ACD5-6C29-405B-B7C5-4B0146FB4D80}" srcOrd="6" destOrd="0" presId="urn:microsoft.com/office/officeart/2008/layout/VerticalCurvedList"/>
    <dgm:cxn modelId="{D84DF9B2-5EAA-4E55-9B79-88863410B428}" type="presParOf" srcId="{2D20ACD5-6C29-405B-B7C5-4B0146FB4D80}" destId="{7CC864EA-5A5B-4D96-8BB0-BB12DF6DA708}" srcOrd="0" destOrd="0" presId="urn:microsoft.com/office/officeart/2008/layout/VerticalCurvedList"/>
    <dgm:cxn modelId="{05875460-2CA3-4639-8B4F-C56CA2BDE60B}" type="presParOf" srcId="{D522CA93-FC97-4F7A-A7AB-4FF12E0FE03E}" destId="{5F4148C7-1B53-4ECA-83CA-8ACD466CD2EE}" srcOrd="7" destOrd="0" presId="urn:microsoft.com/office/officeart/2008/layout/VerticalCurvedList"/>
    <dgm:cxn modelId="{742807FB-091E-4DAE-9A46-3676BBCD4639}" type="presParOf" srcId="{D522CA93-FC97-4F7A-A7AB-4FF12E0FE03E}" destId="{B091A630-78E0-480E-98D3-E14E85347068}" srcOrd="8" destOrd="0" presId="urn:microsoft.com/office/officeart/2008/layout/VerticalCurvedList"/>
    <dgm:cxn modelId="{FB876810-85BA-4990-B129-4929F7B018A0}" type="presParOf" srcId="{B091A630-78E0-480E-98D3-E14E85347068}" destId="{13ECB1FA-33CF-4427-A985-AF9F013C973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D17C67-86E1-4EBF-9FC3-2EDA75DB6C3F}">
      <dsp:nvSpPr>
        <dsp:cNvPr id="0" name=""/>
        <dsp:cNvSpPr/>
      </dsp:nvSpPr>
      <dsp:spPr>
        <a:xfrm>
          <a:off x="-4656001" y="-711526"/>
          <a:ext cx="5528436" cy="5528436"/>
        </a:xfrm>
        <a:prstGeom prst="blockArc">
          <a:avLst>
            <a:gd name="adj1" fmla="val 18900000"/>
            <a:gd name="adj2" fmla="val 2700000"/>
            <a:gd name="adj3" fmla="val 39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E2E795-64C5-4BCA-B53A-D565CB28C679}">
      <dsp:nvSpPr>
        <dsp:cNvPr id="0" name=""/>
        <dsp:cNvSpPr/>
      </dsp:nvSpPr>
      <dsp:spPr>
        <a:xfrm>
          <a:off x="552115" y="139207"/>
          <a:ext cx="5073543" cy="3662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3071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грамотная профориентация</a:t>
          </a:r>
          <a:endParaRPr lang="ru-RU" sz="1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2115" y="139207"/>
        <a:ext cx="5073543" cy="366215"/>
      </dsp:txXfrm>
    </dsp:sp>
    <dsp:sp modelId="{1B32A4B3-4940-4A0F-8B4F-C3D15B445AB0}">
      <dsp:nvSpPr>
        <dsp:cNvPr id="0" name=""/>
        <dsp:cNvSpPr/>
      </dsp:nvSpPr>
      <dsp:spPr>
        <a:xfrm>
          <a:off x="79588" y="67202"/>
          <a:ext cx="518787" cy="52926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C57B421-0C28-4158-AA25-A5F2E0B2CCC9}">
      <dsp:nvSpPr>
        <dsp:cNvPr id="0" name=""/>
        <dsp:cNvSpPr/>
      </dsp:nvSpPr>
      <dsp:spPr>
        <a:xfrm>
          <a:off x="628688" y="711004"/>
          <a:ext cx="4996981" cy="5755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3071" tIns="35560" rIns="35560" bIns="3556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преемственность между школами, организациями среднего профессионального образования, вузами, предприятиями-работодателями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628688" y="711004"/>
        <a:ext cx="4996981" cy="575550"/>
      </dsp:txXfrm>
    </dsp:sp>
    <dsp:sp modelId="{3FC22636-99B3-4C7D-9500-4EDA6563E6F7}">
      <dsp:nvSpPr>
        <dsp:cNvPr id="0" name=""/>
        <dsp:cNvSpPr/>
      </dsp:nvSpPr>
      <dsp:spPr>
        <a:xfrm>
          <a:off x="460899" y="1087849"/>
          <a:ext cx="161221" cy="19377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3D7CCDD-C9C7-4261-A303-0E995F992D31}">
      <dsp:nvSpPr>
        <dsp:cNvPr id="0" name=""/>
        <dsp:cNvSpPr/>
      </dsp:nvSpPr>
      <dsp:spPr>
        <a:xfrm>
          <a:off x="927895" y="1501350"/>
          <a:ext cx="4697776" cy="5895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3071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повышение статуса и стандартов профессиональной подготовки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927895" y="1501350"/>
        <a:ext cx="4697776" cy="589541"/>
      </dsp:txXfrm>
    </dsp:sp>
    <dsp:sp modelId="{7CC864EA-5A5B-4D96-8BB0-BB12DF6DA708}">
      <dsp:nvSpPr>
        <dsp:cNvPr id="0" name=""/>
        <dsp:cNvSpPr/>
      </dsp:nvSpPr>
      <dsp:spPr>
        <a:xfrm>
          <a:off x="285626" y="710492"/>
          <a:ext cx="535778" cy="56063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5F4148C7-1B53-4ECA-83CA-8ACD466CD2EE}">
      <dsp:nvSpPr>
        <dsp:cNvPr id="0" name=""/>
        <dsp:cNvSpPr/>
      </dsp:nvSpPr>
      <dsp:spPr>
        <a:xfrm>
          <a:off x="905045" y="2223864"/>
          <a:ext cx="4720625" cy="41144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3071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обеспечение высокотехнологичных отраслей промышленности качественными кадрами</a:t>
          </a:r>
          <a:endParaRPr lang="ru-RU" sz="900" kern="1200" dirty="0">
            <a:solidFill>
              <a:srgbClr val="002060"/>
            </a:solidFill>
          </a:endParaRPr>
        </a:p>
      </dsp:txBody>
      <dsp:txXfrm>
        <a:off x="905045" y="2223864"/>
        <a:ext cx="4720625" cy="411446"/>
      </dsp:txXfrm>
    </dsp:sp>
    <dsp:sp modelId="{13ECB1FA-33CF-4427-A985-AF9F013C973E}">
      <dsp:nvSpPr>
        <dsp:cNvPr id="0" name=""/>
        <dsp:cNvSpPr/>
      </dsp:nvSpPr>
      <dsp:spPr>
        <a:xfrm>
          <a:off x="514108" y="2139942"/>
          <a:ext cx="540268" cy="5402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9D950C5-6B85-4A85-9673-6E584435D1AF}">
      <dsp:nvSpPr>
        <dsp:cNvPr id="0" name=""/>
        <dsp:cNvSpPr/>
      </dsp:nvSpPr>
      <dsp:spPr>
        <a:xfrm>
          <a:off x="801138" y="2803503"/>
          <a:ext cx="4900531" cy="42462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3071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обеспечение высокотехнологичных отраслей промышленности качественными кадрами</a:t>
          </a:r>
          <a:endParaRPr lang="ru-RU" sz="1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1138" y="2803503"/>
        <a:ext cx="4900531" cy="424620"/>
      </dsp:txXfrm>
    </dsp:sp>
    <dsp:sp modelId="{4F81C3DA-BBE3-442F-B2E2-C15BED406D24}">
      <dsp:nvSpPr>
        <dsp:cNvPr id="0" name=""/>
        <dsp:cNvSpPr/>
      </dsp:nvSpPr>
      <dsp:spPr>
        <a:xfrm>
          <a:off x="403125" y="2758915"/>
          <a:ext cx="540268" cy="5402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D998E75-917C-4DC4-BE80-7DA94D293EE2}">
      <dsp:nvSpPr>
        <dsp:cNvPr id="0" name=""/>
        <dsp:cNvSpPr/>
      </dsp:nvSpPr>
      <dsp:spPr>
        <a:xfrm>
          <a:off x="218949" y="3379569"/>
          <a:ext cx="5501926" cy="57068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43071" tIns="35560" rIns="35560" bIns="3556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2060"/>
              </a:solidFill>
            </a:rPr>
            <a:t>развитие новых высокотехнологичных отраслей промышленности для повышения конкурентоспособности российской экономики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218949" y="3379569"/>
        <a:ext cx="5501926" cy="570687"/>
      </dsp:txXfrm>
    </dsp:sp>
    <dsp:sp modelId="{C47F53C1-7D98-4269-A84E-D95B28C6A206}">
      <dsp:nvSpPr>
        <dsp:cNvPr id="0" name=""/>
        <dsp:cNvSpPr/>
      </dsp:nvSpPr>
      <dsp:spPr>
        <a:xfrm>
          <a:off x="0" y="3379569"/>
          <a:ext cx="540268" cy="54026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0.5875</cdr:x>
      <cdr:y>0.13675</cdr:y>
    </cdr:from>
    <cdr:to>
      <cdr:x>0.6625</cdr:x>
      <cdr:y>0.18803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384376" y="576064"/>
          <a:ext cx="432048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4279104" cy="339884"/>
          </a:xfrm>
          <a:prstGeom prst="rect">
            <a:avLst/>
          </a:prstGeom>
        </p:spPr>
        <p:txBody>
          <a:bodyPr vert="horz" lIns="90864" tIns="45432" rIns="90864" bIns="4543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576" y="2"/>
            <a:ext cx="4279103" cy="339884"/>
          </a:xfrm>
          <a:prstGeom prst="rect">
            <a:avLst/>
          </a:prstGeom>
        </p:spPr>
        <p:txBody>
          <a:bodyPr vert="horz" lIns="90864" tIns="45432" rIns="90864" bIns="4543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01.02.2019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6456219"/>
            <a:ext cx="4279104" cy="339884"/>
          </a:xfrm>
          <a:prstGeom prst="rect">
            <a:avLst/>
          </a:prstGeom>
        </p:spPr>
        <p:txBody>
          <a:bodyPr vert="horz" lIns="90864" tIns="45432" rIns="90864" bIns="4543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576" y="6456219"/>
            <a:ext cx="4279103" cy="339884"/>
          </a:xfrm>
          <a:prstGeom prst="rect">
            <a:avLst/>
          </a:prstGeom>
        </p:spPr>
        <p:txBody>
          <a:bodyPr vert="horz" lIns="90864" tIns="45432" rIns="90864" bIns="4543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427910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864" tIns="45432" rIns="90864" bIns="454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3576" y="2"/>
            <a:ext cx="4279103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864" tIns="45432" rIns="90864" bIns="454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01.02.2019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71763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8213" y="3228897"/>
            <a:ext cx="789940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864" tIns="45432" rIns="90864" bIns="454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6456219"/>
            <a:ext cx="427910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864" tIns="45432" rIns="90864" bIns="454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3576" y="6456219"/>
            <a:ext cx="4279103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864" tIns="45432" rIns="90864" bIns="454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01.02.2019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9344" y="2713230"/>
            <a:ext cx="5904656" cy="2430270"/>
          </a:xfrm>
          <a:prstGeom prst="rect">
            <a:avLst/>
          </a:prstGeom>
        </p:spPr>
      </p:pic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3924374" y="3723878"/>
            <a:ext cx="43195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Республиканского ресурсного центра системы образования ГАУ ДПО ИРО РБ 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3528293" y="2920611"/>
            <a:ext cx="51117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Косолапова Инесса Васильевна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3568" y="1203598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Профессиональное самоопределение школьников через вовлечение в движение 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WorldSkills</a:t>
            </a:r>
            <a:endParaRPr lang="ru-RU" sz="2400" dirty="0">
              <a:solidFill>
                <a:schemeClr val="tx2">
                  <a:lumMod val="75000"/>
                </a:schemeClr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95486"/>
            <a:ext cx="84969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ГАУ ДПО Институт развития образования Республики Башкортостан</a:t>
            </a:r>
            <a:endParaRPr lang="ru-RU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77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95487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Механизмы подготовки юниоров-школьников</a:t>
            </a:r>
            <a:endParaRPr lang="ru-RU" sz="2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915566"/>
            <a:ext cx="74168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Изменения в организации образовательного процесса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4008" y="1419622"/>
            <a:ext cx="4320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Проведение уроков технологии специалистами всех уровней образования (технопарк</a:t>
            </a:r>
            <a:r>
              <a:rPr lang="ru-RU" sz="16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колледж,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ВУЗ)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2217807"/>
            <a:ext cx="3744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Расширение перечня программ дополнительного образования. 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44008" y="2931790"/>
            <a:ext cx="4248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Наставничество(школа-колледж). Индивидуальные программы подготовки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16016" y="3867894"/>
            <a:ext cx="40324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Организация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предпрофильного</a:t>
            </a:r>
            <a:r>
              <a:rPr lang="ru-RU" sz="16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/>
            <a:r>
              <a:rPr lang="ru-RU" sz="16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профильного обучения </a:t>
            </a: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ая соединительная линия 12"/>
          <p:cNvSpPr/>
          <p:nvPr/>
        </p:nvSpPr>
        <p:spPr>
          <a:xfrm>
            <a:off x="1187624" y="1779662"/>
            <a:ext cx="3484452" cy="0"/>
          </a:xfrm>
          <a:prstGeom prst="line">
            <a:avLst/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Прямая соединительная линия 13"/>
          <p:cNvSpPr/>
          <p:nvPr/>
        </p:nvSpPr>
        <p:spPr>
          <a:xfrm>
            <a:off x="1115616" y="2427734"/>
            <a:ext cx="3484452" cy="0"/>
          </a:xfrm>
          <a:prstGeom prst="line">
            <a:avLst/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Прямая соединительная линия 14"/>
          <p:cNvSpPr/>
          <p:nvPr/>
        </p:nvSpPr>
        <p:spPr>
          <a:xfrm>
            <a:off x="1115616" y="3147814"/>
            <a:ext cx="3484452" cy="0"/>
          </a:xfrm>
          <a:prstGeom prst="line">
            <a:avLst/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Прямая соединительная линия 15"/>
          <p:cNvSpPr/>
          <p:nvPr/>
        </p:nvSpPr>
        <p:spPr>
          <a:xfrm>
            <a:off x="1115616" y="4011910"/>
            <a:ext cx="3484452" cy="0"/>
          </a:xfrm>
          <a:prstGeom prst="line">
            <a:avLst/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Овал 7"/>
          <p:cNvSpPr/>
          <p:nvPr/>
        </p:nvSpPr>
        <p:spPr>
          <a:xfrm>
            <a:off x="467544" y="1203598"/>
            <a:ext cx="3470569" cy="3470569"/>
          </a:xfrm>
          <a:prstGeom prst="ellipse">
            <a:avLst/>
          </a:prstGeom>
          <a:blipFill rotWithShape="1">
            <a:blip r:embed="rId2" cstate="print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xmlns="" val="39977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915566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i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b="1" i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2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77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36512" y="267494"/>
            <a:ext cx="9029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Движение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WorldSkills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Russia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 в Республике Башкортостан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14" name="Группа 13"/>
          <p:cNvGrpSpPr>
            <a:grpSpLocks/>
          </p:cNvGrpSpPr>
          <p:nvPr/>
        </p:nvGrpSpPr>
        <p:grpSpPr bwMode="auto">
          <a:xfrm>
            <a:off x="467543" y="915567"/>
            <a:ext cx="4824537" cy="1865348"/>
            <a:chOff x="1729730" y="2868347"/>
            <a:chExt cx="15760270" cy="1405820"/>
          </a:xfrm>
        </p:grpSpPr>
        <p:sp>
          <p:nvSpPr>
            <p:cNvPr id="17" name="Shape 93"/>
            <p:cNvSpPr txBox="1">
              <a:spLocks noChangeAspect="1"/>
            </p:cNvSpPr>
            <p:nvPr/>
          </p:nvSpPr>
          <p:spPr>
            <a:xfrm>
              <a:off x="3000146" y="3356766"/>
              <a:ext cx="14489851" cy="32561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i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Развивается в Республике Башкортостан с 2016 года</a:t>
              </a:r>
              <a:endParaRPr lang="ru-RU" sz="12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Shape 93"/>
            <p:cNvSpPr txBox="1">
              <a:spLocks noChangeAspect="1"/>
            </p:cNvSpPr>
            <p:nvPr/>
          </p:nvSpPr>
          <p:spPr>
            <a:xfrm rot="5400000">
              <a:off x="2122545" y="2475533"/>
              <a:ext cx="265822" cy="1051450"/>
            </a:xfrm>
            <a:prstGeom prst="chevron">
              <a:avLst/>
            </a:prstGeom>
            <a:solidFill>
              <a:srgbClr val="00B05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91425" tIns="91425" rIns="91425" bIns="91425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5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Shape 93"/>
            <p:cNvSpPr txBox="1">
              <a:spLocks noChangeAspect="1"/>
            </p:cNvSpPr>
            <p:nvPr/>
          </p:nvSpPr>
          <p:spPr>
            <a:xfrm rot="5400000">
              <a:off x="1975036" y="3654149"/>
              <a:ext cx="325614" cy="816225"/>
            </a:xfrm>
            <a:prstGeom prst="chevron">
              <a:avLst/>
            </a:prstGeom>
            <a:solidFill>
              <a:srgbClr val="00B05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91425" tIns="91425" rIns="91425" bIns="91425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5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Shape 93"/>
            <p:cNvSpPr txBox="1">
              <a:spLocks noChangeAspect="1"/>
            </p:cNvSpPr>
            <p:nvPr/>
          </p:nvSpPr>
          <p:spPr>
            <a:xfrm>
              <a:off x="2966613" y="3790917"/>
              <a:ext cx="14523387" cy="48325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i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 2017 году и 2018 года Республика Башкортостан в общекомандном зачете занимает 13 место</a:t>
              </a:r>
              <a:endParaRPr lang="ru-RU" sz="12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Shape 93"/>
          <p:cNvSpPr txBox="1">
            <a:spLocks noChangeAspect="1"/>
          </p:cNvSpPr>
          <p:nvPr/>
        </p:nvSpPr>
        <p:spPr bwMode="auto">
          <a:xfrm>
            <a:off x="827584" y="3003798"/>
            <a:ext cx="4464496" cy="86409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2017 году студент ГБПОУ </a:t>
            </a:r>
            <a:r>
              <a:rPr lang="ru-RU" sz="1200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Сибайский</a:t>
            </a:r>
            <a:r>
              <a:rPr lang="ru-RU" sz="12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многопрофильный профессиональный колледж завоевал бронзовую медаль на Мировом чемпионате в </a:t>
            </a:r>
            <a:r>
              <a:rPr lang="ru-RU" sz="1200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Абу-Даби</a:t>
            </a:r>
            <a:endParaRPr lang="ru-RU" sz="12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93"/>
          <p:cNvSpPr txBox="1">
            <a:spLocks noChangeAspect="1"/>
          </p:cNvSpPr>
          <p:nvPr/>
        </p:nvSpPr>
        <p:spPr bwMode="auto">
          <a:xfrm rot="5400000">
            <a:off x="359349" y="3111994"/>
            <a:ext cx="504422" cy="288032"/>
          </a:xfrm>
          <a:prstGeom prst="chevron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91425" rIns="91425" bIns="9142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050" dirty="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Picture 2" descr="C:\Users\Администратор\Desktop\На совет при главе\Дата\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771550"/>
            <a:ext cx="3700922" cy="3948336"/>
          </a:xfrm>
          <a:prstGeom prst="rect">
            <a:avLst/>
          </a:prstGeom>
          <a:solidFill>
            <a:schemeClr val="accent1">
              <a:hueOff val="0"/>
              <a:satOff val="0"/>
              <a:lumOff val="0"/>
              <a:alpha val="0"/>
            </a:schemeClr>
          </a:solidFill>
        </p:spPr>
      </p:pic>
      <p:sp>
        <p:nvSpPr>
          <p:cNvPr id="29" name="Shape 93"/>
          <p:cNvSpPr txBox="1">
            <a:spLocks noChangeAspect="1"/>
          </p:cNvSpPr>
          <p:nvPr/>
        </p:nvSpPr>
        <p:spPr bwMode="auto">
          <a:xfrm rot="5400000">
            <a:off x="380114" y="4099340"/>
            <a:ext cx="352713" cy="321870"/>
          </a:xfrm>
          <a:prstGeom prst="chevron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91425" rIns="91425" bIns="9142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050" dirty="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Shape 93"/>
          <p:cNvSpPr txBox="1">
            <a:spLocks noChangeAspect="1"/>
          </p:cNvSpPr>
          <p:nvPr/>
        </p:nvSpPr>
        <p:spPr bwMode="auto">
          <a:xfrm>
            <a:off x="827584" y="4011910"/>
            <a:ext cx="4536504" cy="57606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25" tIns="91425" rIns="91425" bIns="91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en-US" sz="12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февраля 2018 года развивается направление юниоров. 201</a:t>
            </a:r>
            <a:r>
              <a:rPr lang="en-US" sz="12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2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 – 4 компетенции (14-16 лет)</a:t>
            </a:r>
            <a:endParaRPr lang="ru-RU" sz="12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Shape 93"/>
          <p:cNvSpPr txBox="1">
            <a:spLocks noChangeAspect="1"/>
          </p:cNvSpPr>
          <p:nvPr/>
        </p:nvSpPr>
        <p:spPr bwMode="auto">
          <a:xfrm rot="5400000">
            <a:off x="452122" y="1651068"/>
            <a:ext cx="352713" cy="321870"/>
          </a:xfrm>
          <a:prstGeom prst="chevron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91425" rIns="91425" bIns="9142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050" dirty="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Shape 93"/>
          <p:cNvSpPr txBox="1">
            <a:spLocks noChangeAspect="1"/>
          </p:cNvSpPr>
          <p:nvPr/>
        </p:nvSpPr>
        <p:spPr bwMode="auto">
          <a:xfrm>
            <a:off x="827584" y="843558"/>
            <a:ext cx="4435636" cy="64807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25" tIns="91425" rIns="91425" bIns="91425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Постановлением</a:t>
            </a:r>
            <a:r>
              <a:rPr lang="ru-RU" sz="1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Правительства РБ  № 80 от 21.03.2016г. на базе ГАУ ДПО ИРО РБ создан РКЦ </a:t>
            </a:r>
            <a:r>
              <a:rPr lang="en-US" sz="1200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WorldSkills</a:t>
            </a:r>
            <a:r>
              <a:rPr lang="en-US" sz="12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Russia </a:t>
            </a:r>
            <a:r>
              <a:rPr lang="ru-RU" sz="12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Республике Башкортостан</a:t>
            </a:r>
            <a:endParaRPr lang="ru-RU" sz="12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533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83976"/>
            <a:ext cx="9120160" cy="43595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701" y="1"/>
            <a:ext cx="9144000" cy="695232"/>
          </a:xfrm>
        </p:spPr>
        <p:txBody>
          <a:bodyPr/>
          <a:lstStyle/>
          <a:p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движения </a:t>
            </a:r>
            <a:r>
              <a:rPr lang="en-US" sz="1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WorldSkills</a:t>
            </a:r>
            <a:r>
              <a:rPr lang="en-US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Russia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Республике Башкортостан</a:t>
            </a:r>
            <a:endParaRPr lang="ru-RU" sz="1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98693534"/>
              </p:ext>
            </p:extLst>
          </p:nvPr>
        </p:nvGraphicFramePr>
        <p:xfrm>
          <a:off x="-11919" y="779039"/>
          <a:ext cx="9144000" cy="4345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2705530478"/>
              </p:ext>
            </p:extLst>
          </p:nvPr>
        </p:nvGraphicFramePr>
        <p:xfrm>
          <a:off x="0" y="2643758"/>
          <a:ext cx="4139952" cy="2499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875002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55576" y="267494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Движение </a:t>
            </a: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WorldSkills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Russia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a typeface="Verdana" pitchFamily="34" charset="0"/>
                <a:cs typeface="Verdana" pitchFamily="34" charset="0"/>
              </a:rPr>
              <a:t> юниоры  в 2018 г.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Группа 13"/>
          <p:cNvGrpSpPr>
            <a:grpSpLocks/>
          </p:cNvGrpSpPr>
          <p:nvPr/>
        </p:nvGrpSpPr>
        <p:grpSpPr bwMode="auto">
          <a:xfrm>
            <a:off x="467544" y="1059582"/>
            <a:ext cx="4824537" cy="1440159"/>
            <a:chOff x="1729730" y="2917448"/>
            <a:chExt cx="15760270" cy="1085376"/>
          </a:xfrm>
        </p:grpSpPr>
        <p:sp>
          <p:nvSpPr>
            <p:cNvPr id="17" name="Shape 93"/>
            <p:cNvSpPr txBox="1">
              <a:spLocks noChangeAspect="1"/>
            </p:cNvSpPr>
            <p:nvPr/>
          </p:nvSpPr>
          <p:spPr>
            <a:xfrm>
              <a:off x="3000146" y="2917448"/>
              <a:ext cx="14489852" cy="41606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91425" tIns="91425" rIns="91425" bIns="91425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i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ДЕКАБРЬ - 24 компетенции юниоров</a:t>
              </a:r>
              <a:endPara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Shape 93"/>
            <p:cNvSpPr txBox="1">
              <a:spLocks noChangeAspect="1"/>
            </p:cNvSpPr>
            <p:nvPr/>
          </p:nvSpPr>
          <p:spPr>
            <a:xfrm rot="5400000">
              <a:off x="2122546" y="2584070"/>
              <a:ext cx="265822" cy="1051450"/>
            </a:xfrm>
            <a:prstGeom prst="chevron">
              <a:avLst/>
            </a:prstGeom>
            <a:solidFill>
              <a:srgbClr val="00B05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91425" tIns="91425" rIns="91425" bIns="91425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5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Shape 93"/>
            <p:cNvSpPr txBox="1">
              <a:spLocks noChangeAspect="1"/>
            </p:cNvSpPr>
            <p:nvPr/>
          </p:nvSpPr>
          <p:spPr>
            <a:xfrm rot="5400000">
              <a:off x="2092650" y="3205754"/>
              <a:ext cx="325614" cy="1051453"/>
            </a:xfrm>
            <a:prstGeom prst="chevron">
              <a:avLst/>
            </a:prstGeom>
            <a:solidFill>
              <a:srgbClr val="00B05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91425" tIns="91425" rIns="91425" bIns="91425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05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Shape 93"/>
            <p:cNvSpPr txBox="1">
              <a:spLocks noChangeAspect="1"/>
            </p:cNvSpPr>
            <p:nvPr/>
          </p:nvSpPr>
          <p:spPr>
            <a:xfrm>
              <a:off x="2966612" y="3571258"/>
              <a:ext cx="14523388" cy="43156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 b="1" i="1" dirty="0" smtClean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Количество школьников, охваченных движением 186 чел.</a:t>
              </a:r>
              <a:endPara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Shape 93"/>
          <p:cNvSpPr txBox="1">
            <a:spLocks noChangeAspect="1"/>
          </p:cNvSpPr>
          <p:nvPr/>
        </p:nvSpPr>
        <p:spPr bwMode="auto">
          <a:xfrm>
            <a:off x="827584" y="2623184"/>
            <a:ext cx="4464496" cy="380614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 учителей -наставников</a:t>
            </a:r>
            <a:endParaRPr lang="ru-RU" sz="1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hape 93"/>
          <p:cNvSpPr txBox="1">
            <a:spLocks noChangeAspect="1"/>
          </p:cNvSpPr>
          <p:nvPr/>
        </p:nvSpPr>
        <p:spPr bwMode="auto">
          <a:xfrm rot="5400000">
            <a:off x="376268" y="2687963"/>
            <a:ext cx="504422" cy="288032"/>
          </a:xfrm>
          <a:prstGeom prst="chevron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91425" rIns="91425" bIns="9142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050" dirty="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Shape 93"/>
          <p:cNvSpPr txBox="1">
            <a:spLocks noChangeAspect="1"/>
          </p:cNvSpPr>
          <p:nvPr/>
        </p:nvSpPr>
        <p:spPr bwMode="auto">
          <a:xfrm rot="5400000">
            <a:off x="376268" y="3349586"/>
            <a:ext cx="504422" cy="288032"/>
          </a:xfrm>
          <a:prstGeom prst="chevron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91425" rIns="91425" bIns="9142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050" dirty="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Shape 93"/>
          <p:cNvSpPr txBox="1">
            <a:spLocks noChangeAspect="1"/>
          </p:cNvSpPr>
          <p:nvPr/>
        </p:nvSpPr>
        <p:spPr bwMode="auto">
          <a:xfrm>
            <a:off x="827584" y="3219822"/>
            <a:ext cx="4464496" cy="47776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участников  - 8 городов</a:t>
            </a:r>
            <a:endParaRPr lang="ru-RU" sz="1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http://www.outdoors.ru/russiaoutdoors/805/img/map-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4750" y="915566"/>
            <a:ext cx="425925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4" descr="https://storage.needpix.com/rsynced_images/button-23948_128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6588224" y="2211710"/>
            <a:ext cx="144016" cy="14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https://storage.needpix.com/rsynced_images/button-23948_128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6588224" y="3003798"/>
            <a:ext cx="80392" cy="8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 descr="https://storage.needpix.com/rsynced_images/button-23948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787774"/>
            <a:ext cx="4571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4" descr="https://storage.needpix.com/rsynced_images/button-23948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651870"/>
            <a:ext cx="4571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https://storage.needpix.com/rsynced_images/button-23948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219822"/>
            <a:ext cx="4571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4" descr="https://storage.needpix.com/rsynced_images/button-23948_128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507854"/>
            <a:ext cx="4571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4" descr="https://storage.needpix.com/rsynced_images/button-23948_128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652119" y="1275606"/>
            <a:ext cx="72008" cy="7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 descr="https://storage.needpix.com/rsynced_images/button-23948_128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99742"/>
            <a:ext cx="72008" cy="7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Shape 93"/>
          <p:cNvSpPr txBox="1">
            <a:spLocks noChangeAspect="1"/>
          </p:cNvSpPr>
          <p:nvPr/>
        </p:nvSpPr>
        <p:spPr bwMode="auto">
          <a:xfrm>
            <a:off x="846178" y="3965628"/>
            <a:ext cx="5165981" cy="86580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25" tIns="91425" rIns="91425" bIns="9142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Рейтинг городов-участников: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Уфа – 114;                      </a:t>
            </a:r>
            <a:r>
              <a:rPr lang="ru-RU" sz="1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Салават – 8;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Стерлитамак 30;        </a:t>
            </a:r>
            <a:r>
              <a:rPr lang="ru-RU" sz="1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Сибай, Мелеуз, Октябрьский - 7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Нефтекамск – 12;        </a:t>
            </a:r>
            <a:r>
              <a:rPr lang="ru-RU" sz="1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Туймазы – 1 </a:t>
            </a:r>
            <a:endParaRPr lang="ru-RU" sz="1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hape 93"/>
          <p:cNvSpPr txBox="1">
            <a:spLocks noChangeAspect="1"/>
          </p:cNvSpPr>
          <p:nvPr/>
        </p:nvSpPr>
        <p:spPr bwMode="auto">
          <a:xfrm rot="5400000">
            <a:off x="359349" y="4073823"/>
            <a:ext cx="504422" cy="288032"/>
          </a:xfrm>
          <a:prstGeom prst="chevron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91425" rIns="91425" bIns="91425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050" dirty="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533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1999410"/>
            <a:ext cx="81369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	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11560" y="1966485"/>
            <a:ext cx="8431832" cy="164257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923609119"/>
              </p:ext>
            </p:extLst>
          </p:nvPr>
        </p:nvGraphicFramePr>
        <p:xfrm>
          <a:off x="2918224" y="781139"/>
          <a:ext cx="5829686" cy="4105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457200" y="205978"/>
            <a:ext cx="8229600" cy="421556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 движения </a:t>
            </a:r>
            <a:r>
              <a:rPr lang="en-US" sz="2000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WorldSkills</a:t>
            </a:r>
            <a:r>
              <a:rPr lang="en-US" sz="2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Russia </a:t>
            </a:r>
            <a:r>
              <a:rPr lang="ru-RU" sz="2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юниоры</a:t>
            </a:r>
            <a:endParaRPr lang="ru-RU" sz="20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491880" y="2283718"/>
            <a:ext cx="540268" cy="540268"/>
          </a:xfrm>
          <a:prstGeom prst="ellipse">
            <a:avLst/>
          </a:pr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4098" name="Picture 2" descr="F:\Школьный форум\0aad97469fb5a8873b15a020f24261a3.png"/>
          <p:cNvPicPr>
            <a:picLocks noChangeAspect="1" noChangeArrowheads="1"/>
          </p:cNvPicPr>
          <p:nvPr/>
        </p:nvPicPr>
        <p:blipFill>
          <a:blip r:embed="rId6" cstate="print"/>
          <a:srcRect r="40114"/>
          <a:stretch>
            <a:fillRect/>
          </a:stretch>
        </p:blipFill>
        <p:spPr bwMode="auto">
          <a:xfrm>
            <a:off x="395536" y="1419622"/>
            <a:ext cx="2664296" cy="22461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28260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1999410"/>
            <a:ext cx="813690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ru-RU" b="1" dirty="0" smtClean="0">
                <a:solidFill>
                  <a:schemeClr val="tx1"/>
                </a:solidFill>
              </a:rPr>
              <a:t>	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11560" y="1966485"/>
            <a:ext cx="8431832" cy="164257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1923609119"/>
              </p:ext>
            </p:extLst>
          </p:nvPr>
        </p:nvGraphicFramePr>
        <p:xfrm>
          <a:off x="2918224" y="781139"/>
          <a:ext cx="5829686" cy="4105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Овал 11"/>
          <p:cNvSpPr/>
          <p:nvPr/>
        </p:nvSpPr>
        <p:spPr>
          <a:xfrm>
            <a:off x="755576" y="1635646"/>
            <a:ext cx="1944216" cy="1872208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 sz="11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57200" y="123478"/>
            <a:ext cx="8229600" cy="504056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Мотивация школьников к участию в движении </a:t>
            </a:r>
            <a:r>
              <a:rPr lang="en-US" sz="2000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WorldSkills</a:t>
            </a:r>
            <a:r>
              <a:rPr lang="en-US" sz="2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Russia </a:t>
            </a:r>
            <a:r>
              <a:rPr lang="ru-RU" sz="20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юниоры</a:t>
            </a:r>
            <a:endParaRPr lang="ru-RU" sz="20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203848" y="1851670"/>
            <a:ext cx="758076" cy="773383"/>
          </a:xfrm>
          <a:prstGeom prst="ellipse">
            <a:avLst/>
          </a:pr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26" name="Picture 2" descr="F:\Школьный форум\depositphotos_70150357-stock-illustration-genius-boy-interests-conceptual-infographic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1563638"/>
            <a:ext cx="2160240" cy="2140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28260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95487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</a:t>
            </a:r>
            <a:r>
              <a:rPr lang="en-US" sz="2400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WorldSkills</a:t>
            </a:r>
            <a:r>
              <a:rPr lang="en-US" sz="2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Russia </a:t>
            </a:r>
            <a:r>
              <a:rPr lang="ru-RU" sz="2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юниоры - 2018</a:t>
            </a:r>
            <a:endParaRPr lang="ru-RU" sz="2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987574"/>
            <a:ext cx="568863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 и строительные технологии</a:t>
            </a:r>
          </a:p>
          <a:p>
            <a:pPr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и коммуникационные технологии</a:t>
            </a:r>
          </a:p>
          <a:p>
            <a:pPr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Творчество и дизайн</a:t>
            </a:r>
          </a:p>
          <a:p>
            <a:pPr algn="ctr"/>
            <a:endParaRPr lang="ru-RU" sz="1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F:\Школьный форум\IMG-20181215-WA00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499742"/>
            <a:ext cx="3456384" cy="2303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F:\Школьный форум\IMG-20181213-WA0315.jpg"/>
          <p:cNvPicPr>
            <a:picLocks noChangeAspect="1" noChangeArrowheads="1"/>
          </p:cNvPicPr>
          <p:nvPr/>
        </p:nvPicPr>
        <p:blipFill>
          <a:blip r:embed="rId3" cstate="print"/>
          <a:srcRect t="23899" b="14892"/>
          <a:stretch>
            <a:fillRect/>
          </a:stretch>
        </p:blipFill>
        <p:spPr bwMode="auto">
          <a:xfrm>
            <a:off x="6660232" y="987574"/>
            <a:ext cx="2232247" cy="2426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F:\Школьный форум\IMG-20181213-WA0236.jpg"/>
          <p:cNvPicPr>
            <a:picLocks noChangeAspect="1" noChangeArrowheads="1"/>
          </p:cNvPicPr>
          <p:nvPr/>
        </p:nvPicPr>
        <p:blipFill>
          <a:blip r:embed="rId4" cstate="print"/>
          <a:srcRect t="15909" r="20528"/>
          <a:stretch>
            <a:fillRect/>
          </a:stretch>
        </p:blipFill>
        <p:spPr bwMode="auto">
          <a:xfrm>
            <a:off x="4716016" y="2067694"/>
            <a:ext cx="2520280" cy="2664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977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95487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</a:t>
            </a:r>
            <a:r>
              <a:rPr lang="en-US" sz="2400" b="1" i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WorldSkills</a:t>
            </a:r>
            <a:r>
              <a:rPr lang="en-US" sz="2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Russia </a:t>
            </a:r>
            <a:r>
              <a:rPr lang="ru-RU" sz="24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юниоры - 2018</a:t>
            </a:r>
            <a:endParaRPr lang="ru-RU" sz="2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987574"/>
            <a:ext cx="568863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и инженерные технологии</a:t>
            </a:r>
          </a:p>
          <a:p>
            <a:pPr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Сфера услуг</a:t>
            </a:r>
          </a:p>
          <a:p>
            <a:pPr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 и логистика </a:t>
            </a:r>
          </a:p>
          <a:p>
            <a:pPr algn="ctr"/>
            <a:endParaRPr lang="ru-RU" sz="14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F:\Школьный форум\IMG-20181214-WA01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067694"/>
            <a:ext cx="4032448" cy="2677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F:\Школьный форум\IMG-20181214-WA0052.jpg"/>
          <p:cNvPicPr>
            <a:picLocks noChangeAspect="1" noChangeArrowheads="1"/>
          </p:cNvPicPr>
          <p:nvPr/>
        </p:nvPicPr>
        <p:blipFill>
          <a:blip r:embed="rId3" cstate="print"/>
          <a:srcRect t="13186" b="6092"/>
          <a:stretch>
            <a:fillRect/>
          </a:stretch>
        </p:blipFill>
        <p:spPr bwMode="auto">
          <a:xfrm>
            <a:off x="539552" y="2067694"/>
            <a:ext cx="2080629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F:\Школьный форум\IMG-20181213-WA0200.jpg"/>
          <p:cNvPicPr>
            <a:picLocks noChangeAspect="1" noChangeArrowheads="1"/>
          </p:cNvPicPr>
          <p:nvPr/>
        </p:nvPicPr>
        <p:blipFill>
          <a:blip r:embed="rId4" cstate="print"/>
          <a:srcRect b="25194"/>
          <a:stretch>
            <a:fillRect/>
          </a:stretch>
        </p:blipFill>
        <p:spPr bwMode="auto">
          <a:xfrm>
            <a:off x="6444208" y="915566"/>
            <a:ext cx="2309258" cy="2303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977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95486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ТОП-10 школ по итогам Регионального чемпионата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2018-2019 учебного года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35548987"/>
              </p:ext>
            </p:extLst>
          </p:nvPr>
        </p:nvGraphicFramePr>
        <p:xfrm>
          <a:off x="251520" y="685681"/>
          <a:ext cx="8674984" cy="382016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184577">
                  <a:extLst>
                    <a:ext uri="{9D8B030D-6E8A-4147-A177-3AD203B41FA5}">
                      <a16:colId xmlns="" xmlns:a16="http://schemas.microsoft.com/office/drawing/2014/main" val="2028421788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1889529731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3808983195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648363606"/>
                    </a:ext>
                  </a:extLst>
                </a:gridCol>
                <a:gridCol w="970127">
                  <a:extLst>
                    <a:ext uri="{9D8B030D-6E8A-4147-A177-3AD203B41FA5}">
                      <a16:colId xmlns="" xmlns:a16="http://schemas.microsoft.com/office/drawing/2014/main" val="238138675"/>
                    </a:ext>
                  </a:extLst>
                </a:gridCol>
              </a:tblGrid>
              <a:tr h="183143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200" b="1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92" marR="7192" marT="719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51344790"/>
                  </a:ext>
                </a:extLst>
              </a:tr>
              <a:tr h="1831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золото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серебро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бронза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/>
                </a:tc>
                <a:extLst>
                  <a:ext uri="{0D108BD9-81ED-4DB2-BD59-A6C34878D82A}">
                    <a16:rowId xmlns="" xmlns:a16="http://schemas.microsoft.com/office/drawing/2014/main" val="3099698693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ДОУ Станция юных техников г. Уфа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6438668"/>
                  </a:ext>
                </a:extLst>
              </a:tr>
              <a:tr h="34970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МАОУ Гимназия №1 г. Стерлитамак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4970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Лицей №21</a:t>
                      </a:r>
                      <a:r>
                        <a:rPr lang="ru-RU" sz="1400" b="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г. Уфа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134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МАОУ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 №35 г. Стерлитамак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970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МАОУ 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Гимназия №2 г. Стерлитамак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6823407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МОБУ СОШ №8 г. Сибай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32386530"/>
                  </a:ext>
                </a:extLst>
              </a:tr>
              <a:tr h="3844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Лицей</a:t>
                      </a:r>
                      <a:r>
                        <a:rPr lang="ru-RU" sz="1400" b="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№5 г.Уфа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7811070"/>
                  </a:ext>
                </a:extLst>
              </a:tr>
              <a:tr h="34970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Гимназия №39 г. Уфа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65225237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 «Стиль»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0566224"/>
                  </a:ext>
                </a:extLst>
              </a:tr>
              <a:tr h="33134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МОБУ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 с.Абзаково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192" marR="7192" marT="7192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602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4067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6208</TotalTime>
  <Words>465</Words>
  <Application>Microsoft Office PowerPoint</Application>
  <PresentationFormat>Экран (16:9)</PresentationFormat>
  <Paragraphs>117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Zased_W_</vt:lpstr>
      <vt:lpstr>Слайд 1</vt:lpstr>
      <vt:lpstr>Слайд 2</vt:lpstr>
      <vt:lpstr>Развитие движения WorldSkills Russia в Республике Башкортостан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Кутлова Гульсем Рашитовна</dc:creator>
  <cp:lastModifiedBy>cito</cp:lastModifiedBy>
  <cp:revision>593</cp:revision>
  <cp:lastPrinted>2019-02-01T02:43:41Z</cp:lastPrinted>
  <dcterms:created xsi:type="dcterms:W3CDTF">2014-06-07T03:08:09Z</dcterms:created>
  <dcterms:modified xsi:type="dcterms:W3CDTF">2019-02-01T05:12:16Z</dcterms:modified>
</cp:coreProperties>
</file>