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7" r:id="rId1"/>
    <p:sldMasterId id="2147484171" r:id="rId2"/>
  </p:sldMasterIdLst>
  <p:notesMasterIdLst>
    <p:notesMasterId r:id="rId16"/>
  </p:notesMasterIdLst>
  <p:handoutMasterIdLst>
    <p:handoutMasterId r:id="rId17"/>
  </p:handoutMasterIdLst>
  <p:sldIdLst>
    <p:sldId id="728" r:id="rId3"/>
    <p:sldId id="729" r:id="rId4"/>
    <p:sldId id="731" r:id="rId5"/>
    <p:sldId id="732" r:id="rId6"/>
    <p:sldId id="725" r:id="rId7"/>
    <p:sldId id="721" r:id="rId8"/>
    <p:sldId id="738" r:id="rId9"/>
    <p:sldId id="726" r:id="rId10"/>
    <p:sldId id="735" r:id="rId11"/>
    <p:sldId id="739" r:id="rId12"/>
    <p:sldId id="737" r:id="rId13"/>
    <p:sldId id="740" r:id="rId14"/>
    <p:sldId id="741" r:id="rId15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1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CC"/>
    <a:srgbClr val="FF9999"/>
    <a:srgbClr val="1F497D"/>
    <a:srgbClr val="FF5050"/>
    <a:srgbClr val="FF7C80"/>
    <a:srgbClr val="CC0000"/>
    <a:srgbClr val="DA9710"/>
    <a:srgbClr val="B45608"/>
    <a:srgbClr val="99CCFF"/>
    <a:srgbClr val="A46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020" autoAdjust="0"/>
  </p:normalViewPr>
  <p:slideViewPr>
    <p:cSldViewPr>
      <p:cViewPr>
        <p:scale>
          <a:sx n="109" d="100"/>
          <a:sy n="109" d="100"/>
        </p:scale>
        <p:origin x="-72" y="-5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-1747" y="-82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259318165428012"/>
          <c:y val="4.2127263637373624E-2"/>
          <c:w val="0.8025431036763111"/>
          <c:h val="0.7892829159333171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34D-4ABA-92C6-649EFCA63CE4}"/>
              </c:ext>
            </c:extLst>
          </c:dPt>
          <c:dLbls>
            <c:dLbl>
              <c:idx val="0"/>
              <c:layout>
                <c:manualLayout>
                  <c:x val="3.2942246183172631E-2"/>
                  <c:y val="-7.8237985634446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23-4C5D-A2DE-C39166A8C55E}"/>
                </c:ext>
              </c:extLst>
            </c:dLbl>
            <c:dLbl>
              <c:idx val="1"/>
              <c:layout>
                <c:manualLayout>
                  <c:x val="1.9149919014846303E-2"/>
                  <c:y val="3.7900378218845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4D-4ABA-92C6-649EFCA63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возрастной состав от 35 до 55 лет</c:v>
                </c:pt>
                <c:pt idx="1">
                  <c:v>достигшие пенсионного возраста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0.63</c:v>
                </c:pt>
                <c:pt idx="1">
                  <c:v>0.19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34D-4ABA-92C6-649EFCA63C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cylinder"/>
        <c:axId val="47608960"/>
        <c:axId val="47610496"/>
        <c:axId val="0"/>
      </c:bar3DChart>
      <c:catAx>
        <c:axId val="47608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 b="1" i="0" baseline="0">
                <a:latin typeface="Arial" pitchFamily="34" charset="0"/>
              </a:defRPr>
            </a:pPr>
            <a:endParaRPr lang="ru-RU"/>
          </a:p>
        </c:txPr>
        <c:crossAx val="47610496"/>
        <c:crosses val="autoZero"/>
        <c:auto val="1"/>
        <c:lblAlgn val="ctr"/>
        <c:lblOffset val="100"/>
        <c:noMultiLvlLbl val="0"/>
      </c:catAx>
      <c:valAx>
        <c:axId val="476104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760896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360616016209839"/>
          <c:y val="6.4383244856851651E-2"/>
          <c:w val="0.78238661312764179"/>
          <c:h val="0.8069278852057373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D57-4687-BF0B-29F17CF26E27}"/>
              </c:ext>
            </c:extLst>
          </c:dPt>
          <c:dLbls>
            <c:dLbl>
              <c:idx val="0"/>
              <c:layout>
                <c:manualLayout>
                  <c:x val="2.4749895514255028E-2"/>
                  <c:y val="-6.1690609255976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57-4687-BF0B-29F17CF26E27}"/>
                </c:ext>
              </c:extLst>
            </c:dLbl>
            <c:dLbl>
              <c:idx val="1"/>
              <c:layout>
                <c:manualLayout>
                  <c:x val="2.7253806014499272E-2"/>
                  <c:y val="3.7900378218845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57-4687-BF0B-29F17CF26E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высшее образование</c:v>
                </c:pt>
                <c:pt idx="1">
                  <c:v>высшая категория 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0.91</c:v>
                </c:pt>
                <c:pt idx="1">
                  <c:v>0.47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D57-4687-BF0B-29F17CF26E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cylinder"/>
        <c:axId val="21390080"/>
        <c:axId val="21391616"/>
        <c:axId val="0"/>
      </c:bar3DChart>
      <c:catAx>
        <c:axId val="21390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 b="1" i="0" baseline="0">
                <a:latin typeface="Arial" pitchFamily="34" charset="0"/>
              </a:defRPr>
            </a:pPr>
            <a:endParaRPr lang="ru-RU"/>
          </a:p>
        </c:txPr>
        <c:crossAx val="21391616"/>
        <c:crosses val="autoZero"/>
        <c:auto val="1"/>
        <c:lblAlgn val="ctr"/>
        <c:lblOffset val="100"/>
        <c:noMultiLvlLbl val="0"/>
      </c:catAx>
      <c:valAx>
        <c:axId val="213916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139008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80808193029072"/>
          <c:y val="2.0022650882903356E-4"/>
          <c:w val="0.68206021090249258"/>
          <c:h val="0.61107530197794091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45E-4220-87EE-CE686EC07599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45E-4220-87EE-CE686EC07599}"/>
              </c:ext>
            </c:extLst>
          </c:dPt>
          <c:dPt>
            <c:idx val="3"/>
            <c:bubble3D val="0"/>
            <c:spPr>
              <a:solidFill>
                <a:srgbClr val="FF99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DB5-437F-849F-DD4B7E78C483}"/>
              </c:ext>
            </c:extLst>
          </c:dPt>
          <c:dPt>
            <c:idx val="4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1B63-4029-938B-18B5C0DCE92E}"/>
              </c:ext>
            </c:extLst>
          </c:dPt>
          <c:dLbls>
            <c:dLbl>
              <c:idx val="0"/>
              <c:layout>
                <c:manualLayout>
                  <c:x val="0.18011818705176019"/>
                  <c:y val="-3.04713240817355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51-4483-A3DD-3D0D9226DFBF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5E-4220-87EE-CE686EC07599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Общая численность учителей в общеобразовательных организациях</c:v>
                </c:pt>
                <c:pt idx="1">
                  <c:v>Количество молодых специалистов со стажем работы до 5 лет</c:v>
                </c:pt>
                <c:pt idx="2">
                  <c:v>Количество молодых специалистов со стажем работы до 5 лет в городе</c:v>
                </c:pt>
                <c:pt idx="3">
                  <c:v>Количество молодых специалистов со стажем работы до 5 лет в сельских школах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">
                  <c:v>772</c:v>
                </c:pt>
                <c:pt idx="2">
                  <c:v>28</c:v>
                </c:pt>
                <c:pt idx="3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45E-4220-87EE-CE686EC075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legend>
      <c:legendPos val="b"/>
      <c:layout>
        <c:manualLayout>
          <c:xMode val="edge"/>
          <c:yMode val="edge"/>
          <c:x val="4.332606614008519E-2"/>
          <c:y val="0.62335087768025776"/>
          <c:w val="0.86871754415868485"/>
          <c:h val="0.37664912231974224"/>
        </c:manualLayout>
      </c:layout>
      <c:overlay val="0"/>
      <c:txPr>
        <a:bodyPr/>
        <a:lstStyle/>
        <a:p>
          <a:pPr>
            <a:defRPr sz="1600" b="1" i="0" baseline="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8080819302906"/>
          <c:y val="2.0022650882903345E-4"/>
          <c:w val="0.68206021090249236"/>
          <c:h val="0.61107530197794113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45E-4220-87EE-CE686EC07599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45E-4220-87EE-CE686EC07599}"/>
              </c:ext>
            </c:extLst>
          </c:dPt>
          <c:dPt>
            <c:idx val="3"/>
            <c:bubble3D val="0"/>
            <c:spPr>
              <a:solidFill>
                <a:srgbClr val="FF99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DB5-437F-849F-DD4B7E78C483}"/>
              </c:ext>
            </c:extLst>
          </c:dPt>
          <c:dLbls>
            <c:dLbl>
              <c:idx val="0"/>
              <c:layout>
                <c:manualLayout>
                  <c:x val="0.1553390302822184"/>
                  <c:y val="-3.047132408173552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5E-4220-87EE-CE686EC07599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Общая численность учителей в общеобразовательных организациях</c:v>
                </c:pt>
                <c:pt idx="1">
                  <c:v>Количество молодых специалистов со стажем работы до 5 лет</c:v>
                </c:pt>
                <c:pt idx="2">
                  <c:v>Количество молодых специалистов со стажем работы до 5 лет в городе</c:v>
                </c:pt>
                <c:pt idx="3">
                  <c:v>Количество молодых специалистов со стажем работы до 5 лет в сельских школах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">
                  <c:v>748</c:v>
                </c:pt>
                <c:pt idx="2">
                  <c:v>28</c:v>
                </c:pt>
                <c:pt idx="3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45E-4220-87EE-CE686EC0759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legend>
      <c:legendPos val="b"/>
      <c:layout>
        <c:manualLayout>
          <c:xMode val="edge"/>
          <c:yMode val="edge"/>
          <c:x val="4.0308996888316358E-2"/>
          <c:y val="0.58474555895116131"/>
          <c:w val="0.94267934875922887"/>
          <c:h val="0.4152544371380119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8362986123235E-2"/>
          <c:y val="3.7091638940702498E-2"/>
          <c:w val="0.90962181450738322"/>
          <c:h val="0.8664105547726662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учителей со стажем работы до 5 лет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920-4E0E-81A9-1011524B785B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4920-4E0E-81A9-1011524B785B}"/>
              </c:ext>
            </c:extLst>
          </c:dPt>
          <c:dLbls>
            <c:dLbl>
              <c:idx val="0"/>
              <c:layout>
                <c:manualLayout>
                  <c:x val="2.3610471852333868E-2"/>
                  <c:y val="0.321115148999039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20-4E0E-81A9-1011524B785B}"/>
                </c:ext>
              </c:extLst>
            </c:dLbl>
            <c:dLbl>
              <c:idx val="1"/>
              <c:layout>
                <c:manualLayout>
                  <c:x val="1.9415170801127916E-2"/>
                  <c:y val="0.28959160483143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20-4E0E-81A9-1011524B785B}"/>
                </c:ext>
              </c:extLst>
            </c:dLbl>
            <c:dLbl>
              <c:idx val="2"/>
              <c:layout>
                <c:manualLayout>
                  <c:x val="1.922061569878479E-2"/>
                  <c:y val="0.365531510144097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20-4E0E-81A9-1011524B785B}"/>
                </c:ext>
              </c:extLst>
            </c:dLbl>
            <c:dLbl>
              <c:idx val="3"/>
              <c:layout>
                <c:manualLayout>
                  <c:x val="1.6797075457224329E-2"/>
                  <c:y val="0.35273834096406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1C-4FC1-BFC3-D544D42D57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0.08</c:v>
                </c:pt>
                <c:pt idx="1">
                  <c:v>6.0999999999999999E-2</c:v>
                </c:pt>
                <c:pt idx="2">
                  <c:v>7.8E-2</c:v>
                </c:pt>
                <c:pt idx="3">
                  <c:v>9.5000000000000001E-2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920-4E0E-81A9-1011524B7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cylinder"/>
        <c:axId val="22181376"/>
        <c:axId val="22182912"/>
        <c:axId val="0"/>
      </c:bar3DChart>
      <c:catAx>
        <c:axId val="22181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182912"/>
        <c:crosses val="autoZero"/>
        <c:auto val="1"/>
        <c:lblAlgn val="ctr"/>
        <c:lblOffset val="100"/>
        <c:noMultiLvlLbl val="0"/>
      </c:catAx>
      <c:valAx>
        <c:axId val="22182912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22181376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0.84913</cdr:x>
      <cdr:y>0.00396</cdr:y>
    </cdr:from>
    <cdr:to>
      <cdr:x>0.99509</cdr:x>
      <cdr:y>0.23834</cdr:y>
    </cdr:to>
    <cdr:pic>
      <cdr:nvPicPr>
        <cdr:cNvPr id="2" name="Рисунок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612001" y="18240"/>
          <a:ext cx="1308457" cy="1080143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151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54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844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49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7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5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12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50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7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25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62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00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303C-5F61-44A2-BF75-D56A300C60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040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61D0-2145-4618-8B9F-A6E04B255A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629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5"/>
            <a:ext cx="7772400" cy="1021556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42"/>
            <a:ext cx="7772400" cy="112514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3756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513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127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502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78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254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629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300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1C59-4C67-439F-8F82-69BB8AB826D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779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7E08E-ECEF-4845-AF3D-ED63F1EF66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548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7567" indent="0">
              <a:buNone/>
              <a:defRPr sz="2400" b="1"/>
            </a:lvl2pPr>
            <a:lvl3pPr marL="1075137" indent="0">
              <a:buNone/>
              <a:defRPr sz="2100" b="1"/>
            </a:lvl3pPr>
            <a:lvl4pPr marL="1612705" indent="0">
              <a:buNone/>
              <a:defRPr sz="1900" b="1"/>
            </a:lvl4pPr>
            <a:lvl5pPr marL="2150273" indent="0">
              <a:buNone/>
              <a:defRPr sz="1900" b="1"/>
            </a:lvl5pPr>
            <a:lvl6pPr marL="2687839" indent="0">
              <a:buNone/>
              <a:defRPr sz="1900" b="1"/>
            </a:lvl6pPr>
            <a:lvl7pPr marL="3225407" indent="0">
              <a:buNone/>
              <a:defRPr sz="1900" b="1"/>
            </a:lvl7pPr>
            <a:lvl8pPr marL="3762974" indent="0">
              <a:buNone/>
              <a:defRPr sz="1900" b="1"/>
            </a:lvl8pPr>
            <a:lvl9pPr marL="430054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7567" indent="0">
              <a:buNone/>
              <a:defRPr sz="2400" b="1"/>
            </a:lvl2pPr>
            <a:lvl3pPr marL="1075137" indent="0">
              <a:buNone/>
              <a:defRPr sz="2100" b="1"/>
            </a:lvl3pPr>
            <a:lvl4pPr marL="1612705" indent="0">
              <a:buNone/>
              <a:defRPr sz="1900" b="1"/>
            </a:lvl4pPr>
            <a:lvl5pPr marL="2150273" indent="0">
              <a:buNone/>
              <a:defRPr sz="1900" b="1"/>
            </a:lvl5pPr>
            <a:lvl6pPr marL="2687839" indent="0">
              <a:buNone/>
              <a:defRPr sz="1900" b="1"/>
            </a:lvl6pPr>
            <a:lvl7pPr marL="3225407" indent="0">
              <a:buNone/>
              <a:defRPr sz="1900" b="1"/>
            </a:lvl7pPr>
            <a:lvl8pPr marL="3762974" indent="0">
              <a:buNone/>
              <a:defRPr sz="1900" b="1"/>
            </a:lvl8pPr>
            <a:lvl9pPr marL="430054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FB139-C949-47A6-B0D7-528BB64C2F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361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15C9-5E2F-476E-99F6-60E9FB06B7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794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561BE-D27A-4DFD-9761-997DCDFF5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626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04851"/>
            <a:ext cx="5111750" cy="4389835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43"/>
            <a:ext cx="3008313" cy="3518297"/>
          </a:xfrm>
        </p:spPr>
        <p:txBody>
          <a:bodyPr/>
          <a:lstStyle>
            <a:lvl1pPr marL="0" indent="0">
              <a:buNone/>
              <a:defRPr sz="1600"/>
            </a:lvl1pPr>
            <a:lvl2pPr marL="537567" indent="0">
              <a:buNone/>
              <a:defRPr sz="1400"/>
            </a:lvl2pPr>
            <a:lvl3pPr marL="1075137" indent="0">
              <a:buNone/>
              <a:defRPr sz="1200"/>
            </a:lvl3pPr>
            <a:lvl4pPr marL="1612705" indent="0">
              <a:buNone/>
              <a:defRPr sz="1100"/>
            </a:lvl4pPr>
            <a:lvl5pPr marL="2150273" indent="0">
              <a:buNone/>
              <a:defRPr sz="1100"/>
            </a:lvl5pPr>
            <a:lvl6pPr marL="2687839" indent="0">
              <a:buNone/>
              <a:defRPr sz="1100"/>
            </a:lvl6pPr>
            <a:lvl7pPr marL="3225407" indent="0">
              <a:buNone/>
              <a:defRPr sz="1100"/>
            </a:lvl7pPr>
            <a:lvl8pPr marL="3762974" indent="0">
              <a:buNone/>
              <a:defRPr sz="1100"/>
            </a:lvl8pPr>
            <a:lvl9pPr marL="430054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8FD2-918E-4449-98B2-64B857546C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97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548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37567" indent="0">
              <a:buNone/>
              <a:defRPr sz="3300"/>
            </a:lvl2pPr>
            <a:lvl3pPr marL="1075137" indent="0">
              <a:buNone/>
              <a:defRPr sz="2800"/>
            </a:lvl3pPr>
            <a:lvl4pPr marL="1612705" indent="0">
              <a:buNone/>
              <a:defRPr sz="2400"/>
            </a:lvl4pPr>
            <a:lvl5pPr marL="2150273" indent="0">
              <a:buNone/>
              <a:defRPr sz="2400"/>
            </a:lvl5pPr>
            <a:lvl6pPr marL="2687839" indent="0">
              <a:buNone/>
              <a:defRPr sz="2400"/>
            </a:lvl6pPr>
            <a:lvl7pPr marL="3225407" indent="0">
              <a:buNone/>
              <a:defRPr sz="2400"/>
            </a:lvl7pPr>
            <a:lvl8pPr marL="3762974" indent="0">
              <a:buNone/>
              <a:defRPr sz="2400"/>
            </a:lvl8pPr>
            <a:lvl9pPr marL="4300543" indent="0">
              <a:buNone/>
              <a:defRPr sz="24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7"/>
            <a:ext cx="5486400" cy="603647"/>
          </a:xfrm>
        </p:spPr>
        <p:txBody>
          <a:bodyPr/>
          <a:lstStyle>
            <a:lvl1pPr marL="0" indent="0">
              <a:buNone/>
              <a:defRPr sz="1600"/>
            </a:lvl1pPr>
            <a:lvl2pPr marL="537567" indent="0">
              <a:buNone/>
              <a:defRPr sz="1400"/>
            </a:lvl2pPr>
            <a:lvl3pPr marL="1075137" indent="0">
              <a:buNone/>
              <a:defRPr sz="1200"/>
            </a:lvl3pPr>
            <a:lvl4pPr marL="1612705" indent="0">
              <a:buNone/>
              <a:defRPr sz="1100"/>
            </a:lvl4pPr>
            <a:lvl5pPr marL="2150273" indent="0">
              <a:buNone/>
              <a:defRPr sz="1100"/>
            </a:lvl5pPr>
            <a:lvl6pPr marL="2687839" indent="0">
              <a:buNone/>
              <a:defRPr sz="1100"/>
            </a:lvl6pPr>
            <a:lvl7pPr marL="3225407" indent="0">
              <a:buNone/>
              <a:defRPr sz="1100"/>
            </a:lvl7pPr>
            <a:lvl8pPr marL="3762974" indent="0">
              <a:buNone/>
              <a:defRPr sz="1100"/>
            </a:lvl8pPr>
            <a:lvl9pPr marL="430054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4837D-8289-4A5F-B006-0E92F5BC1C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716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9FA47-5A2D-420F-87BD-EC739FC450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158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025"/>
            <a:ext cx="2057400" cy="43886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025"/>
            <a:ext cx="6019800" cy="43886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C3F40-DDEB-4B22-AD5A-4ABA1D9952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30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7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48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372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6" indent="0">
              <a:buNone/>
              <a:defRPr sz="2000" b="1"/>
            </a:lvl2pPr>
            <a:lvl3pPr marL="914192" indent="0">
              <a:buNone/>
              <a:defRPr sz="1800" b="1"/>
            </a:lvl3pPr>
            <a:lvl4pPr marL="1371288" indent="0">
              <a:buNone/>
              <a:defRPr sz="1600" b="1"/>
            </a:lvl4pPr>
            <a:lvl5pPr marL="1828384" indent="0">
              <a:buNone/>
              <a:defRPr sz="1600" b="1"/>
            </a:lvl5pPr>
            <a:lvl6pPr marL="2285480" indent="0">
              <a:buNone/>
              <a:defRPr sz="1600" b="1"/>
            </a:lvl6pPr>
            <a:lvl7pPr marL="2742576" indent="0">
              <a:buNone/>
              <a:defRPr sz="1600" b="1"/>
            </a:lvl7pPr>
            <a:lvl8pPr marL="3199672" indent="0">
              <a:buNone/>
              <a:defRPr sz="1600" b="1"/>
            </a:lvl8pPr>
            <a:lvl9pPr marL="36567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6" indent="0">
              <a:buNone/>
              <a:defRPr sz="2000" b="1"/>
            </a:lvl2pPr>
            <a:lvl3pPr marL="914192" indent="0">
              <a:buNone/>
              <a:defRPr sz="1800" b="1"/>
            </a:lvl3pPr>
            <a:lvl4pPr marL="1371288" indent="0">
              <a:buNone/>
              <a:defRPr sz="1600" b="1"/>
            </a:lvl4pPr>
            <a:lvl5pPr marL="1828384" indent="0">
              <a:buNone/>
              <a:defRPr sz="1600" b="1"/>
            </a:lvl5pPr>
            <a:lvl6pPr marL="2285480" indent="0">
              <a:buNone/>
              <a:defRPr sz="1600" b="1"/>
            </a:lvl6pPr>
            <a:lvl7pPr marL="2742576" indent="0">
              <a:buNone/>
              <a:defRPr sz="1600" b="1"/>
            </a:lvl7pPr>
            <a:lvl8pPr marL="3199672" indent="0">
              <a:buNone/>
              <a:defRPr sz="1600" b="1"/>
            </a:lvl8pPr>
            <a:lvl9pPr marL="36567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04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50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57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0482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96" indent="0">
              <a:buNone/>
              <a:defRPr sz="1200"/>
            </a:lvl2pPr>
            <a:lvl3pPr marL="914192" indent="0">
              <a:buNone/>
              <a:defRPr sz="1000"/>
            </a:lvl3pPr>
            <a:lvl4pPr marL="1371288" indent="0">
              <a:buNone/>
              <a:defRPr sz="900"/>
            </a:lvl4pPr>
            <a:lvl5pPr marL="1828384" indent="0">
              <a:buNone/>
              <a:defRPr sz="900"/>
            </a:lvl5pPr>
            <a:lvl6pPr marL="2285480" indent="0">
              <a:buNone/>
              <a:defRPr sz="900"/>
            </a:lvl6pPr>
            <a:lvl7pPr marL="2742576" indent="0">
              <a:buNone/>
              <a:defRPr sz="900"/>
            </a:lvl7pPr>
            <a:lvl8pPr marL="3199672" indent="0">
              <a:buNone/>
              <a:defRPr sz="900"/>
            </a:lvl8pPr>
            <a:lvl9pPr marL="36567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441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96" indent="0">
              <a:buNone/>
              <a:defRPr sz="2800"/>
            </a:lvl2pPr>
            <a:lvl3pPr marL="914192" indent="0">
              <a:buNone/>
              <a:defRPr sz="2400"/>
            </a:lvl3pPr>
            <a:lvl4pPr marL="1371288" indent="0">
              <a:buNone/>
              <a:defRPr sz="2000"/>
            </a:lvl4pPr>
            <a:lvl5pPr marL="1828384" indent="0">
              <a:buNone/>
              <a:defRPr sz="2000"/>
            </a:lvl5pPr>
            <a:lvl6pPr marL="2285480" indent="0">
              <a:buNone/>
              <a:defRPr sz="2000"/>
            </a:lvl6pPr>
            <a:lvl7pPr marL="2742576" indent="0">
              <a:buNone/>
              <a:defRPr sz="2000"/>
            </a:lvl7pPr>
            <a:lvl8pPr marL="3199672" indent="0">
              <a:buNone/>
              <a:defRPr sz="2000"/>
            </a:lvl8pPr>
            <a:lvl9pPr marL="3656768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96" indent="0">
              <a:buNone/>
              <a:defRPr sz="1200"/>
            </a:lvl2pPr>
            <a:lvl3pPr marL="914192" indent="0">
              <a:buNone/>
              <a:defRPr sz="1000"/>
            </a:lvl3pPr>
            <a:lvl4pPr marL="1371288" indent="0">
              <a:buNone/>
              <a:defRPr sz="900"/>
            </a:lvl4pPr>
            <a:lvl5pPr marL="1828384" indent="0">
              <a:buNone/>
              <a:defRPr sz="900"/>
            </a:lvl5pPr>
            <a:lvl6pPr marL="2285480" indent="0">
              <a:buNone/>
              <a:defRPr sz="900"/>
            </a:lvl6pPr>
            <a:lvl7pPr marL="2742576" indent="0">
              <a:buNone/>
              <a:defRPr sz="900"/>
            </a:lvl7pPr>
            <a:lvl8pPr marL="3199672" indent="0">
              <a:buNone/>
              <a:defRPr sz="900"/>
            </a:lvl8pPr>
            <a:lvl9pPr marL="36567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90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373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50" r:id="rId3"/>
    <p:sldLayoutId id="2147484151" r:id="rId4"/>
    <p:sldLayoutId id="2147484152" r:id="rId5"/>
    <p:sldLayoutId id="2147484153" r:id="rId6"/>
    <p:sldLayoutId id="2147484154" r:id="rId7"/>
    <p:sldLayoutId id="2147484155" r:id="rId8"/>
    <p:sldLayoutId id="2147484156" r:id="rId9"/>
    <p:sldLayoutId id="2147484157" r:id="rId10"/>
    <p:sldLayoutId id="214748415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9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19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28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38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22" indent="-34282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81" indent="-28568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40" indent="-228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36" indent="-228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32" indent="-228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28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24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20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16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6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2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88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84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0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76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72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68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515" tIns="53757" rIns="107515" bIns="537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515" tIns="53757" rIns="107515" bIns="537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309"/>
            <a:ext cx="2133600" cy="273845"/>
          </a:xfrm>
          <a:prstGeom prst="rect">
            <a:avLst/>
          </a:prstGeom>
        </p:spPr>
        <p:txBody>
          <a:bodyPr vert="horz" lIns="107515" tIns="53757" rIns="107515" bIns="5375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75137">
              <a:defRPr/>
            </a:pPr>
            <a:fld id="{04B0BE59-E509-47A8-8BDF-29C889DFFB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5137">
                <a:defRPr/>
              </a:pPr>
              <a:t>31.01.2019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309"/>
            <a:ext cx="2895600" cy="273845"/>
          </a:xfrm>
          <a:prstGeom prst="rect">
            <a:avLst/>
          </a:prstGeom>
        </p:spPr>
        <p:txBody>
          <a:bodyPr vert="horz" lIns="107515" tIns="53757" rIns="107515" bIns="5375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75137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309"/>
            <a:ext cx="2133600" cy="273845"/>
          </a:xfrm>
          <a:prstGeom prst="rect">
            <a:avLst/>
          </a:prstGeom>
        </p:spPr>
        <p:txBody>
          <a:bodyPr vert="horz" lIns="107515" tIns="53757" rIns="107515" bIns="5375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75137">
              <a:defRPr/>
            </a:pPr>
            <a:fld id="{CBC122BA-4C5C-4491-A08D-C4920A45C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5137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  <p:sldLayoutId id="2147484176" r:id="rId5"/>
    <p:sldLayoutId id="2147484177" r:id="rId6"/>
    <p:sldLayoutId id="2147484178" r:id="rId7"/>
    <p:sldLayoutId id="2147484179" r:id="rId8"/>
    <p:sldLayoutId id="2147484180" r:id="rId9"/>
    <p:sldLayoutId id="2147484181" r:id="rId10"/>
    <p:sldLayoutId id="2147484182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37567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75137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1270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50273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3176" indent="-4031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3549" indent="-33598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3921" indent="-268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81487" indent="-268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19056" indent="-268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56622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494192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31759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69326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7567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5137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12705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0273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7839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25407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62974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00543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package" Target="../embeddings/______Microsoft_PowerPoint6.sldx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07504" y="3599961"/>
            <a:ext cx="8928992" cy="131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6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«Учитель на селе – усиление позиций»</a:t>
            </a:r>
            <a:endParaRPr lang="ru-RU" sz="32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843558"/>
            <a:ext cx="5826704" cy="275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6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7504" y="205979"/>
            <a:ext cx="7217775" cy="621782"/>
          </a:xfrm>
        </p:spPr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500" b="1" dirty="0" smtClean="0">
                <a:latin typeface="Arial" pitchFamily="34" charset="0"/>
              </a:rPr>
              <a:t>Педагогическая мастерская молодого учителя</a:t>
            </a:r>
            <a:r>
              <a:rPr lang="ru-RU" sz="3000" b="1" dirty="0" smtClean="0">
                <a:latin typeface="Arial" pitchFamily="34" charset="0"/>
              </a:rPr>
              <a:t/>
            </a:r>
            <a:br>
              <a:rPr lang="ru-RU" sz="3000" b="1" dirty="0" smtClean="0">
                <a:latin typeface="Arial" pitchFamily="34" charset="0"/>
              </a:rPr>
            </a:br>
            <a:r>
              <a:rPr lang="ru-RU" sz="2500" b="1" dirty="0" smtClean="0">
                <a:latin typeface="Arial" pitchFamily="34" charset="0"/>
              </a:rPr>
              <a:t/>
            </a:r>
            <a:br>
              <a:rPr lang="ru-RU" sz="2500" b="1" dirty="0" smtClean="0">
                <a:latin typeface="Arial" pitchFamily="34" charset="0"/>
              </a:rPr>
            </a:br>
            <a:endParaRPr lang="ru-RU" sz="2500" b="1" dirty="0"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279" y="51670"/>
            <a:ext cx="1783226" cy="1162758"/>
          </a:xfrm>
          <a:prstGeom prst="rect">
            <a:avLst/>
          </a:prstGeom>
        </p:spPr>
      </p:pic>
      <p:pic>
        <p:nvPicPr>
          <p:cNvPr id="1028" name="Picture 4" descr="C:\Users\Roma\Desktop\слайд\DSCN43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9253" y="3003798"/>
            <a:ext cx="3163024" cy="1990559"/>
          </a:xfrm>
          <a:prstGeom prst="rect">
            <a:avLst/>
          </a:prstGeom>
          <a:noFill/>
        </p:spPr>
      </p:pic>
      <p:sp>
        <p:nvSpPr>
          <p:cNvPr id="2" name="AutoShape 2" descr="https://apf.mail.ru/cgi-bin/readmsg/%D0%A0%D0%B0%D0%B1%D0%BE%D1%82%D0%B0%20%D1%81%20%D0%BC%D0%BE%D0%BB%D0%BE%D0%B4.JPG?id=15488214770000000389%3B0%3B2&amp;x-email=13gt0586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apf.mail.ru/cgi-bin/readmsg/%D0%A0%D0%B0%D0%B1%D0%BE%D1%82%D0%B0%20%D1%81%20%D0%BC%D0%BE%D0%BB%D0%BE%D0%B4.JPG?id=15488214770000000389%3B0%3B2&amp;x-email=13gt0586%40mail.ru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apf.mail.ru/cgi-bin/readmsg/%D0%A0%D0%B0%D0%B1%D0%BE%D1%82%D0%B0%20%D1%81%20%D0%BC%D0%BE%D0%BB%D0%BE%D0%B4.JPG?id=15488214770000000389%3B0%3B2&amp;x-email=13gt0586%40mail.ru&amp;exif=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05475"/>
            <a:ext cx="3712972" cy="2021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D:\Desktop\фотографии все\Молодой педагог. Встреча 29.09.16. Лицей № 3\DSCN44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142" y="834802"/>
            <a:ext cx="3235285" cy="207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8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279" y="51670"/>
            <a:ext cx="1783226" cy="1162758"/>
          </a:xfrm>
          <a:prstGeom prst="rect">
            <a:avLst/>
          </a:prstGeom>
        </p:spPr>
      </p:pic>
      <p:sp>
        <p:nvSpPr>
          <p:cNvPr id="2" name="AutoShape 2" descr="https://apf.mail.ru/cgi-bin/readmsg/%D0%98%D0%B7%D0%BE%D0%B1%D1%80%D0%B0%D0%B6%D0%B5%D0%BD%D0%B8%D0%B5%20011.jpg?id=15488192450000000324%3B0%3B1&amp;x-email=13gt0586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0375" y="7937"/>
            <a:ext cx="6775921" cy="475582"/>
          </a:xfrm>
        </p:spPr>
        <p:txBody>
          <a:bodyPr/>
          <a:lstStyle/>
          <a:p>
            <a:r>
              <a:rPr lang="ru-RU" sz="3500" b="1" dirty="0">
                <a:latin typeface="Arial" pitchFamily="34" charset="0"/>
              </a:rPr>
              <a:t/>
            </a:r>
            <a:br>
              <a:rPr lang="ru-RU" sz="3500" b="1" dirty="0">
                <a:latin typeface="Arial" pitchFamily="34" charset="0"/>
              </a:rPr>
            </a:br>
            <a:r>
              <a:rPr lang="ru-RU" sz="2500" b="1" dirty="0" smtClean="0">
                <a:latin typeface="Arial" pitchFamily="34" charset="0"/>
              </a:rPr>
              <a:t>Профессиональный и личностный рост</a:t>
            </a:r>
            <a:endParaRPr lang="ru-RU" sz="25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1860422"/>
              </p:ext>
            </p:extLst>
          </p:nvPr>
        </p:nvGraphicFramePr>
        <p:xfrm>
          <a:off x="755576" y="915566"/>
          <a:ext cx="6281671" cy="3993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Слайд" r:id="rId5" imgW="1700844" imgH="1275707" progId="PowerPoint.Slide.12">
                  <p:embed/>
                </p:oleObj>
              </mc:Choice>
              <mc:Fallback>
                <p:oleObj name="Слайд" r:id="rId5" imgW="1700844" imgH="1275707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915566"/>
                        <a:ext cx="6281671" cy="39937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09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279" y="51670"/>
            <a:ext cx="1783226" cy="1162758"/>
          </a:xfrm>
          <a:prstGeom prst="rect">
            <a:avLst/>
          </a:prstGeom>
        </p:spPr>
      </p:pic>
      <p:sp>
        <p:nvSpPr>
          <p:cNvPr id="2" name="AutoShape 2" descr="https://apf.mail.ru/cgi-bin/readmsg/%D0%98%D0%B7%D0%BE%D0%B1%D1%80%D0%B0%D0%B6%D0%B5%D0%BD%D0%B8%D0%B5%20011.jpg?id=15488192450000000324%3B0%3B1&amp;x-email=13gt0586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-236562"/>
            <a:ext cx="8229600" cy="869612"/>
          </a:xfrm>
        </p:spPr>
        <p:txBody>
          <a:bodyPr/>
          <a:lstStyle/>
          <a:p>
            <a:r>
              <a:rPr lang="ru-RU" sz="3500" b="1" dirty="0">
                <a:latin typeface="Arial" pitchFamily="34" charset="0"/>
              </a:rPr>
              <a:t/>
            </a:r>
            <a:br>
              <a:rPr lang="ru-RU" sz="3500" b="1" dirty="0">
                <a:latin typeface="Arial" pitchFamily="34" charset="0"/>
              </a:rPr>
            </a:br>
            <a:r>
              <a:rPr lang="ru-RU" sz="3000" b="1" dirty="0" err="1" smtClean="0">
                <a:latin typeface="Arial" pitchFamily="34" charset="0"/>
              </a:rPr>
              <a:t>Стажировочные</a:t>
            </a:r>
            <a:r>
              <a:rPr lang="ru-RU" sz="3000" b="1" dirty="0" smtClean="0">
                <a:latin typeface="Arial" pitchFamily="34" charset="0"/>
              </a:rPr>
              <a:t> площадки</a:t>
            </a:r>
            <a:endParaRPr lang="ru-RU" sz="3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499992" y="633049"/>
            <a:ext cx="4041775" cy="858581"/>
          </a:xfrm>
        </p:spPr>
        <p:txBody>
          <a:bodyPr/>
          <a:lstStyle/>
          <a:p>
            <a:pPr algn="ctr"/>
            <a:r>
              <a:rPr lang="ru-RU" sz="2500" dirty="0" smtClean="0">
                <a:latin typeface="Arial" pitchFamily="34" charset="0"/>
              </a:rPr>
              <a:t>Модули:</a:t>
            </a:r>
            <a:endParaRPr lang="ru-RU" sz="2500" dirty="0">
              <a:latin typeface="Arial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33" y="1419622"/>
            <a:ext cx="4041775" cy="3175000"/>
          </a:xfrm>
        </p:spPr>
        <p:txBody>
          <a:bodyPr/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b="1" dirty="0">
                <a:latin typeface="Arial" pitchFamily="34" charset="0"/>
                <a:ea typeface="Calibri"/>
                <a:cs typeface="Times New Roman"/>
              </a:rPr>
              <a:t>Лицензирование и аккредитация</a:t>
            </a:r>
          </a:p>
          <a:p>
            <a:pPr marL="342900" marR="14351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b="1" dirty="0">
                <a:latin typeface="Arial" pitchFamily="34" charset="0"/>
                <a:ea typeface="Calibri"/>
                <a:cs typeface="Georgia"/>
              </a:rPr>
              <a:t>Кадровое делопроизводство. </a:t>
            </a:r>
            <a:endParaRPr lang="ru-RU" sz="1500" b="1" dirty="0">
              <a:latin typeface="Arial" pitchFamily="34" charset="0"/>
              <a:ea typeface="Georgia"/>
              <a:cs typeface="Georgia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b="1" dirty="0">
                <a:latin typeface="Arial" pitchFamily="34" charset="0"/>
                <a:ea typeface="Calibri"/>
              </a:rPr>
              <a:t>Техника безопасности в </a:t>
            </a:r>
            <a:r>
              <a:rPr lang="ru-RU" sz="1500" b="1" dirty="0" smtClean="0">
                <a:latin typeface="Arial" pitchFamily="34" charset="0"/>
                <a:ea typeface="Calibri"/>
              </a:rPr>
              <a:t>образовательной организации</a:t>
            </a:r>
            <a:r>
              <a:rPr lang="ru-RU" sz="1500" b="1" dirty="0">
                <a:latin typeface="Arial" pitchFamily="34" charset="0"/>
                <a:ea typeface="Calibri"/>
              </a:rPr>
              <a:t>.</a:t>
            </a:r>
            <a:endParaRPr lang="ru-RU" sz="1500" b="1" dirty="0">
              <a:latin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b="1" dirty="0">
                <a:latin typeface="Arial" pitchFamily="34" charset="0"/>
                <a:ea typeface="Calibri"/>
              </a:rPr>
              <a:t>Нормативно-правовая и финансово-хозяйственная деятельность.</a:t>
            </a:r>
            <a:endParaRPr lang="ru-RU" sz="1500" b="1" dirty="0">
              <a:latin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b="1" dirty="0">
                <a:latin typeface="Arial" pitchFamily="34" charset="0"/>
                <a:ea typeface="Calibri"/>
              </a:rPr>
              <a:t>Государственно-общественное управление </a:t>
            </a:r>
            <a:r>
              <a:rPr lang="ru-RU" sz="1500" b="1" smtClean="0">
                <a:latin typeface="Arial" pitchFamily="34" charset="0"/>
                <a:ea typeface="Calibri"/>
              </a:rPr>
              <a:t>образовательной организацией.</a:t>
            </a:r>
            <a:endParaRPr lang="ru-RU" sz="1500" b="1" dirty="0">
              <a:latin typeface="Arial" pitchFamily="34" charset="0"/>
            </a:endParaRP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75"/>
          <a:stretch/>
        </p:blipFill>
        <p:spPr bwMode="auto">
          <a:xfrm>
            <a:off x="139601" y="1491629"/>
            <a:ext cx="4475903" cy="316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00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484" y="195486"/>
            <a:ext cx="1779587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" t="10598" r="1176" b="5429"/>
          <a:stretch/>
        </p:blipFill>
        <p:spPr bwMode="auto">
          <a:xfrm>
            <a:off x="35497" y="51470"/>
            <a:ext cx="907300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586" y="110381"/>
            <a:ext cx="1779587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32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1" y="1419622"/>
            <a:ext cx="6336703" cy="156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endParaRPr lang="ru-RU" sz="40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2800" b="1" dirty="0" err="1" smtClean="0">
                <a:solidFill>
                  <a:schemeClr val="tx2"/>
                </a:solidFill>
                <a:latin typeface="Arial" charset="0"/>
              </a:rPr>
              <a:t>Абдрахманова</a:t>
            </a:r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 </a:t>
            </a:r>
          </a:p>
          <a:p>
            <a:pPr eaLnBrk="1" hangingPunct="1"/>
            <a:r>
              <a:rPr lang="ru-RU" sz="2800" b="1" dirty="0" err="1" smtClean="0">
                <a:solidFill>
                  <a:schemeClr val="tx2"/>
                </a:solidFill>
                <a:latin typeface="Arial" charset="0"/>
              </a:rPr>
              <a:t>Нурзида</a:t>
            </a:r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 Салимьяновна</a:t>
            </a:r>
            <a:endParaRPr lang="ru-RU" sz="28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79512" y="4002242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МКУ отдел образования муниципального района </a:t>
            </a:r>
          </a:p>
          <a:p>
            <a:pPr algn="ctr" eaLnBrk="1" hangingPunct="1"/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Учалинский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район Республики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Башкортостан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" y="195486"/>
            <a:ext cx="54360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035" algn="ctr">
              <a:spcAft>
                <a:spcPts val="0"/>
              </a:spcAft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</a:rPr>
              <a:t>ОПЫТ РАБОТЫ УЧАЛИНСКОГО РАЙОНА РЕСПУБЛИКИ БАШКОРТОСТАН ПО ПРИВЛЕЧЕНИЮ УЧИТЕЛЕЙ В СЕЛЬСКУЮ ШКОЛУ 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3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1" y="51670"/>
            <a:ext cx="1656184" cy="107992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47411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Образовательные организации</a:t>
            </a:r>
            <a:b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МР Учалинский район РБ</a:t>
            </a:r>
          </a:p>
        </p:txBody>
      </p:sp>
      <p:pic>
        <p:nvPicPr>
          <p:cNvPr id="6" name="Picture 2" descr="D:\рабочий стол\Баннер 2х1(готовый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" t="7675" r="656" b="6260"/>
          <a:stretch/>
        </p:blipFill>
        <p:spPr bwMode="auto">
          <a:xfrm>
            <a:off x="2699792" y="823020"/>
            <a:ext cx="367240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35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345067671"/>
              </p:ext>
            </p:extLst>
          </p:nvPr>
        </p:nvGraphicFramePr>
        <p:xfrm>
          <a:off x="4716016" y="1203598"/>
          <a:ext cx="4104456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986641747"/>
              </p:ext>
            </p:extLst>
          </p:nvPr>
        </p:nvGraphicFramePr>
        <p:xfrm>
          <a:off x="251520" y="1203598"/>
          <a:ext cx="4248472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60210"/>
            <a:ext cx="1656184" cy="10799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0210"/>
            <a:ext cx="7488832" cy="857250"/>
          </a:xfrm>
        </p:spPr>
        <p:txBody>
          <a:bodyPr/>
          <a:lstStyle/>
          <a:p>
            <a:r>
              <a:rPr lang="ru-RU" sz="2500" b="1" dirty="0" smtClean="0">
                <a:latin typeface="Arial" pitchFamily="34" charset="0"/>
              </a:rPr>
              <a:t>Кадровый состав образовательной  системы</a:t>
            </a:r>
            <a:endParaRPr lang="ru-RU" sz="25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98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585552103"/>
              </p:ext>
            </p:extLst>
          </p:nvPr>
        </p:nvGraphicFramePr>
        <p:xfrm>
          <a:off x="31833" y="555526"/>
          <a:ext cx="7996551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90776855"/>
              </p:ext>
            </p:extLst>
          </p:nvPr>
        </p:nvGraphicFramePr>
        <p:xfrm>
          <a:off x="0" y="483518"/>
          <a:ext cx="8928992" cy="4659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471"/>
            <a:ext cx="8229600" cy="432048"/>
          </a:xfrm>
        </p:spPr>
        <p:txBody>
          <a:bodyPr/>
          <a:lstStyle/>
          <a:p>
            <a:r>
              <a:rPr lang="ru-RU" sz="3000" b="1" dirty="0" smtClean="0">
                <a:latin typeface="Arial" pitchFamily="34" charset="0"/>
              </a:rPr>
              <a:t>Численность учителей </a:t>
            </a:r>
            <a:endParaRPr lang="ru-RU" sz="3000" b="1" dirty="0">
              <a:latin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413" y="143322"/>
            <a:ext cx="165258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51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73356596"/>
              </p:ext>
            </p:extLst>
          </p:nvPr>
        </p:nvGraphicFramePr>
        <p:xfrm>
          <a:off x="395536" y="843558"/>
          <a:ext cx="756084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3055" y="195486"/>
            <a:ext cx="9144000" cy="369310"/>
          </a:xfrm>
          <a:prstGeom prst="rect">
            <a:avLst/>
          </a:prstGeom>
        </p:spPr>
        <p:txBody>
          <a:bodyPr wrap="square" lIns="91420" tIns="45709" rIns="91420" bIns="45709">
            <a:spAutoFit/>
          </a:bodyPr>
          <a:lstStyle/>
          <a:p>
            <a:pPr algn="ctr"/>
            <a:r>
              <a:rPr lang="ru-RU" sz="1800" b="1" dirty="0">
                <a:solidFill>
                  <a:srgbClr val="1F497D"/>
                </a:solidFill>
                <a:latin typeface="Arial" pitchFamily="34" charset="0"/>
              </a:rPr>
              <a:t>Доля</a:t>
            </a:r>
            <a:r>
              <a:rPr lang="ru-RU" sz="1800" b="1" dirty="0">
                <a:solidFill>
                  <a:srgbClr val="1F497D"/>
                </a:solidFill>
              </a:rPr>
              <a:t> учителей со стажем работы до 5 </a:t>
            </a:r>
            <a:r>
              <a:rPr lang="ru-RU" sz="1800" b="1" dirty="0" smtClean="0">
                <a:solidFill>
                  <a:srgbClr val="1F497D"/>
                </a:solidFill>
              </a:rPr>
              <a:t>лет</a:t>
            </a:r>
            <a:endParaRPr lang="ru-RU" sz="1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1" y="51670"/>
            <a:ext cx="1656184" cy="107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4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7542"/>
            <a:ext cx="2232248" cy="1851131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928926" y="2285998"/>
            <a:ext cx="2643206" cy="1512168"/>
          </a:xfrm>
          <a:prstGeom prst="ellipse">
            <a:avLst/>
          </a:prstGeom>
          <a:solidFill>
            <a:srgbClr val="FFFFCC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</a:rPr>
              <a:t>Привлечение учителей в сельскую школу</a:t>
            </a:r>
            <a:endParaRPr lang="ru-RU" sz="1600" b="1" dirty="0">
              <a:solidFill>
                <a:prstClr val="black"/>
              </a:solidFill>
              <a:latin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3357554" y="2143122"/>
            <a:ext cx="214314" cy="214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0800000">
            <a:off x="2714612" y="3000378"/>
            <a:ext cx="21431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4821178" y="2179696"/>
            <a:ext cx="216024" cy="1428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6" idx="6"/>
          </p:cNvCxnSpPr>
          <p:nvPr/>
        </p:nvCxnSpPr>
        <p:spPr>
          <a:xfrm flipV="1">
            <a:off x="5572132" y="3000378"/>
            <a:ext cx="214314" cy="4170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6200000" flipH="1">
            <a:off x="5036347" y="3679040"/>
            <a:ext cx="142876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3321833" y="3679042"/>
            <a:ext cx="142878" cy="7143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07504" y="2357435"/>
            <a:ext cx="2607109" cy="129459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</a:rPr>
              <a:t>Профессиональный </a:t>
            </a:r>
          </a:p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</a:rPr>
              <a:t>и личностный рост</a:t>
            </a:r>
            <a:endParaRPr lang="ru-RU" sz="1200" b="1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4287550" y="3768380"/>
            <a:ext cx="2376545" cy="128588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</a:rPr>
              <a:t>Работа со студентами</a:t>
            </a:r>
            <a:endParaRPr lang="ru-RU" sz="1400" b="1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740653" y="3735589"/>
            <a:ext cx="2376545" cy="128588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</a:rPr>
              <a:t>Сопровождение молодых педагогов</a:t>
            </a:r>
            <a:endParaRPr lang="ru-RU" sz="1400" b="1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767355" y="2357437"/>
            <a:ext cx="2447983" cy="128588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</a:rPr>
              <a:t>Профориентация</a:t>
            </a:r>
            <a:endParaRPr lang="ru-RU" sz="1400" b="1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643042" y="928676"/>
            <a:ext cx="2376545" cy="128588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</a:rPr>
              <a:t>Карьерный рост</a:t>
            </a:r>
            <a:endParaRPr lang="ru-RU" sz="1400" b="1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4267157" y="928676"/>
            <a:ext cx="2376545" cy="128588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</a:rPr>
              <a:t>Меры поддержки </a:t>
            </a:r>
            <a:endParaRPr lang="ru-RU" sz="1400" b="1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29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279" y="51670"/>
            <a:ext cx="1783226" cy="1162758"/>
          </a:xfrm>
          <a:prstGeom prst="rect">
            <a:avLst/>
          </a:prstGeom>
        </p:spPr>
      </p:pic>
      <p:pic>
        <p:nvPicPr>
          <p:cNvPr id="1029" name="Picture 5" descr="C:\Users\Aibylat\Downloads\Совет ректор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31790"/>
            <a:ext cx="3644236" cy="206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7" descr="https://apf.mail.ru/cgi-bin/readmsg/%D0%BF%D1%80%D0%BE%D1%84.JPG?id=15488214770000000389%3B0%3B5&amp;x-email=13gt0586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9" descr="https://apf.mail.ru/cgi-bin/readmsg/%D0%BF%D1%80%D0%BE%D1%84.JPG?id=15488214770000000389%3B0%3B5&amp;x-email=13gt0586%40mail.ru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82" y="879473"/>
            <a:ext cx="3569330" cy="1853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13" descr="https://apf.mail.ru/cgi-bin/readmsg/%D0%9F%D1%80%D0%BE%D1%84%D0%BE%D1%80%D0%B8%D0%B5%D0%BD%D1%82.JPG?id=15488214770000000389%3B0%3B1&amp;x-email=13gt0586%40mail.ru&amp;exif=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latin typeface="Arial" pitchFamily="34" charset="0"/>
              </a:rPr>
              <a:t>Профориентация</a:t>
            </a:r>
            <a:br>
              <a:rPr lang="ru-RU" sz="3000" b="1" dirty="0">
                <a:latin typeface="Arial" pitchFamily="34" charset="0"/>
              </a:rPr>
            </a:br>
            <a:endParaRPr lang="ru-RU" sz="3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7687">
            <a:off x="3901181" y="568105"/>
            <a:ext cx="3577389" cy="254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92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279" y="51670"/>
            <a:ext cx="1783226" cy="1162758"/>
          </a:xfrm>
          <a:prstGeom prst="rect">
            <a:avLst/>
          </a:prstGeom>
        </p:spPr>
      </p:pic>
      <p:sp>
        <p:nvSpPr>
          <p:cNvPr id="2" name="AutoShape 2" descr="https://apf.mail.ru/cgi-bin/readmsg/%D0%98%D0%B7%D0%BE%D0%B1%D1%80%D0%B0%D0%B6%D0%B5%D0%BD%D0%B8%D0%B5%20011.jpg?id=15488192450000000324%3B0%3B1&amp;x-email=13gt0586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500" b="1" dirty="0">
                <a:latin typeface="Arial" pitchFamily="34" charset="0"/>
              </a:rPr>
              <a:t>Работа со студентами</a:t>
            </a:r>
            <a:br>
              <a:rPr lang="ru-RU" sz="3500" b="1" dirty="0">
                <a:latin typeface="Arial" pitchFamily="34" charset="0"/>
              </a:rPr>
            </a:br>
            <a:endParaRPr lang="ru-RU" sz="35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50622"/>
            <a:ext cx="3926210" cy="312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https://pp.userapi.com/c627930/v627930208/10727/K8PHAdKRWL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14428"/>
            <a:ext cx="4525064" cy="315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7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Zased_W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Zased_W_1</Template>
  <TotalTime>3248</TotalTime>
  <Words>119</Words>
  <Application>Microsoft Office PowerPoint</Application>
  <PresentationFormat>Экран (16:9)</PresentationFormat>
  <Paragraphs>41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3_Zased_W_1</vt:lpstr>
      <vt:lpstr>Zased_W_</vt:lpstr>
      <vt:lpstr>Слайд</vt:lpstr>
      <vt:lpstr>Презентация PowerPoint</vt:lpstr>
      <vt:lpstr>Презентация PowerPoint</vt:lpstr>
      <vt:lpstr>Презентация PowerPoint</vt:lpstr>
      <vt:lpstr>Кадровый состав образовательной  системы</vt:lpstr>
      <vt:lpstr>Численность учителей </vt:lpstr>
      <vt:lpstr>Презентация PowerPoint</vt:lpstr>
      <vt:lpstr>Презентация PowerPoint</vt:lpstr>
      <vt:lpstr>Профориентация </vt:lpstr>
      <vt:lpstr>Работа со студентами </vt:lpstr>
      <vt:lpstr> Педагогическая мастерская молодого учителя  </vt:lpstr>
      <vt:lpstr> Профессиональный и личностный рост</vt:lpstr>
      <vt:lpstr> Стажировочные площадки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Aibylat</dc:creator>
  <cp:lastModifiedBy>Fayruza</cp:lastModifiedBy>
  <cp:revision>63</cp:revision>
  <cp:lastPrinted>2017-02-13T12:10:20Z</cp:lastPrinted>
  <dcterms:created xsi:type="dcterms:W3CDTF">2017-01-26T12:29:06Z</dcterms:created>
  <dcterms:modified xsi:type="dcterms:W3CDTF">2019-01-31T06:20:50Z</dcterms:modified>
</cp:coreProperties>
</file>