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2" r:id="rId3"/>
    <p:sldId id="284" r:id="rId4"/>
    <p:sldId id="287" r:id="rId5"/>
    <p:sldId id="283" r:id="rId6"/>
    <p:sldId id="286" r:id="rId7"/>
    <p:sldId id="285" r:id="rId8"/>
    <p:sldId id="291" r:id="rId9"/>
    <p:sldId id="290" r:id="rId10"/>
    <p:sldId id="289" r:id="rId11"/>
    <p:sldId id="294" r:id="rId12"/>
    <p:sldId id="293" r:id="rId13"/>
    <p:sldId id="292" r:id="rId14"/>
    <p:sldId id="288" r:id="rId15"/>
    <p:sldId id="297" r:id="rId16"/>
    <p:sldId id="296" r:id="rId17"/>
    <p:sldId id="295" r:id="rId18"/>
    <p:sldId id="299" r:id="rId19"/>
    <p:sldId id="298" r:id="rId20"/>
    <p:sldId id="301" r:id="rId21"/>
    <p:sldId id="303" r:id="rId22"/>
    <p:sldId id="302" r:id="rId23"/>
    <p:sldId id="300" r:id="rId24"/>
    <p:sldId id="305" r:id="rId25"/>
    <p:sldId id="304" r:id="rId26"/>
    <p:sldId id="307" r:id="rId27"/>
    <p:sldId id="308" r:id="rId28"/>
    <p:sldId id="310" r:id="rId29"/>
    <p:sldId id="309" r:id="rId3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115" autoAdjust="0"/>
  </p:normalViewPr>
  <p:slideViewPr>
    <p:cSldViewPr>
      <p:cViewPr>
        <p:scale>
          <a:sx n="90" d="100"/>
          <a:sy n="90" d="100"/>
        </p:scale>
        <p:origin x="-80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1026" name="Picture 2" descr="D:\Школа\Баннеры 2017\Фото кармаскалы\IMG_93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460714" cy="3643320"/>
          </a:xfrm>
          <a:prstGeom prst="rect">
            <a:avLst/>
          </a:prstGeom>
          <a:noFill/>
        </p:spPr>
      </p:pic>
      <p:pic>
        <p:nvPicPr>
          <p:cNvPr id="1027" name="Picture 3" descr="D:\Школа\Чугункина\IMG_23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06" y="2143104"/>
            <a:ext cx="4500594" cy="3000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Сахалинской области, учителям готовым работать на селе, в течение первых 3-х лет выплачивают 40% к окладу, плюс 25% за работу в сельской местности и 20% если педагог с высшим образованием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C:\Users\Админ\Desktop\DSC_0146_0.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38760" cy="35099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Ростовской области учителя в сельских школах получают на 25% больше, коллег из города. Муниципалитет «гасит» затраты за коммунальные услуги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C:\Users\Админ\Desktop\359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4714876" cy="3646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Хакасии построили школу –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трансформер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с квартирами для учителей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C:\Users\Админ\Desktop\DvQIYVdWsAo_A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5500694" cy="36671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 Владимирской области 100% компенсация коммунальных услуг. Проезд до места работы за счет государства. Оплата аренды жилья. Государство единовременно «гасит» 20% от суммы ипотеки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Админ\Desktop\f459cc2353db688f849434f3eefac9d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572132" cy="3703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14282" y="3357568"/>
            <a:ext cx="8640960" cy="147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Удмуртии, по республиканской программе «Молодой специалист на селе» молодые учителя могут получить субсидию из бюджета, которая покроет 70% стоимости дома или квартиры, а также предлагаются единовременные выплаты за первый год работы – 40 тысяч рублей, за второй – 60 тысяч рублей, за третий – 80 тысяч рублей</a:t>
            </a:r>
          </a:p>
        </p:txBody>
      </p:sp>
      <p:pic>
        <p:nvPicPr>
          <p:cNvPr id="14338" name="Picture 2" descr="C:\Users\Админ\Desktop\image868504106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720304" cy="3214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Саратовской области, молодые педагоги получают дополнительную единовременную выплату в 50 тысяч рублей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C:\Users\Админ\Desktop\2-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643570" cy="3769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 Пермском крае реализуется проект «Мобильный учитель» и проект «Жилье для учителя»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16386" name="Picture 2" descr="C:\Users\Админ\Desktop\e53683627fb3dc9660162e8fb885fcf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837333" cy="2109784"/>
          </a:xfrm>
          <a:prstGeom prst="rect">
            <a:avLst/>
          </a:prstGeom>
          <a:noFill/>
        </p:spPr>
      </p:pic>
      <p:pic>
        <p:nvPicPr>
          <p:cNvPr id="16387" name="Picture 3" descr="C:\Users\Админ\Desktop\d3d3LnBlcm0ucnUvaW1hZ2VzL25ld3MyLyVEMSU4MyVEMSU4NyVEMCVCNCVEMCVCRSVEMCVCQzEtMjk5NS5KUEc=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1214428"/>
            <a:ext cx="2786082" cy="2089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Алтайском крае молодым учителям, единовременно выплачивается 200 тысяч рублей, а в последующем следует 3-х летнее увеличение оклада на 30%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C:\Users\Админ\Desktop\CuAyGesWAAANQz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739630" cy="3643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Сельский учитель. Зайцев Е.Н.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C:\Users\Админ\Desktop\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5823593" cy="31432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19458" name="Picture 2" descr="C:\Users\Админ\Desktop\teacherschangi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1"/>
            <a:ext cx="5786446" cy="35723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2051" name="Picture 3" descr="C:\Users\Админ\Desktop\PO7A05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665893"/>
            <a:ext cx="5357850" cy="3112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странах ЕС используются «Индукционные программы» помощи молодым учителям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C:\Users\Админ\Desktop\img-974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1"/>
            <a:ext cx="5643570" cy="37294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 Франции на 2 курсе магистратуры, студент после сдачи первого государственного экзамена, работает 4 дня в неделю в школе, при этом получая оплату.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C:\Users\Админ\Desktop\frankreich_tours_InstituteDeTourraine_lesson01_J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680320" cy="37861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Польше активно практикуется привлечение в сельские школы педагогов, имеющих 2 специализации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C:\Users\Админ\Desktop\nau660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5800639" cy="278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США существуют «однокомнатные» школы или для нашего понимания малокомплектные. Учителя работающие в этих школах имеют плату в два раза выше, чем их коллеги в городе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C:\Users\Админ\Desktop\istockphoto-471643214-612x6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786446" cy="38658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Финляндии  работают отдельные школы для стажировки студентов и направления их в школы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C:\Users\Админ\Desktop\fin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643570" cy="37654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Германии учителя получают 3500 евро, плюс привлекают возможностью получения статуса чиновника, а это – уменьшенные налоги и высокая пенсия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C:\Users\Админ\Desktop\1525705825_2108417lehreri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715008" cy="3214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Турции средняя зарплата педагога $1000, плюс различные бонусы: за курсы повышения квалификации еще $200 и 50% скидка на проезд на транспорте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C:\Users\Админ\Desktop\dershane8qsnpm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643570" cy="3135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Минэкономразвития России предложило лишить сельских учителей права на предоставление компенсации расходов на оплату жилых помещений, отопления и освещения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C:\Users\Админ\Desktop\мсп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643570" cy="36527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Интернет голосование в группе социальной сети «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Вконтакте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«Общественный совет при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Обрнадзоре</a:t>
            </a:r>
            <a:r>
              <a:rPr lang="ru-RU" sz="18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РБ»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Админ\Desktop\Скриншот 31-01-2019 0819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086350" cy="4019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28674" name="Picture 2" descr="C:\Users\Админ\Desktop\pedago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071552"/>
            <a:ext cx="5143504" cy="36454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4098" name="Picture 2" descr="C:\Users\Админ\Desktop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5122" name="Picture 2" descr="C:\Users\Админ\Desktop\75532703458746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786446" cy="51560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3074" name="Picture 2" descr="C:\Users\Админ\Desktop\75532703458752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1"/>
            <a:ext cx="5857885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6146" name="Picture 2" descr="C:\Users\Админ\Desktop\Скриншот 30-01-2019 1215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5125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7170" name="Picture 2" descr="C:\Users\Админ\Desktop\Скриншот 30-01-2019 1213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5146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8194" name="Picture 2" descr="C:\Users\Админ\Desktop\Скриншот 30-01-2019 1205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786446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pic>
        <p:nvPicPr>
          <p:cNvPr id="9218" name="Picture 2" descr="C:\Users\Админ\Desktop\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5790069" cy="3857634"/>
          </a:xfrm>
          <a:prstGeom prst="rect">
            <a:avLst/>
          </a:prstGeom>
          <a:noFill/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85720" y="4286262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 Калмыкии начинающим педагогам выплачивают единовременно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100 тысяч рублей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406</Words>
  <Application>Microsoft Office PowerPoint</Application>
  <PresentationFormat>Экран (16:9)</PresentationFormat>
  <Paragraphs>20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Дамир Ахтямов</cp:lastModifiedBy>
  <cp:revision>38</cp:revision>
  <dcterms:created xsi:type="dcterms:W3CDTF">2019-01-28T07:19:05Z</dcterms:created>
  <dcterms:modified xsi:type="dcterms:W3CDTF">2019-01-31T05:20:52Z</dcterms:modified>
</cp:coreProperties>
</file>