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4" r:id="rId3"/>
    <p:sldId id="265" r:id="rId4"/>
    <p:sldId id="257" r:id="rId5"/>
    <p:sldId id="262" r:id="rId6"/>
    <p:sldId id="268" r:id="rId7"/>
    <p:sldId id="274" r:id="rId8"/>
    <p:sldId id="260" r:id="rId9"/>
    <p:sldId id="272" r:id="rId10"/>
    <p:sldId id="273" r:id="rId11"/>
    <p:sldId id="275" r:id="rId12"/>
    <p:sldId id="261" r:id="rId13"/>
    <p:sldId id="259" r:id="rId14"/>
    <p:sldId id="267" r:id="rId15"/>
    <p:sldId id="269" r:id="rId16"/>
    <p:sldId id="263" r:id="rId17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79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6E42D8-E8A3-41B5-A107-396BEF3CBBD2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9D9E59D-D60A-4069-B94A-0DD80B63DE42}">
      <dgm:prSet phldrT="[Текст]"/>
      <dgm:spPr/>
      <dgm:t>
        <a:bodyPr/>
        <a:lstStyle/>
        <a:p>
          <a:r>
            <a:rPr lang="ru-RU" dirty="0" smtClean="0"/>
            <a:t>70%</a:t>
          </a:r>
          <a:endParaRPr lang="ru-RU" dirty="0"/>
        </a:p>
      </dgm:t>
    </dgm:pt>
    <dgm:pt modelId="{49201D9F-596A-4B98-BDB4-E2BE62444EA3}" type="parTrans" cxnId="{2EAF07FB-1A8E-4DA9-B32D-CE1F6A391C47}">
      <dgm:prSet/>
      <dgm:spPr/>
      <dgm:t>
        <a:bodyPr/>
        <a:lstStyle/>
        <a:p>
          <a:endParaRPr lang="ru-RU"/>
        </a:p>
      </dgm:t>
    </dgm:pt>
    <dgm:pt modelId="{16E60513-BB93-4E08-97D1-FFE49EBC73DD}" type="sibTrans" cxnId="{2EAF07FB-1A8E-4DA9-B32D-CE1F6A391C47}">
      <dgm:prSet/>
      <dgm:spPr/>
      <dgm:t>
        <a:bodyPr/>
        <a:lstStyle/>
        <a:p>
          <a:endParaRPr lang="ru-RU"/>
        </a:p>
      </dgm:t>
    </dgm:pt>
    <dgm:pt modelId="{BA1DB95B-7E6F-4122-AFA7-C864290387E8}">
      <dgm:prSet phldrT="[Текст]" custT="1"/>
      <dgm:spPr/>
      <dgm:t>
        <a:bodyPr/>
        <a:lstStyle/>
        <a:p>
          <a:r>
            <a:rPr lang="ru-RU" sz="1600" dirty="0" smtClean="0"/>
            <a:t>  </a:t>
          </a:r>
          <a:r>
            <a:rPr lang="ru-RU" sz="1400" dirty="0" smtClean="0"/>
            <a:t>образование</a:t>
          </a:r>
          <a:endParaRPr lang="ru-RU" sz="1400" dirty="0"/>
        </a:p>
      </dgm:t>
    </dgm:pt>
    <dgm:pt modelId="{9DE34383-CDCC-4DF2-BFC1-2F288D98AC44}" type="parTrans" cxnId="{082E6D1F-8754-423D-BF6C-6B7132AD8E13}">
      <dgm:prSet/>
      <dgm:spPr/>
      <dgm:t>
        <a:bodyPr/>
        <a:lstStyle/>
        <a:p>
          <a:endParaRPr lang="ru-RU"/>
        </a:p>
      </dgm:t>
    </dgm:pt>
    <dgm:pt modelId="{1B288982-4A4E-4326-85D1-054489A59944}" type="sibTrans" cxnId="{082E6D1F-8754-423D-BF6C-6B7132AD8E13}">
      <dgm:prSet/>
      <dgm:spPr/>
      <dgm:t>
        <a:bodyPr/>
        <a:lstStyle/>
        <a:p>
          <a:endParaRPr lang="ru-RU"/>
        </a:p>
      </dgm:t>
    </dgm:pt>
    <dgm:pt modelId="{27F5810D-BF9E-49F8-A2AD-1BF45D4BDF4E}">
      <dgm:prSet phldrT="[Текст]" custT="1"/>
      <dgm:spPr/>
      <dgm:t>
        <a:bodyPr/>
        <a:lstStyle/>
        <a:p>
          <a:r>
            <a:rPr lang="ru-RU" sz="1400" dirty="0" smtClean="0"/>
            <a:t> работа с молодежью</a:t>
          </a:r>
          <a:endParaRPr lang="ru-RU" sz="1400" dirty="0"/>
        </a:p>
      </dgm:t>
    </dgm:pt>
    <dgm:pt modelId="{D7732E1B-0FBA-4E29-ADB2-E3CBE3CC891F}" type="parTrans" cxnId="{59A3E319-2532-4C0A-83F2-6A3DBC0316A6}">
      <dgm:prSet/>
      <dgm:spPr/>
      <dgm:t>
        <a:bodyPr/>
        <a:lstStyle/>
        <a:p>
          <a:endParaRPr lang="ru-RU"/>
        </a:p>
      </dgm:t>
    </dgm:pt>
    <dgm:pt modelId="{51C13B27-C49C-47DB-8627-8A6AB2F01BE3}" type="sibTrans" cxnId="{59A3E319-2532-4C0A-83F2-6A3DBC0316A6}">
      <dgm:prSet/>
      <dgm:spPr/>
      <dgm:t>
        <a:bodyPr/>
        <a:lstStyle/>
        <a:p>
          <a:endParaRPr lang="ru-RU"/>
        </a:p>
      </dgm:t>
    </dgm:pt>
    <dgm:pt modelId="{6E351F50-D8D4-4685-806C-CB02494FCE71}">
      <dgm:prSet phldrT="[Текст]"/>
      <dgm:spPr/>
      <dgm:t>
        <a:bodyPr/>
        <a:lstStyle/>
        <a:p>
          <a:r>
            <a:rPr lang="ru-RU" dirty="0" smtClean="0"/>
            <a:t>17%</a:t>
          </a:r>
          <a:endParaRPr lang="ru-RU" dirty="0"/>
        </a:p>
      </dgm:t>
    </dgm:pt>
    <dgm:pt modelId="{9C260EC4-BF87-4B2D-A8D2-98CD6A28ED00}" type="parTrans" cxnId="{E53704E2-045D-49D6-A452-7803C3886D36}">
      <dgm:prSet/>
      <dgm:spPr/>
      <dgm:t>
        <a:bodyPr/>
        <a:lstStyle/>
        <a:p>
          <a:endParaRPr lang="ru-RU"/>
        </a:p>
      </dgm:t>
    </dgm:pt>
    <dgm:pt modelId="{B0FF580A-6C90-4D48-8504-28F682A3B9C9}" type="sibTrans" cxnId="{E53704E2-045D-49D6-A452-7803C3886D36}">
      <dgm:prSet/>
      <dgm:spPr/>
      <dgm:t>
        <a:bodyPr/>
        <a:lstStyle/>
        <a:p>
          <a:endParaRPr lang="ru-RU"/>
        </a:p>
      </dgm:t>
    </dgm:pt>
    <dgm:pt modelId="{FF16A5DA-153F-47E9-81DF-D8CC23EC4EE3}">
      <dgm:prSet phldrT="[Текст]" custT="1"/>
      <dgm:spPr/>
      <dgm:t>
        <a:bodyPr/>
        <a:lstStyle/>
        <a:p>
          <a:r>
            <a:rPr lang="ru-RU" sz="1600" dirty="0" smtClean="0"/>
            <a:t>культура</a:t>
          </a:r>
          <a:endParaRPr lang="ru-RU" sz="1600" dirty="0"/>
        </a:p>
      </dgm:t>
    </dgm:pt>
    <dgm:pt modelId="{DCB4CD44-BEAD-43C8-9AC3-18549B4B2A69}" type="parTrans" cxnId="{19AE6712-8074-407C-844E-70A62D804664}">
      <dgm:prSet/>
      <dgm:spPr/>
      <dgm:t>
        <a:bodyPr/>
        <a:lstStyle/>
        <a:p>
          <a:endParaRPr lang="ru-RU"/>
        </a:p>
      </dgm:t>
    </dgm:pt>
    <dgm:pt modelId="{42E41161-B47C-47B6-9140-B40E3066ED2C}" type="sibTrans" cxnId="{19AE6712-8074-407C-844E-70A62D804664}">
      <dgm:prSet/>
      <dgm:spPr/>
      <dgm:t>
        <a:bodyPr/>
        <a:lstStyle/>
        <a:p>
          <a:endParaRPr lang="ru-RU"/>
        </a:p>
      </dgm:t>
    </dgm:pt>
    <dgm:pt modelId="{C718BF11-AE0E-439B-98AA-C146C8771022}">
      <dgm:prSet phldrT="[Текст]" custT="1"/>
      <dgm:spPr/>
      <dgm:t>
        <a:bodyPr/>
        <a:lstStyle/>
        <a:p>
          <a:r>
            <a:rPr lang="ru-RU" sz="1600" dirty="0" smtClean="0"/>
            <a:t>здравоохранение</a:t>
          </a:r>
          <a:endParaRPr lang="ru-RU" sz="1600" dirty="0"/>
        </a:p>
      </dgm:t>
    </dgm:pt>
    <dgm:pt modelId="{95059408-6D7A-4484-8132-253A850DCCBE}" type="parTrans" cxnId="{80E68556-D04C-4BA5-BA4F-2B6CF1BA4E23}">
      <dgm:prSet/>
      <dgm:spPr/>
      <dgm:t>
        <a:bodyPr/>
        <a:lstStyle/>
        <a:p>
          <a:endParaRPr lang="ru-RU"/>
        </a:p>
      </dgm:t>
    </dgm:pt>
    <dgm:pt modelId="{C2552BB5-DCE3-461B-B0DC-F5DFB476D782}" type="sibTrans" cxnId="{80E68556-D04C-4BA5-BA4F-2B6CF1BA4E23}">
      <dgm:prSet/>
      <dgm:spPr/>
      <dgm:t>
        <a:bodyPr/>
        <a:lstStyle/>
        <a:p>
          <a:endParaRPr lang="ru-RU"/>
        </a:p>
      </dgm:t>
    </dgm:pt>
    <dgm:pt modelId="{A302615B-5F53-4FB7-B40E-6BE300C651CA}">
      <dgm:prSet phldrT="[Текст]"/>
      <dgm:spPr/>
      <dgm:t>
        <a:bodyPr/>
        <a:lstStyle/>
        <a:p>
          <a:r>
            <a:rPr lang="ru-RU" dirty="0" smtClean="0"/>
            <a:t>13%</a:t>
          </a:r>
          <a:endParaRPr lang="ru-RU" dirty="0"/>
        </a:p>
      </dgm:t>
    </dgm:pt>
    <dgm:pt modelId="{ADDCD75A-37E9-4216-B902-84653D8C6DB3}" type="parTrans" cxnId="{6453EBCB-3808-49A7-AF5F-E9810744F7BC}">
      <dgm:prSet/>
      <dgm:spPr/>
      <dgm:t>
        <a:bodyPr/>
        <a:lstStyle/>
        <a:p>
          <a:endParaRPr lang="ru-RU"/>
        </a:p>
      </dgm:t>
    </dgm:pt>
    <dgm:pt modelId="{EEF1EDF9-463D-4733-A248-5F9009E9F51E}" type="sibTrans" cxnId="{6453EBCB-3808-49A7-AF5F-E9810744F7BC}">
      <dgm:prSet/>
      <dgm:spPr/>
      <dgm:t>
        <a:bodyPr/>
        <a:lstStyle/>
        <a:p>
          <a:endParaRPr lang="ru-RU"/>
        </a:p>
      </dgm:t>
    </dgm:pt>
    <dgm:pt modelId="{D141C690-27B2-45B3-8DAD-0647FFC6FB8E}">
      <dgm:prSet phldrT="[Текст]" custT="1"/>
      <dgm:spPr/>
      <dgm:t>
        <a:bodyPr/>
        <a:lstStyle/>
        <a:p>
          <a:r>
            <a:rPr lang="ru-RU" sz="1600" dirty="0" smtClean="0"/>
            <a:t>иные сферы</a:t>
          </a:r>
          <a:endParaRPr lang="ru-RU" sz="1600" dirty="0"/>
        </a:p>
      </dgm:t>
    </dgm:pt>
    <dgm:pt modelId="{CA3EB88D-1941-4F7B-8F34-76B42FFC2D10}" type="parTrans" cxnId="{71B26477-6A7E-44D1-B316-0D45B21C1B23}">
      <dgm:prSet/>
      <dgm:spPr/>
      <dgm:t>
        <a:bodyPr/>
        <a:lstStyle/>
        <a:p>
          <a:endParaRPr lang="ru-RU"/>
        </a:p>
      </dgm:t>
    </dgm:pt>
    <dgm:pt modelId="{A812856F-CAF5-47F7-956A-65797E7432FE}" type="sibTrans" cxnId="{71B26477-6A7E-44D1-B316-0D45B21C1B23}">
      <dgm:prSet/>
      <dgm:spPr/>
      <dgm:t>
        <a:bodyPr/>
        <a:lstStyle/>
        <a:p>
          <a:endParaRPr lang="ru-RU"/>
        </a:p>
      </dgm:t>
    </dgm:pt>
    <dgm:pt modelId="{63464DDF-6116-4E3F-B2BE-AB83E5E10D4D}" type="pres">
      <dgm:prSet presAssocID="{E46E42D8-E8A3-41B5-A107-396BEF3CBBD2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5AA2E34-F48D-4FDE-910E-F51D712E422D}" type="pres">
      <dgm:prSet presAssocID="{E46E42D8-E8A3-41B5-A107-396BEF3CBBD2}" presName="cycle" presStyleCnt="0"/>
      <dgm:spPr/>
    </dgm:pt>
    <dgm:pt modelId="{3E996A5E-D1ED-4CB9-AE0A-2202A1BBBE4E}" type="pres">
      <dgm:prSet presAssocID="{E46E42D8-E8A3-41B5-A107-396BEF3CBBD2}" presName="centerShape" presStyleCnt="0"/>
      <dgm:spPr/>
    </dgm:pt>
    <dgm:pt modelId="{56B8CE7C-564E-4683-943B-5A1B50B5DF1D}" type="pres">
      <dgm:prSet presAssocID="{E46E42D8-E8A3-41B5-A107-396BEF3CBBD2}" presName="connSite" presStyleLbl="node1" presStyleIdx="0" presStyleCnt="4"/>
      <dgm:spPr/>
    </dgm:pt>
    <dgm:pt modelId="{5AE96DA6-DD43-4A2E-8B35-3BD1BE42E288}" type="pres">
      <dgm:prSet presAssocID="{E46E42D8-E8A3-41B5-A107-396BEF3CBBD2}" presName="visible" presStyleLbl="node1" presStyleIdx="0" presStyleCnt="4" custScaleX="194351" custScaleY="132369" custLinFactNeighborX="-56954" custLinFactNeighborY="-9455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2000" b="-12000"/>
          </a:stretch>
        </a:blipFill>
      </dgm:spPr>
    </dgm:pt>
    <dgm:pt modelId="{4F220B46-875A-4B31-9B18-D14A39FB20FE}" type="pres">
      <dgm:prSet presAssocID="{49201D9F-596A-4B98-BDB4-E2BE62444EA3}" presName="Name25" presStyleLbl="parChTrans1D1" presStyleIdx="0" presStyleCnt="3"/>
      <dgm:spPr/>
      <dgm:t>
        <a:bodyPr/>
        <a:lstStyle/>
        <a:p>
          <a:endParaRPr lang="ru-RU"/>
        </a:p>
      </dgm:t>
    </dgm:pt>
    <dgm:pt modelId="{0CA52997-ACA5-4CA0-B0FE-BD1FC57FAB7A}" type="pres">
      <dgm:prSet presAssocID="{39D9E59D-D60A-4069-B94A-0DD80B63DE42}" presName="node" presStyleCnt="0"/>
      <dgm:spPr/>
    </dgm:pt>
    <dgm:pt modelId="{0D501B4E-0A60-45EA-B8BA-D26DC4ADC175}" type="pres">
      <dgm:prSet presAssocID="{39D9E59D-D60A-4069-B94A-0DD80B63DE42}" presName="parentNode" presStyleLbl="node1" presStyleIdx="1" presStyleCnt="4" custScaleX="142567" custScaleY="120615" custLinFactX="108554" custLinFactNeighborX="200000" custLinFactNeighborY="510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3E2FB5-08AC-469C-B9F7-9C3771DEF46B}" type="pres">
      <dgm:prSet presAssocID="{39D9E59D-D60A-4069-B94A-0DD80B63DE42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93BA7A-B209-4BCA-B263-A4B0536B83B8}" type="pres">
      <dgm:prSet presAssocID="{9C260EC4-BF87-4B2D-A8D2-98CD6A28ED00}" presName="Name25" presStyleLbl="parChTrans1D1" presStyleIdx="1" presStyleCnt="3"/>
      <dgm:spPr/>
      <dgm:t>
        <a:bodyPr/>
        <a:lstStyle/>
        <a:p>
          <a:endParaRPr lang="ru-RU"/>
        </a:p>
      </dgm:t>
    </dgm:pt>
    <dgm:pt modelId="{05C29CDC-8617-47A6-906E-AFACF7E4344D}" type="pres">
      <dgm:prSet presAssocID="{6E351F50-D8D4-4685-806C-CB02494FCE71}" presName="node" presStyleCnt="0"/>
      <dgm:spPr/>
    </dgm:pt>
    <dgm:pt modelId="{34972F9B-3208-4829-A44D-206607DD378A}" type="pres">
      <dgm:prSet presAssocID="{6E351F50-D8D4-4685-806C-CB02494FCE71}" presName="parentNode" presStyleLbl="node1" presStyleIdx="2" presStyleCnt="4" custScaleX="147370" custScaleY="81553" custLinFactNeighborX="61324" custLinFactNeighborY="413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9DA992-1C84-4785-8BA9-69226EF57422}" type="pres">
      <dgm:prSet presAssocID="{6E351F50-D8D4-4685-806C-CB02494FCE71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9C010D-1FC5-46FF-A015-C3591362CEE8}" type="pres">
      <dgm:prSet presAssocID="{ADDCD75A-37E9-4216-B902-84653D8C6DB3}" presName="Name25" presStyleLbl="parChTrans1D1" presStyleIdx="2" presStyleCnt="3"/>
      <dgm:spPr/>
      <dgm:t>
        <a:bodyPr/>
        <a:lstStyle/>
        <a:p>
          <a:endParaRPr lang="ru-RU"/>
        </a:p>
      </dgm:t>
    </dgm:pt>
    <dgm:pt modelId="{17D9DB7E-16AD-420F-938F-602C26D6393C}" type="pres">
      <dgm:prSet presAssocID="{A302615B-5F53-4FB7-B40E-6BE300C651CA}" presName="node" presStyleCnt="0"/>
      <dgm:spPr/>
    </dgm:pt>
    <dgm:pt modelId="{3FB968E5-A934-4C76-8DD8-94D0062BD333}" type="pres">
      <dgm:prSet presAssocID="{A302615B-5F53-4FB7-B40E-6BE300C651CA}" presName="parentNode" presStyleLbl="node1" presStyleIdx="3" presStyleCnt="4" custScaleX="114574" custScaleY="68615" custLinFactNeighborX="5584" custLinFactNeighborY="-741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46BCD1-7538-48A8-B624-C1380AE2AC33}" type="pres">
      <dgm:prSet presAssocID="{A302615B-5F53-4FB7-B40E-6BE300C651CA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DA907CE-FDAB-4789-831D-05B65858351C}" type="presOf" srcId="{9C260EC4-BF87-4B2D-A8D2-98CD6A28ED00}" destId="{D893BA7A-B209-4BCA-B263-A4B0536B83B8}" srcOrd="0" destOrd="0" presId="urn:microsoft.com/office/officeart/2005/8/layout/radial2"/>
    <dgm:cxn modelId="{E31763D0-A9C8-4972-AE89-DD6AB973B825}" type="presOf" srcId="{C718BF11-AE0E-439B-98AA-C146C8771022}" destId="{6D9DA992-1C84-4785-8BA9-69226EF57422}" srcOrd="0" destOrd="1" presId="urn:microsoft.com/office/officeart/2005/8/layout/radial2"/>
    <dgm:cxn modelId="{19AE6712-8074-407C-844E-70A62D804664}" srcId="{6E351F50-D8D4-4685-806C-CB02494FCE71}" destId="{FF16A5DA-153F-47E9-81DF-D8CC23EC4EE3}" srcOrd="0" destOrd="0" parTransId="{DCB4CD44-BEAD-43C8-9AC3-18549B4B2A69}" sibTransId="{42E41161-B47C-47B6-9140-B40E3066ED2C}"/>
    <dgm:cxn modelId="{2EAF07FB-1A8E-4DA9-B32D-CE1F6A391C47}" srcId="{E46E42D8-E8A3-41B5-A107-396BEF3CBBD2}" destId="{39D9E59D-D60A-4069-B94A-0DD80B63DE42}" srcOrd="0" destOrd="0" parTransId="{49201D9F-596A-4B98-BDB4-E2BE62444EA3}" sibTransId="{16E60513-BB93-4E08-97D1-FFE49EBC73DD}"/>
    <dgm:cxn modelId="{8F15EE2F-13A2-4A4C-BF16-1EA41B8008AC}" type="presOf" srcId="{ADDCD75A-37E9-4216-B902-84653D8C6DB3}" destId="{279C010D-1FC5-46FF-A015-C3591362CEE8}" srcOrd="0" destOrd="0" presId="urn:microsoft.com/office/officeart/2005/8/layout/radial2"/>
    <dgm:cxn modelId="{80E68556-D04C-4BA5-BA4F-2B6CF1BA4E23}" srcId="{6E351F50-D8D4-4685-806C-CB02494FCE71}" destId="{C718BF11-AE0E-439B-98AA-C146C8771022}" srcOrd="1" destOrd="0" parTransId="{95059408-6D7A-4484-8132-253A850DCCBE}" sibTransId="{C2552BB5-DCE3-461B-B0DC-F5DFB476D782}"/>
    <dgm:cxn modelId="{082E6D1F-8754-423D-BF6C-6B7132AD8E13}" srcId="{39D9E59D-D60A-4069-B94A-0DD80B63DE42}" destId="{BA1DB95B-7E6F-4122-AFA7-C864290387E8}" srcOrd="0" destOrd="0" parTransId="{9DE34383-CDCC-4DF2-BFC1-2F288D98AC44}" sibTransId="{1B288982-4A4E-4326-85D1-054489A59944}"/>
    <dgm:cxn modelId="{F024C7AD-72AB-4DA7-91AF-12FEFE48700D}" type="presOf" srcId="{27F5810D-BF9E-49F8-A2AD-1BF45D4BDF4E}" destId="{4D3E2FB5-08AC-469C-B9F7-9C3771DEF46B}" srcOrd="0" destOrd="1" presId="urn:microsoft.com/office/officeart/2005/8/layout/radial2"/>
    <dgm:cxn modelId="{E53704E2-045D-49D6-A452-7803C3886D36}" srcId="{E46E42D8-E8A3-41B5-A107-396BEF3CBBD2}" destId="{6E351F50-D8D4-4685-806C-CB02494FCE71}" srcOrd="1" destOrd="0" parTransId="{9C260EC4-BF87-4B2D-A8D2-98CD6A28ED00}" sibTransId="{B0FF580A-6C90-4D48-8504-28F682A3B9C9}"/>
    <dgm:cxn modelId="{7B7C6BD3-874B-4C45-B426-329C3AC053E5}" type="presOf" srcId="{BA1DB95B-7E6F-4122-AFA7-C864290387E8}" destId="{4D3E2FB5-08AC-469C-B9F7-9C3771DEF46B}" srcOrd="0" destOrd="0" presId="urn:microsoft.com/office/officeart/2005/8/layout/radial2"/>
    <dgm:cxn modelId="{58B1F1A1-CE13-4391-93BD-BD8DF5080031}" type="presOf" srcId="{6E351F50-D8D4-4685-806C-CB02494FCE71}" destId="{34972F9B-3208-4829-A44D-206607DD378A}" srcOrd="0" destOrd="0" presId="urn:microsoft.com/office/officeart/2005/8/layout/radial2"/>
    <dgm:cxn modelId="{59A3E319-2532-4C0A-83F2-6A3DBC0316A6}" srcId="{39D9E59D-D60A-4069-B94A-0DD80B63DE42}" destId="{27F5810D-BF9E-49F8-A2AD-1BF45D4BDF4E}" srcOrd="1" destOrd="0" parTransId="{D7732E1B-0FBA-4E29-ADB2-E3CBE3CC891F}" sibTransId="{51C13B27-C49C-47DB-8627-8A6AB2F01BE3}"/>
    <dgm:cxn modelId="{71B26477-6A7E-44D1-B316-0D45B21C1B23}" srcId="{A302615B-5F53-4FB7-B40E-6BE300C651CA}" destId="{D141C690-27B2-45B3-8DAD-0647FFC6FB8E}" srcOrd="0" destOrd="0" parTransId="{CA3EB88D-1941-4F7B-8F34-76B42FFC2D10}" sibTransId="{A812856F-CAF5-47F7-956A-65797E7432FE}"/>
    <dgm:cxn modelId="{71864696-1E86-4A13-A088-25437AB318FD}" type="presOf" srcId="{FF16A5DA-153F-47E9-81DF-D8CC23EC4EE3}" destId="{6D9DA992-1C84-4785-8BA9-69226EF57422}" srcOrd="0" destOrd="0" presId="urn:microsoft.com/office/officeart/2005/8/layout/radial2"/>
    <dgm:cxn modelId="{3B579D25-212E-4D3D-8540-821B2C8146C1}" type="presOf" srcId="{A302615B-5F53-4FB7-B40E-6BE300C651CA}" destId="{3FB968E5-A934-4C76-8DD8-94D0062BD333}" srcOrd="0" destOrd="0" presId="urn:microsoft.com/office/officeart/2005/8/layout/radial2"/>
    <dgm:cxn modelId="{E1B56596-AA21-4CA7-9ECD-5579FBEEA51D}" type="presOf" srcId="{D141C690-27B2-45B3-8DAD-0647FFC6FB8E}" destId="{F446BCD1-7538-48A8-B624-C1380AE2AC33}" srcOrd="0" destOrd="0" presId="urn:microsoft.com/office/officeart/2005/8/layout/radial2"/>
    <dgm:cxn modelId="{10A9219C-91BA-45DF-A9F8-7FF8EA8D1594}" type="presOf" srcId="{49201D9F-596A-4B98-BDB4-E2BE62444EA3}" destId="{4F220B46-875A-4B31-9B18-D14A39FB20FE}" srcOrd="0" destOrd="0" presId="urn:microsoft.com/office/officeart/2005/8/layout/radial2"/>
    <dgm:cxn modelId="{510565DF-F479-4A15-9383-AA3712B174E6}" type="presOf" srcId="{E46E42D8-E8A3-41B5-A107-396BEF3CBBD2}" destId="{63464DDF-6116-4E3F-B2BE-AB83E5E10D4D}" srcOrd="0" destOrd="0" presId="urn:microsoft.com/office/officeart/2005/8/layout/radial2"/>
    <dgm:cxn modelId="{6453EBCB-3808-49A7-AF5F-E9810744F7BC}" srcId="{E46E42D8-E8A3-41B5-A107-396BEF3CBBD2}" destId="{A302615B-5F53-4FB7-B40E-6BE300C651CA}" srcOrd="2" destOrd="0" parTransId="{ADDCD75A-37E9-4216-B902-84653D8C6DB3}" sibTransId="{EEF1EDF9-463D-4733-A248-5F9009E9F51E}"/>
    <dgm:cxn modelId="{3E54DCFD-0699-4315-A587-89BD10FD97D4}" type="presOf" srcId="{39D9E59D-D60A-4069-B94A-0DD80B63DE42}" destId="{0D501B4E-0A60-45EA-B8BA-D26DC4ADC175}" srcOrd="0" destOrd="0" presId="urn:microsoft.com/office/officeart/2005/8/layout/radial2"/>
    <dgm:cxn modelId="{CBFAA16A-D4CA-4A33-96CC-33207771CB28}" type="presParOf" srcId="{63464DDF-6116-4E3F-B2BE-AB83E5E10D4D}" destId="{35AA2E34-F48D-4FDE-910E-F51D712E422D}" srcOrd="0" destOrd="0" presId="urn:microsoft.com/office/officeart/2005/8/layout/radial2"/>
    <dgm:cxn modelId="{9271D479-F775-4E04-8606-89EF2D8F1E33}" type="presParOf" srcId="{35AA2E34-F48D-4FDE-910E-F51D712E422D}" destId="{3E996A5E-D1ED-4CB9-AE0A-2202A1BBBE4E}" srcOrd="0" destOrd="0" presId="urn:microsoft.com/office/officeart/2005/8/layout/radial2"/>
    <dgm:cxn modelId="{DE7CD455-68B0-4A61-BD59-46A869641A72}" type="presParOf" srcId="{3E996A5E-D1ED-4CB9-AE0A-2202A1BBBE4E}" destId="{56B8CE7C-564E-4683-943B-5A1B50B5DF1D}" srcOrd="0" destOrd="0" presId="urn:microsoft.com/office/officeart/2005/8/layout/radial2"/>
    <dgm:cxn modelId="{7D950E0F-0894-4568-AAF2-677C140052C0}" type="presParOf" srcId="{3E996A5E-D1ED-4CB9-AE0A-2202A1BBBE4E}" destId="{5AE96DA6-DD43-4A2E-8B35-3BD1BE42E288}" srcOrd="1" destOrd="0" presId="urn:microsoft.com/office/officeart/2005/8/layout/radial2"/>
    <dgm:cxn modelId="{C5FD9BBF-D503-4CE1-9041-681BFDA1B515}" type="presParOf" srcId="{35AA2E34-F48D-4FDE-910E-F51D712E422D}" destId="{4F220B46-875A-4B31-9B18-D14A39FB20FE}" srcOrd="1" destOrd="0" presId="urn:microsoft.com/office/officeart/2005/8/layout/radial2"/>
    <dgm:cxn modelId="{7003B396-1FE7-4EF4-BB41-0D5B3AFD436F}" type="presParOf" srcId="{35AA2E34-F48D-4FDE-910E-F51D712E422D}" destId="{0CA52997-ACA5-4CA0-B0FE-BD1FC57FAB7A}" srcOrd="2" destOrd="0" presId="urn:microsoft.com/office/officeart/2005/8/layout/radial2"/>
    <dgm:cxn modelId="{0C5EADFE-E9DB-4AAC-A033-0B075E3FDBD9}" type="presParOf" srcId="{0CA52997-ACA5-4CA0-B0FE-BD1FC57FAB7A}" destId="{0D501B4E-0A60-45EA-B8BA-D26DC4ADC175}" srcOrd="0" destOrd="0" presId="urn:microsoft.com/office/officeart/2005/8/layout/radial2"/>
    <dgm:cxn modelId="{E9A24132-9522-42A0-8EFE-769B3BCCF984}" type="presParOf" srcId="{0CA52997-ACA5-4CA0-B0FE-BD1FC57FAB7A}" destId="{4D3E2FB5-08AC-469C-B9F7-9C3771DEF46B}" srcOrd="1" destOrd="0" presId="urn:microsoft.com/office/officeart/2005/8/layout/radial2"/>
    <dgm:cxn modelId="{D36BCD2E-F4C2-4C7B-AF5D-D2F021BD5452}" type="presParOf" srcId="{35AA2E34-F48D-4FDE-910E-F51D712E422D}" destId="{D893BA7A-B209-4BCA-B263-A4B0536B83B8}" srcOrd="3" destOrd="0" presId="urn:microsoft.com/office/officeart/2005/8/layout/radial2"/>
    <dgm:cxn modelId="{8D54083F-DCC6-4AB4-82AC-F6F3EAB83496}" type="presParOf" srcId="{35AA2E34-F48D-4FDE-910E-F51D712E422D}" destId="{05C29CDC-8617-47A6-906E-AFACF7E4344D}" srcOrd="4" destOrd="0" presId="urn:microsoft.com/office/officeart/2005/8/layout/radial2"/>
    <dgm:cxn modelId="{8158C13E-FEA3-4A53-926C-50A41DBA4B2C}" type="presParOf" srcId="{05C29CDC-8617-47A6-906E-AFACF7E4344D}" destId="{34972F9B-3208-4829-A44D-206607DD378A}" srcOrd="0" destOrd="0" presId="urn:microsoft.com/office/officeart/2005/8/layout/radial2"/>
    <dgm:cxn modelId="{261B065D-AC57-48FA-9E17-25F63BBD9849}" type="presParOf" srcId="{05C29CDC-8617-47A6-906E-AFACF7E4344D}" destId="{6D9DA992-1C84-4785-8BA9-69226EF57422}" srcOrd="1" destOrd="0" presId="urn:microsoft.com/office/officeart/2005/8/layout/radial2"/>
    <dgm:cxn modelId="{496B50FA-ED56-46F0-8CAD-0C0520C91B2D}" type="presParOf" srcId="{35AA2E34-F48D-4FDE-910E-F51D712E422D}" destId="{279C010D-1FC5-46FF-A015-C3591362CEE8}" srcOrd="5" destOrd="0" presId="urn:microsoft.com/office/officeart/2005/8/layout/radial2"/>
    <dgm:cxn modelId="{128EFA21-17FD-4718-8994-284A1D16F0D4}" type="presParOf" srcId="{35AA2E34-F48D-4FDE-910E-F51D712E422D}" destId="{17D9DB7E-16AD-420F-938F-602C26D6393C}" srcOrd="6" destOrd="0" presId="urn:microsoft.com/office/officeart/2005/8/layout/radial2"/>
    <dgm:cxn modelId="{FB369E09-1131-4178-9BA8-D0490A21FC57}" type="presParOf" srcId="{17D9DB7E-16AD-420F-938F-602C26D6393C}" destId="{3FB968E5-A934-4C76-8DD8-94D0062BD333}" srcOrd="0" destOrd="0" presId="urn:microsoft.com/office/officeart/2005/8/layout/radial2"/>
    <dgm:cxn modelId="{F0288879-2517-430B-9A5F-9DEAE6386FBA}" type="presParOf" srcId="{17D9DB7E-16AD-420F-938F-602C26D6393C}" destId="{F446BCD1-7538-48A8-B624-C1380AE2AC33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9C010D-1FC5-46FF-A015-C3591362CEE8}">
      <dsp:nvSpPr>
        <dsp:cNvPr id="0" name=""/>
        <dsp:cNvSpPr/>
      </dsp:nvSpPr>
      <dsp:spPr>
        <a:xfrm rot="2409960">
          <a:off x="2341293" y="2306525"/>
          <a:ext cx="547110" cy="45878"/>
        </a:xfrm>
        <a:custGeom>
          <a:avLst/>
          <a:gdLst/>
          <a:ahLst/>
          <a:cxnLst/>
          <a:rect l="0" t="0" r="0" b="0"/>
          <a:pathLst>
            <a:path>
              <a:moveTo>
                <a:pt x="0" y="22939"/>
              </a:moveTo>
              <a:lnTo>
                <a:pt x="547110" y="22939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93BA7A-B209-4BCA-B263-A4B0536B83B8}">
      <dsp:nvSpPr>
        <dsp:cNvPr id="0" name=""/>
        <dsp:cNvSpPr/>
      </dsp:nvSpPr>
      <dsp:spPr>
        <a:xfrm rot="64118">
          <a:off x="2405731" y="1697668"/>
          <a:ext cx="821951" cy="45878"/>
        </a:xfrm>
        <a:custGeom>
          <a:avLst/>
          <a:gdLst/>
          <a:ahLst/>
          <a:cxnLst/>
          <a:rect l="0" t="0" r="0" b="0"/>
          <a:pathLst>
            <a:path>
              <a:moveTo>
                <a:pt x="0" y="22939"/>
              </a:moveTo>
              <a:lnTo>
                <a:pt x="821951" y="22939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220B46-875A-4B31-9B18-D14A39FB20FE}">
      <dsp:nvSpPr>
        <dsp:cNvPr id="0" name=""/>
        <dsp:cNvSpPr/>
      </dsp:nvSpPr>
      <dsp:spPr>
        <a:xfrm rot="20557969">
          <a:off x="2350676" y="1152358"/>
          <a:ext cx="2418459" cy="45878"/>
        </a:xfrm>
        <a:custGeom>
          <a:avLst/>
          <a:gdLst/>
          <a:ahLst/>
          <a:cxnLst/>
          <a:rect l="0" t="0" r="0" b="0"/>
          <a:pathLst>
            <a:path>
              <a:moveTo>
                <a:pt x="0" y="22939"/>
              </a:moveTo>
              <a:lnTo>
                <a:pt x="2418459" y="22939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E96DA6-DD43-4A2E-8B35-3BD1BE42E288}">
      <dsp:nvSpPr>
        <dsp:cNvPr id="0" name=""/>
        <dsp:cNvSpPr/>
      </dsp:nvSpPr>
      <dsp:spPr>
        <a:xfrm>
          <a:off x="0" y="550743"/>
          <a:ext cx="2960643" cy="2016441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2000" b="-12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501B4E-0A60-45EA-B8BA-D26DC4ADC175}">
      <dsp:nvSpPr>
        <dsp:cNvPr id="0" name=""/>
        <dsp:cNvSpPr/>
      </dsp:nvSpPr>
      <dsp:spPr>
        <a:xfrm>
          <a:off x="4673588" y="72005"/>
          <a:ext cx="1303075" cy="110243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70%</a:t>
          </a:r>
          <a:endParaRPr lang="ru-RU" sz="3000" kern="1200" dirty="0"/>
        </a:p>
      </dsp:txBody>
      <dsp:txXfrm>
        <a:off x="4864419" y="233452"/>
        <a:ext cx="921413" cy="779538"/>
      </dsp:txXfrm>
    </dsp:sp>
    <dsp:sp modelId="{4D3E2FB5-08AC-469C-B9F7-9C3771DEF46B}">
      <dsp:nvSpPr>
        <dsp:cNvPr id="0" name=""/>
        <dsp:cNvSpPr/>
      </dsp:nvSpPr>
      <dsp:spPr>
        <a:xfrm>
          <a:off x="5581731" y="72005"/>
          <a:ext cx="1954613" cy="11024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  </a:t>
          </a:r>
          <a:r>
            <a:rPr lang="ru-RU" sz="1400" kern="1200" dirty="0" smtClean="0"/>
            <a:t>образование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 работа с молодежью</a:t>
          </a:r>
          <a:endParaRPr lang="ru-RU" sz="1400" kern="1200" dirty="0"/>
        </a:p>
      </dsp:txBody>
      <dsp:txXfrm>
        <a:off x="5581731" y="72005"/>
        <a:ext cx="1954613" cy="1102432"/>
      </dsp:txXfrm>
    </dsp:sp>
    <dsp:sp modelId="{34972F9B-3208-4829-A44D-206607DD378A}">
      <dsp:nvSpPr>
        <dsp:cNvPr id="0" name=""/>
        <dsp:cNvSpPr/>
      </dsp:nvSpPr>
      <dsp:spPr>
        <a:xfrm>
          <a:off x="3227229" y="1368127"/>
          <a:ext cx="1346975" cy="74540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17%</a:t>
          </a:r>
          <a:endParaRPr lang="ru-RU" sz="3000" kern="1200" dirty="0"/>
        </a:p>
      </dsp:txBody>
      <dsp:txXfrm>
        <a:off x="3424489" y="1477289"/>
        <a:ext cx="952455" cy="527078"/>
      </dsp:txXfrm>
    </dsp:sp>
    <dsp:sp modelId="{6D9DA992-1C84-4785-8BA9-69226EF57422}">
      <dsp:nvSpPr>
        <dsp:cNvPr id="0" name=""/>
        <dsp:cNvSpPr/>
      </dsp:nvSpPr>
      <dsp:spPr>
        <a:xfrm>
          <a:off x="4124398" y="1368127"/>
          <a:ext cx="2020463" cy="7454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культура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здравоохранение</a:t>
          </a:r>
          <a:endParaRPr lang="ru-RU" sz="1600" kern="1200" dirty="0"/>
        </a:p>
      </dsp:txBody>
      <dsp:txXfrm>
        <a:off x="4124398" y="1368127"/>
        <a:ext cx="2020463" cy="745402"/>
      </dsp:txXfrm>
    </dsp:sp>
    <dsp:sp modelId="{3FB968E5-A934-4C76-8DD8-94D0062BD333}">
      <dsp:nvSpPr>
        <dsp:cNvPr id="0" name=""/>
        <dsp:cNvSpPr/>
      </dsp:nvSpPr>
      <dsp:spPr>
        <a:xfrm>
          <a:off x="2603277" y="2448076"/>
          <a:ext cx="1047217" cy="6271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13%</a:t>
          </a:r>
          <a:endParaRPr lang="ru-RU" sz="3000" kern="1200" dirty="0"/>
        </a:p>
      </dsp:txBody>
      <dsp:txXfrm>
        <a:off x="2756638" y="2539920"/>
        <a:ext cx="740495" cy="443459"/>
      </dsp:txXfrm>
    </dsp:sp>
    <dsp:sp modelId="{F446BCD1-7538-48A8-B624-C1380AE2AC33}">
      <dsp:nvSpPr>
        <dsp:cNvPr id="0" name=""/>
        <dsp:cNvSpPr/>
      </dsp:nvSpPr>
      <dsp:spPr>
        <a:xfrm>
          <a:off x="3575386" y="2448076"/>
          <a:ext cx="1570825" cy="6271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иные сферы</a:t>
          </a:r>
          <a:endParaRPr lang="ru-RU" sz="1600" kern="1200" dirty="0"/>
        </a:p>
      </dsp:txBody>
      <dsp:txXfrm>
        <a:off x="3575386" y="2448076"/>
        <a:ext cx="1570825" cy="6271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41E31-BF19-4A22-99BC-76F6779A1261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8D45C-6DE7-4D74-98C4-5E6EBD7B2E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41E31-BF19-4A22-99BC-76F6779A1261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8D45C-6DE7-4D74-98C4-5E6EBD7B2E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41E31-BF19-4A22-99BC-76F6779A1261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8D45C-6DE7-4D74-98C4-5E6EBD7B2E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41E31-BF19-4A22-99BC-76F6779A1261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8D45C-6DE7-4D74-98C4-5E6EBD7B2E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41E31-BF19-4A22-99BC-76F6779A1261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8D45C-6DE7-4D74-98C4-5E6EBD7B2E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41E31-BF19-4A22-99BC-76F6779A1261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8D45C-6DE7-4D74-98C4-5E6EBD7B2E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41E31-BF19-4A22-99BC-76F6779A1261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8D45C-6DE7-4D74-98C4-5E6EBD7B2E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41E31-BF19-4A22-99BC-76F6779A1261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8D45C-6DE7-4D74-98C4-5E6EBD7B2E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41E31-BF19-4A22-99BC-76F6779A1261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8D45C-6DE7-4D74-98C4-5E6EBD7B2E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41E31-BF19-4A22-99BC-76F6779A1261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8D45C-6DE7-4D74-98C4-5E6EBD7B2E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41E31-BF19-4A22-99BC-76F6779A1261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8D45C-6DE7-4D74-98C4-5E6EBD7B2E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F341E31-BF19-4A22-99BC-76F6779A1261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CA8D45C-6DE7-4D74-98C4-5E6EBD7B2E8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1760" y="4293096"/>
            <a:ext cx="6460232" cy="2448272"/>
          </a:xfrm>
        </p:spPr>
        <p:txBody>
          <a:bodyPr>
            <a:normAutofit/>
          </a:bodyPr>
          <a:lstStyle/>
          <a:p>
            <a:pPr algn="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Желтова Олеся Владимировна</a:t>
            </a:r>
          </a:p>
          <a:p>
            <a:pPr algn="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директор МБОУ </a:t>
            </a:r>
          </a:p>
          <a:p>
            <a:pPr algn="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«Школа № 113 им. И.И. Рыбалко»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88640"/>
            <a:ext cx="8568952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«Школа №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113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имени Героя Советского Союза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Ивана Игнатьевича Рыбалко» 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округа город Уфа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Башкортостан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/>
              <a:t>ПЕДАГОГИЧЕСКИЙ КЛАСС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6767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32656"/>
            <a:ext cx="849694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программе содержательно раскрываются следующие блоки</a:t>
            </a:r>
            <a:r>
              <a:rPr lang="ru-RU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endParaRPr lang="ru-RU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Социально-гуманитарный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(философия, социология,  право, культурология, основы менеджмента, подготовка к ЕГЭ (Обществознание).</a:t>
            </a:r>
          </a:p>
          <a:p>
            <a:pPr lvl="0"/>
            <a:endParaRPr lang="ru-RU" sz="2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F:\педкласс 113\IMG_4408-30-01-19-11-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068959"/>
            <a:ext cx="6120680" cy="3442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10691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32656"/>
            <a:ext cx="849694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программе содержательно раскрываются следующие блоки</a:t>
            </a:r>
            <a:r>
              <a:rPr lang="ru-RU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endParaRPr lang="ru-RU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Филологический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(риторика, занимательная грамматика, практика письменной речи,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зарубежная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литература,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творческий </a:t>
            </a:r>
          </a:p>
          <a:p>
            <a:pPr lvl="0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разговорный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английский,</a:t>
            </a:r>
          </a:p>
          <a:p>
            <a:pPr lvl="0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ЕГЭ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язык).</a:t>
            </a:r>
          </a:p>
          <a:p>
            <a:pPr lvl="0"/>
            <a:endParaRPr lang="ru-RU" sz="2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F:\педкласс 113\IMG_4399-30-01-19-11-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432" y="2964145"/>
            <a:ext cx="4860032" cy="3639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43961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32656"/>
            <a:ext cx="849694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программе содержательно раскрываются следующие блоки</a:t>
            </a:r>
            <a:r>
              <a:rPr lang="ru-RU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endParaRPr lang="ru-RU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Творческая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мастерская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(практические занятия, вожатская практика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младших классах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летнем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пришкольном </a:t>
            </a:r>
          </a:p>
          <a:p>
            <a:pPr lvl="0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лагере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lvl="0"/>
            <a:endParaRPr lang="ru-RU" sz="2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F:\педкласс 113\IMG_4392-30-01-19-11-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924944"/>
            <a:ext cx="4859631" cy="3639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17797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332657"/>
            <a:ext cx="892899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 стимулирования обучающихся педагогического профильного </a:t>
            </a:r>
            <a:r>
              <a:rPr lang="ru-RU" sz="36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класса</a:t>
            </a:r>
          </a:p>
          <a:p>
            <a:pPr lvl="0" algn="ctr"/>
            <a:endParaRPr lang="ru-RU" sz="3600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баллы по профильным предметам при поступлении в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БГПУ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им. М.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Акмуллы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выдача сертификата об обучении в педагогическом профильном классе для предъявления в Приёмную комиссию 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БГПУ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им. М.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Акмуллы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241874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99592" y="1268760"/>
            <a:ext cx="7175351" cy="4896544"/>
          </a:xfrm>
        </p:spPr>
        <p:txBody>
          <a:bodyPr/>
          <a:lstStyle/>
          <a:p>
            <a:r>
              <a:rPr lang="ru-RU" sz="2000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1 раз в неделю по </a:t>
            </a:r>
            <a:r>
              <a:rPr lang="ru-RU" sz="2000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2000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ч. </a:t>
            </a:r>
            <a:br>
              <a:rPr lang="ru-RU" sz="2000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1 этап – 10 класс. </a:t>
            </a:r>
            <a:r>
              <a:rPr lang="ru-RU" sz="2000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Теоретический.</a:t>
            </a:r>
            <a:br>
              <a:rPr lang="ru-RU" sz="2000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еминары </a:t>
            </a:r>
            <a:r>
              <a:rPr lang="ru-RU" sz="2000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 социально-педагогические проекты по овладению основами педагогического мастерства.</a:t>
            </a:r>
            <a:br>
              <a:rPr lang="ru-RU" sz="2000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 этап – 11 класс, 1 </a:t>
            </a:r>
            <a:r>
              <a:rPr lang="ru-RU" sz="2000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полугодие</a:t>
            </a:r>
            <a:r>
              <a:rPr lang="ru-RU" sz="2000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. Практический. </a:t>
            </a:r>
            <a:br>
              <a:rPr lang="ru-RU" sz="2000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Курсы </a:t>
            </a:r>
            <a:r>
              <a:rPr lang="ru-RU" sz="2000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дистанционной </a:t>
            </a:r>
            <a:r>
              <a:rPr lang="ru-RU" sz="2000" dirty="0" err="1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довузовской</a:t>
            </a:r>
            <a:r>
              <a:rPr lang="ru-RU" sz="2000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подготовки «Дистанционная педагогическая практика по организации работы детского исследовательского коллектива».</a:t>
            </a:r>
            <a:br>
              <a:rPr lang="ru-RU" sz="2000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3 этап – 11 класс, </a:t>
            </a:r>
            <a:r>
              <a:rPr lang="ru-RU" sz="2000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 полугодие</a:t>
            </a:r>
            <a:r>
              <a:rPr lang="ru-RU" sz="2000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. Рефлексивный.</a:t>
            </a:r>
            <a:br>
              <a:rPr lang="ru-RU" sz="2000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000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одготовка </a:t>
            </a:r>
            <a:r>
              <a:rPr lang="ru-RU" sz="2000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публикаций по результатам теоретического и практического этапов Программы.</a:t>
            </a:r>
            <a:br>
              <a:rPr lang="ru-RU" sz="2000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chemeClr val="tx1"/>
              </a:solidFill>
              <a:effectLst>
                <a:reflection blurRad="6350" endPos="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971600" y="332656"/>
            <a:ext cx="7175351" cy="1793167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pPr marL="640080" lvl="0" indent="-457200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</a:pPr>
            <a:r>
              <a:rPr lang="ru-RU" sz="3600" b="1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Режим занятий:</a:t>
            </a:r>
            <a:endParaRPr lang="ru-RU" sz="3600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153754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971600" y="332656"/>
            <a:ext cx="7175351" cy="1793167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pPr marL="640080" lvl="0" indent="-457200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</a:pPr>
            <a:r>
              <a:rPr lang="ru-RU" sz="3600" b="1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Формы и методы обучения</a:t>
            </a: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1389831"/>
            <a:ext cx="9144000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70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70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теоретическому блоку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текущий – ответы, дополнения, замечания, участие в анализе педагогических и жизненных ситуаций, психологических играх, тренингах,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самодиагностиках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проверка выполнения домашних заданий; 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итоговый контроль – эссе, проекты. </a:t>
            </a:r>
          </a:p>
          <a:p>
            <a:pPr marL="0" marR="0" lvl="0" indent="2270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270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практическому блоку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защита проектов, конкурсы, подготовка публикаций 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результатам исследовательской работы, педагогические пробы, доклады на конференции, участие в олимпиадном движении.</a:t>
            </a:r>
          </a:p>
          <a:p>
            <a:pPr marL="0" marR="0" lvl="0" indent="2270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701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 рабочих тетрадей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учащихся 11-х профильных классов педагогической направленности, «Атлас педагогических профессий и ролей», «Дневник самодиагностики»).</a:t>
            </a:r>
          </a:p>
          <a:p>
            <a:pPr indent="22701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701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Мультимедийные учебные тренажеры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(X-XI классы) на факультативных занятиях «Введение в педагогическую профессию».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53754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852936"/>
            <a:ext cx="6512511" cy="1143000"/>
          </a:xfrm>
        </p:spPr>
        <p:txBody>
          <a:bodyPr/>
          <a:lstStyle/>
          <a:p>
            <a:pPr algn="ctr"/>
            <a:r>
              <a:rPr lang="ru-RU" dirty="0" smtClean="0"/>
              <a:t>Спасибо </a:t>
            </a:r>
            <a:br>
              <a:rPr lang="ru-RU" dirty="0" smtClean="0"/>
            </a:br>
            <a:r>
              <a:rPr lang="ru-RU" dirty="0" smtClean="0"/>
              <a:t>за внимание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5753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type="subTitle" idx="1"/>
          </p:nvPr>
        </p:nvSpPr>
        <p:spPr>
          <a:xfrm>
            <a:off x="755576" y="3933056"/>
            <a:ext cx="7704856" cy="1800200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260649"/>
            <a:ext cx="7175351" cy="936104"/>
          </a:xfrm>
        </p:spPr>
        <p:txBody>
          <a:bodyPr/>
          <a:lstStyle/>
          <a:p>
            <a:pPr algn="ctr"/>
            <a:r>
              <a:rPr lang="ru-RU" sz="4000" dirty="0" smtClean="0"/>
              <a:t>Актуальность</a:t>
            </a:r>
            <a:endParaRPr lang="ru-RU" sz="4000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539552" y="1268760"/>
            <a:ext cx="7992888" cy="5040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tabLst/>
              <a:defRPr/>
            </a:pP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Причины: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Tx/>
              <a:buChar char="-"/>
              <a:tabLst/>
              <a:defRPr/>
            </a:pPr>
            <a:r>
              <a:rPr lang="ru-RU" sz="2200" dirty="0" smtClean="0">
                <a:solidFill>
                  <a:schemeClr val="tx2"/>
                </a:solidFill>
              </a:rPr>
              <a:t>дефицит педагогических кадров по </a:t>
            </a:r>
            <a:r>
              <a:rPr lang="ru-RU" sz="2200" dirty="0" smtClean="0">
                <a:solidFill>
                  <a:schemeClr val="tx2"/>
                </a:solidFill>
              </a:rPr>
              <a:t>многим </a:t>
            </a:r>
            <a:r>
              <a:rPr lang="ru-RU" sz="2200" dirty="0" smtClean="0">
                <a:solidFill>
                  <a:schemeClr val="tx2"/>
                </a:solidFill>
              </a:rPr>
              <a:t>предметам;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Tx/>
              <a:buChar char="-"/>
              <a:tabLst/>
              <a:defRPr/>
            </a:pPr>
            <a:r>
              <a:rPr lang="ru-RU" sz="2200" dirty="0" smtClean="0">
                <a:solidFill>
                  <a:schemeClr val="tx2"/>
                </a:solidFill>
              </a:rPr>
              <a:t> увеличение среднего возраста учителей школ;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Tx/>
              <a:buChar char="-"/>
              <a:tabLst/>
              <a:defRPr/>
            </a:pPr>
            <a:r>
              <a:rPr lang="ru-RU" sz="2200" dirty="0" smtClean="0">
                <a:solidFill>
                  <a:schemeClr val="tx2"/>
                </a:solidFill>
              </a:rPr>
              <a:t>низкий социальный статус педагогической профессии.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Tx/>
              <a:buChar char="-"/>
              <a:tabLst/>
              <a:defRPr/>
            </a:pPr>
            <a:endParaRPr lang="ru-RU" sz="2200" dirty="0" smtClean="0">
              <a:solidFill>
                <a:schemeClr val="tx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Зачем:</a:t>
            </a:r>
          </a:p>
          <a:p>
            <a:pPr algn="just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Tx/>
              <a:buChar char="-"/>
            </a:pPr>
            <a:r>
              <a:rPr lang="ru-RU" sz="2200" dirty="0" smtClean="0">
                <a:solidFill>
                  <a:schemeClr val="tx2"/>
                </a:solidFill>
              </a:rPr>
              <a:t>значимость профильной подготовки педагогической направленности для самоопределения школьников;</a:t>
            </a:r>
          </a:p>
          <a:p>
            <a:pPr algn="just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Tx/>
              <a:buChar char="-"/>
            </a:pPr>
            <a:r>
              <a:rPr lang="ru-RU" sz="2200" dirty="0" smtClean="0">
                <a:solidFill>
                  <a:schemeClr val="tx2"/>
                </a:solidFill>
              </a:rPr>
              <a:t>выявление одаренных и способных к педагогической профессии учащихся; </a:t>
            </a:r>
          </a:p>
          <a:p>
            <a:pPr algn="just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Tx/>
              <a:buChar char="-"/>
            </a:pPr>
            <a:r>
              <a:rPr lang="ru-RU" sz="2200" dirty="0" smtClean="0">
                <a:solidFill>
                  <a:schemeClr val="tx2"/>
                </a:solidFill>
              </a:rPr>
              <a:t>подготовка старшеклассников к педагогической профессии и своевременное их сопровождение.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tabLst/>
              <a:defRPr/>
            </a:pP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tabLst/>
              <a:defRPr/>
            </a:pP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tabLst/>
              <a:defRPr/>
            </a:pP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5855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972455753"/>
              </p:ext>
            </p:extLst>
          </p:nvPr>
        </p:nvGraphicFramePr>
        <p:xfrm>
          <a:off x="827585" y="2276872"/>
          <a:ext cx="5976664" cy="3168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669360" cy="347472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cs typeface="Aharoni" pitchFamily="2" charset="-79"/>
              </a:rPr>
              <a:t>Экспериментальный педагогический класс 1990-1992 г. </a:t>
            </a:r>
            <a:endParaRPr lang="ru-RU" sz="2800" b="1" dirty="0"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9928669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0" y="731838"/>
            <a:ext cx="9144000" cy="3475037"/>
          </a:xfrm>
        </p:spPr>
        <p:txBody>
          <a:bodyPr>
            <a:noAutofit/>
          </a:bodyPr>
          <a:lstStyle/>
          <a:p>
            <a:pPr marL="228600" lvl="1"/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программы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сформировать у учащихся старших классов устойчивый интерес к профессиям педагогической направленности.</a:t>
            </a:r>
          </a:p>
          <a:p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идея программы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социальная адаптация и возможность осознанного выбора будущей профессии в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сфере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Целевая аудитория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 учащиеся старших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–х классов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со школьной скамьи видят свою профессию в области педагогики и планируют продолжить обучение в БГПУ им. М.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Акмуллы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</a:t>
            </a:r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педагогического класса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не более 20 человек.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121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0" y="731838"/>
            <a:ext cx="9036496" cy="3475037"/>
          </a:xfrm>
        </p:spPr>
        <p:txBody>
          <a:bodyPr>
            <a:noAutofit/>
          </a:bodyPr>
          <a:lstStyle/>
          <a:p>
            <a:pPr lvl="1" algn="ctr"/>
            <a:r>
              <a:rPr lang="ru-RU" sz="3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 приема </a:t>
            </a:r>
          </a:p>
          <a:p>
            <a:pPr marL="365760" lvl="1" indent="0" algn="ctr">
              <a:buNone/>
            </a:pPr>
            <a:r>
              <a:rPr lang="ru-RU" sz="3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профильный педагогический класс</a:t>
            </a:r>
          </a:p>
          <a:p>
            <a:pPr marL="365760" lvl="1" indent="0" algn="ctr">
              <a:buNone/>
            </a:pPr>
            <a:endParaRPr lang="ru-RU" sz="3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Успешная сдача (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 ниже оценки «4»)</a:t>
            </a:r>
          </a:p>
          <a:p>
            <a:pPr marL="4572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ГИА-9 по следующим предметам: русский    </a:t>
            </a:r>
          </a:p>
          <a:p>
            <a:pPr marL="4572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язык, математика, общество.</a:t>
            </a:r>
          </a:p>
          <a:p>
            <a:pPr marL="4572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Желание в будущем обучаться в БГПУ</a:t>
            </a:r>
            <a:r>
              <a:rPr lang="ru-RU" sz="3200" dirty="0"/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им. М.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Акмуллы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 получить профессию «Учитель».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1903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971600" y="2276872"/>
            <a:ext cx="7175351" cy="1793167"/>
          </a:xfrm>
          <a:prstGeom prst="rect">
            <a:avLst/>
          </a:prstGeom>
        </p:spPr>
        <p:txBody>
          <a:bodyPr/>
          <a:lstStyle/>
          <a:p>
            <a:pPr marL="320040" marR="0" lvl="0" indent="-32004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Вариативность модели педагогического класса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32656"/>
            <a:ext cx="849694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программе содержательно раскрываются следующие блоки:</a:t>
            </a:r>
          </a:p>
          <a:p>
            <a:pPr lvl="0"/>
            <a:endParaRPr lang="ru-RU" sz="2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Психолого-педагогический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(основы самообразования, основы коммуникаций,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социально-адаптивный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тренинг,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тренинг личностного</a:t>
            </a:r>
          </a:p>
          <a:p>
            <a:pPr lvl="0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роста, педагогика,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на знакомство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F:\педкласс 113\IMG_4406-30-01-19-11-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996952"/>
            <a:ext cx="4932039" cy="369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4014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32656"/>
            <a:ext cx="849694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программе содержательно раскрываются следующие блоки:</a:t>
            </a:r>
          </a:p>
          <a:p>
            <a:pPr lvl="0"/>
            <a:endParaRPr lang="ru-RU" sz="2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Информационно–математический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(информатика, основы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медиапланирования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веб-дизайн, основы программирования, ментальная математика, подготовка к ЕГЭ (математика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F:\педкласс 113\IMG_4407-30-01-19-11-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441199"/>
            <a:ext cx="5580112" cy="3138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45748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32656"/>
            <a:ext cx="849694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программе содержательно раскрываются следующие блоки:</a:t>
            </a:r>
          </a:p>
          <a:p>
            <a:pPr lvl="0"/>
            <a:endParaRPr lang="ru-RU" sz="2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Естественно-научный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(основы медицинских знаний, химия в экспериментах, экология, астрономия, практическая физика).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F:\педкласс 113\IMG_4389-30-01-19-11-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132348"/>
            <a:ext cx="5663275" cy="3185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091646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429</TotalTime>
  <Words>557</Words>
  <Application>Microsoft Office PowerPoint</Application>
  <PresentationFormat>Экран (4:3)</PresentationFormat>
  <Paragraphs>86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Воздушный поток</vt:lpstr>
      <vt:lpstr>МБОУ «Школа № 113  имени Героя Советского Союза  Ивана Игнатьевича Рыбалко»   городского округа город Уфа Республики Башкортостан   ПЕДАГОГИЧЕСКИЙ КЛАСС</vt:lpstr>
      <vt:lpstr>Актуальность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 раз в неделю по 4 ч.  1 этап – 10 класс. Теоретический. Семинары и социально-педагогические проекты по овладению основами педагогического мастерства.  2 этап – 11 класс, 1 полугодие. Практический.  Курсы дистанционной довузовской подготовки «Дистанционная педагогическая практика по организации работы детского исследовательского коллектива».  3 этап – 11 класс, 2 полугодие . Рефлексивный. Подготовка публикаций по результатам теоретического и практического этапов Программы. </vt:lpstr>
      <vt:lpstr>Презентация PowerPoint</vt:lpstr>
      <vt:lpstr>Спасибо  за внимание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ПЕДАГОГИЧЕСКИЙ КЛАСС</dc:title>
  <dc:creator>Фахретдинов</dc:creator>
  <cp:lastModifiedBy>Oleg</cp:lastModifiedBy>
  <cp:revision>18</cp:revision>
  <cp:lastPrinted>2018-05-15T09:58:31Z</cp:lastPrinted>
  <dcterms:created xsi:type="dcterms:W3CDTF">2018-05-15T07:55:16Z</dcterms:created>
  <dcterms:modified xsi:type="dcterms:W3CDTF">2019-01-31T20:13:28Z</dcterms:modified>
</cp:coreProperties>
</file>