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89" r:id="rId4"/>
    <p:sldId id="290" r:id="rId5"/>
    <p:sldId id="292" r:id="rId6"/>
    <p:sldId id="293" r:id="rId7"/>
    <p:sldId id="301" r:id="rId8"/>
    <p:sldId id="294" r:id="rId9"/>
    <p:sldId id="302" r:id="rId10"/>
    <p:sldId id="295" r:id="rId11"/>
    <p:sldId id="303" r:id="rId12"/>
    <p:sldId id="296" r:id="rId13"/>
    <p:sldId id="297" r:id="rId14"/>
    <p:sldId id="300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>
      <p:cViewPr varScale="1">
        <p:scale>
          <a:sx n="151" d="100"/>
          <a:sy n="151" d="100"/>
        </p:scale>
        <p:origin x="336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251520" y="3599961"/>
            <a:ext cx="8640960" cy="1290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«Учитель на селе - усиление позиций»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38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7544" y="2283718"/>
            <a:ext cx="8208912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«Как усилить позиции сельского учителя и следовательно, решить проблему привлечения молодых кадров в сельскую школу»? </a:t>
            </a:r>
          </a:p>
        </p:txBody>
      </p:sp>
    </p:spTree>
    <p:extLst>
      <p:ext uri="{BB962C8B-B14F-4D97-AF65-F5344CB8AC3E}">
        <p14:creationId xmlns:p14="http://schemas.microsoft.com/office/powerpoint/2010/main" val="2370355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0D500B-E710-43DD-815E-C018B21D2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Видео 3</a:t>
            </a:r>
          </a:p>
        </p:txBody>
      </p:sp>
    </p:spTree>
    <p:extLst>
      <p:ext uri="{BB962C8B-B14F-4D97-AF65-F5344CB8AC3E}">
        <p14:creationId xmlns:p14="http://schemas.microsoft.com/office/powerpoint/2010/main" val="2607467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7544" y="1491630"/>
            <a:ext cx="8208912" cy="34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Что делается.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1.Денежные выплаты: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-единовременные денежные выплаты в размере 4 окладов;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-ежемесячная 30% надбавка к заработной плате в течении 3 лет;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-стимулирование из фонда заработной платы.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-оплата ЖКХ, в размере 600 рублей: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2.Обеспечение жильем: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- обеспечение служебным жильем (по договору социального найма);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3.Институт наставничества.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4.Оказание помощи в участии в олимпиадах, профессиональных конкурсах.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5.Повышение квалификации.</a:t>
            </a:r>
          </a:p>
        </p:txBody>
      </p:sp>
    </p:spTree>
    <p:extLst>
      <p:ext uri="{BB962C8B-B14F-4D97-AF65-F5344CB8AC3E}">
        <p14:creationId xmlns:p14="http://schemas.microsoft.com/office/powerpoint/2010/main" val="1403496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7544" y="1563638"/>
            <a:ext cx="8208912" cy="2031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Предложения.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1.Обеспечение собственным жильём.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2.Наделение земельными участками.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3.Индексация социальных льгот, в частности оплата ЖКХ.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4.Укрепление материально-технической базы.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5.Введение института наставничества для адаптации и для дальнейшего должностного роста молодого педагога. </a:t>
            </a:r>
          </a:p>
        </p:txBody>
      </p:sp>
    </p:spTree>
    <p:extLst>
      <p:ext uri="{BB962C8B-B14F-4D97-AF65-F5344CB8AC3E}">
        <p14:creationId xmlns:p14="http://schemas.microsoft.com/office/powerpoint/2010/main" val="504789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755576" y="1967957"/>
            <a:ext cx="7920880" cy="258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Заключение. Одна из приоритетных задач руководителя образовательного учреждения – это думать о будущем школы. И это прежде всего связано с учительскими кадрами. Кадры являются основой любой школы. Школа живет и функционирует только потому, что в ней есть учителя. Они создают ее продукт, формируют культуру школы, ее внутренний климат, от них зависит социальная миссия </a:t>
            </a:r>
            <a:r>
              <a:rPr lang="ru-RU" sz="1800" b="1">
                <a:solidFill>
                  <a:schemeClr val="tx2"/>
                </a:solidFill>
                <a:latin typeface="Arial" charset="0"/>
              </a:rPr>
              <a:t>школы.</a:t>
            </a:r>
          </a:p>
          <a:p>
            <a:pPr algn="just" eaLnBrk="1" hangingPunct="1"/>
            <a:endParaRPr lang="ru-RU" sz="1800" b="1" dirty="0">
              <a:solidFill>
                <a:schemeClr val="tx2"/>
              </a:solidFill>
              <a:latin typeface="Arial" charset="0"/>
            </a:endParaRP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Спасибо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179531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Усаев </a:t>
            </a:r>
          </a:p>
          <a:p>
            <a:pPr eaLnBrk="1" hangingPunct="1"/>
            <a:r>
              <a:rPr lang="ru-RU" sz="4000" b="1" dirty="0">
                <a:solidFill>
                  <a:schemeClr val="tx2"/>
                </a:solidFill>
                <a:latin typeface="Arial" charset="0"/>
              </a:rPr>
              <a:t>Алик Рамилевич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муниципального общеобразовательного бюджетного учреждения Гимназия №2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с.Бураево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830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23528" y="1419622"/>
            <a:ext cx="8568952" cy="258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Проблемы сельской школы.</a:t>
            </a:r>
          </a:p>
          <a:p>
            <a:pPr eaLnBrk="1" hangingPunct="1"/>
            <a:endParaRPr lang="ru-RU" sz="1800" b="1" dirty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1.Внешние:</a:t>
            </a: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-снижение рождаемости и как следствие уменьшение количества обучающихся;</a:t>
            </a: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-ограниченность средств на развитие материально-технической базы.</a:t>
            </a:r>
          </a:p>
          <a:p>
            <a:pPr eaLnBrk="1" hangingPunct="1"/>
            <a:endParaRPr lang="ru-RU" sz="1800" b="1" dirty="0">
              <a:solidFill>
                <a:schemeClr val="tx2"/>
              </a:solidFill>
              <a:latin typeface="Arial" charset="0"/>
            </a:endParaRP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2.Внутренние:</a:t>
            </a:r>
          </a:p>
          <a:p>
            <a:pPr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-состояние кадрового ресурса.</a:t>
            </a:r>
          </a:p>
        </p:txBody>
      </p:sp>
    </p:spTree>
    <p:extLst>
      <p:ext uri="{BB962C8B-B14F-4D97-AF65-F5344CB8AC3E}">
        <p14:creationId xmlns:p14="http://schemas.microsoft.com/office/powerpoint/2010/main" val="231811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7544" y="1779662"/>
            <a:ext cx="8496944" cy="230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Состояние кадрового ресурса в ОУ </a:t>
            </a:r>
            <a:r>
              <a:rPr lang="ru-RU" sz="1800" b="1" dirty="0" err="1">
                <a:solidFill>
                  <a:schemeClr val="tx2"/>
                </a:solidFill>
                <a:latin typeface="Arial" charset="0"/>
              </a:rPr>
              <a:t>Бураевского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 района. </a:t>
            </a:r>
          </a:p>
          <a:p>
            <a:pPr algn="just" eaLnBrk="1" hangingPunct="1"/>
            <a:endParaRPr lang="ru-RU" sz="1800" b="1" dirty="0">
              <a:solidFill>
                <a:schemeClr val="tx2"/>
              </a:solidFill>
              <a:latin typeface="Arial" charset="0"/>
            </a:endParaRP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Педагогических работников - 295, из них учителей – 276;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учителей до 35 лет – 40;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работающих пенсионеров – 7;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предпенсионного возраста – 22;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за последние 3 года принято – 11 молодых специалистов;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средний возраст - 49 лет. </a:t>
            </a:r>
          </a:p>
        </p:txBody>
      </p:sp>
    </p:spTree>
    <p:extLst>
      <p:ext uri="{BB962C8B-B14F-4D97-AF65-F5344CB8AC3E}">
        <p14:creationId xmlns:p14="http://schemas.microsoft.com/office/powerpoint/2010/main" val="32185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7544" y="1866963"/>
            <a:ext cx="7686525" cy="230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Состояние кадрового ресурса в МОБУ Гимназия №2 </a:t>
            </a:r>
            <a:r>
              <a:rPr lang="ru-RU" sz="1800" b="1" dirty="0" err="1">
                <a:solidFill>
                  <a:schemeClr val="tx2"/>
                </a:solidFill>
                <a:latin typeface="Arial" charset="0"/>
              </a:rPr>
              <a:t>с.Бураево</a:t>
            </a:r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.</a:t>
            </a:r>
          </a:p>
          <a:p>
            <a:pPr algn="just" eaLnBrk="1" hangingPunct="1"/>
            <a:endParaRPr lang="ru-RU" sz="1800" b="1" dirty="0">
              <a:solidFill>
                <a:schemeClr val="tx2"/>
              </a:solidFill>
              <a:latin typeface="Arial" charset="0"/>
            </a:endParaRP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Педагогических работников - 61, из них учителей – 57;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учителей до 35 лет – 10;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работающих пенсионеров – 3;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предпенсионного возраста – 6;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за последние 3 года - принят 1 молодой специалист; </a:t>
            </a:r>
          </a:p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средний возраст - 46 лет. </a:t>
            </a:r>
          </a:p>
        </p:txBody>
      </p:sp>
    </p:spTree>
    <p:extLst>
      <p:ext uri="{BB962C8B-B14F-4D97-AF65-F5344CB8AC3E}">
        <p14:creationId xmlns:p14="http://schemas.microsoft.com/office/powerpoint/2010/main" val="3495344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23528" y="2211710"/>
            <a:ext cx="8496944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«Почему выпускники педагогических училищ, университетов не идут работать по профессии, а если и приходят в школу, то остаются лишь единицы»? </a:t>
            </a:r>
          </a:p>
        </p:txBody>
      </p:sp>
    </p:spTree>
    <p:extLst>
      <p:ext uri="{BB962C8B-B14F-4D97-AF65-F5344CB8AC3E}">
        <p14:creationId xmlns:p14="http://schemas.microsoft.com/office/powerpoint/2010/main" val="79587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1B0C1CD0-E985-48D2-8232-0F02D502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Видео 1</a:t>
            </a:r>
          </a:p>
        </p:txBody>
      </p:sp>
    </p:spTree>
    <p:extLst>
      <p:ext uri="{BB962C8B-B14F-4D97-AF65-F5344CB8AC3E}">
        <p14:creationId xmlns:p14="http://schemas.microsoft.com/office/powerpoint/2010/main" val="3524065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23528" y="2211710"/>
            <a:ext cx="8352928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 anchor="ctr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just" eaLnBrk="1" hangingPunct="1"/>
            <a:r>
              <a:rPr lang="ru-RU" sz="1800" b="1" dirty="0">
                <a:solidFill>
                  <a:schemeClr val="tx2"/>
                </a:solidFill>
                <a:latin typeface="Arial" charset="0"/>
              </a:rPr>
              <a:t>«Почему выпускники выбирают педагогический ВУЗ, делают они это осознанно, нет ли разочарования в выборе профессии в процессе обучения, сколько из них вернутся в район и при каких условиях?»</a:t>
            </a:r>
          </a:p>
        </p:txBody>
      </p:sp>
    </p:spTree>
    <p:extLst>
      <p:ext uri="{BB962C8B-B14F-4D97-AF65-F5344CB8AC3E}">
        <p14:creationId xmlns:p14="http://schemas.microsoft.com/office/powerpoint/2010/main" val="3870494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04F95-D32A-4931-B473-A38593232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Видео 2</a:t>
            </a:r>
          </a:p>
        </p:txBody>
      </p:sp>
    </p:spTree>
    <p:extLst>
      <p:ext uri="{BB962C8B-B14F-4D97-AF65-F5344CB8AC3E}">
        <p14:creationId xmlns:p14="http://schemas.microsoft.com/office/powerpoint/2010/main" val="22576143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446</Words>
  <Application>Microsoft Office PowerPoint</Application>
  <PresentationFormat>Экран (16:9)</PresentationFormat>
  <Paragraphs>55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Видео 1</vt:lpstr>
      <vt:lpstr>Презентация PowerPoint</vt:lpstr>
      <vt:lpstr>Видео 2</vt:lpstr>
      <vt:lpstr>Презентация PowerPoint</vt:lpstr>
      <vt:lpstr>Видео 3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Алик Рамилевич</cp:lastModifiedBy>
  <cp:revision>32</cp:revision>
  <dcterms:created xsi:type="dcterms:W3CDTF">2019-01-28T07:19:05Z</dcterms:created>
  <dcterms:modified xsi:type="dcterms:W3CDTF">2019-01-31T08:43:22Z</dcterms:modified>
</cp:coreProperties>
</file>