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02" r:id="rId2"/>
    <p:sldId id="281" r:id="rId3"/>
    <p:sldId id="285" r:id="rId4"/>
    <p:sldId id="286" r:id="rId5"/>
    <p:sldId id="287" r:id="rId6"/>
    <p:sldId id="288" r:id="rId7"/>
    <p:sldId id="279" r:id="rId8"/>
    <p:sldId id="280" r:id="rId9"/>
    <p:sldId id="276" r:id="rId10"/>
    <p:sldId id="262" r:id="rId11"/>
    <p:sldId id="291" r:id="rId12"/>
    <p:sldId id="292" r:id="rId13"/>
    <p:sldId id="293" r:id="rId14"/>
    <p:sldId id="294" r:id="rId15"/>
    <p:sldId id="295" r:id="rId16"/>
    <p:sldId id="296" r:id="rId17"/>
    <p:sldId id="273" r:id="rId18"/>
    <p:sldId id="297" r:id="rId19"/>
    <p:sldId id="299" r:id="rId20"/>
    <p:sldId id="298" r:id="rId21"/>
    <p:sldId id="300" r:id="rId22"/>
    <p:sldId id="301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9BD72708-59A7-4C2D-8D0C-2B605187DF9E}">
          <p14:sldIdLst>
            <p14:sldId id="257"/>
            <p14:sldId id="258"/>
            <p14:sldId id="260"/>
            <p14:sldId id="259"/>
            <p14:sldId id="261"/>
            <p14:sldId id="262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2B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663" autoAdjust="0"/>
    <p:restoredTop sz="86475" autoAdjust="0"/>
  </p:normalViewPr>
  <p:slideViewPr>
    <p:cSldViewPr>
      <p:cViewPr varScale="1">
        <p:scale>
          <a:sx n="49" d="100"/>
          <a:sy n="49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C7657-72C4-4EA0-85A7-778A08BBD09B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11800-B36C-4902-8CB4-45BFA9FFB2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27479-97BF-4F96-9619-51EE13B1E17E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801D7-1017-4533-ACDA-848062E4F0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1789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C801D7-1017-4533-ACDA-848062E4F0A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57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1CD0EA-0393-4AD9-B11A-2DAD6A2A32A5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6E9971C-CA76-4366-9EE4-D2BA38FDFD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719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3AE4A4-AED0-4837-81B9-F8EE86B34691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01F36DD-4C7E-4EC1-AA24-88E9105B28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028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7FE634-5C70-4918-BB7B-6BFE32E534AD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B2D1760-6E0B-4E5F-BBBB-AC569A6C65C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244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DB04BAE-F3B6-4A11-873A-DEB055F674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00385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0A61B97-DB3A-4815-A667-750C1504081C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5A91FDC-31A2-492A-A745-FE82C1AC41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10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29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055E786-1A36-46FB-BBB6-8D3A11C7BF82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1A28576-1738-42CC-95AB-8313DBDDD3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510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60021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1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A873202-C7E2-42C7-8F0F-A537A470E9C3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DA44638-9BEA-4214-A29C-FE9DF39A5A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249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2" indent="0">
              <a:buNone/>
              <a:defRPr sz="2000" b="1"/>
            </a:lvl2pPr>
            <a:lvl3pPr marL="913586" indent="0">
              <a:buNone/>
              <a:defRPr sz="1800" b="1"/>
            </a:lvl3pPr>
            <a:lvl4pPr marL="1370371" indent="0">
              <a:buNone/>
              <a:defRPr sz="1600" b="1"/>
            </a:lvl4pPr>
            <a:lvl5pPr marL="1827162" indent="0">
              <a:buNone/>
              <a:defRPr sz="1600" b="1"/>
            </a:lvl5pPr>
            <a:lvl6pPr marL="2283947" indent="0">
              <a:buNone/>
              <a:defRPr sz="1600" b="1"/>
            </a:lvl6pPr>
            <a:lvl7pPr marL="2740744" indent="0">
              <a:buNone/>
              <a:defRPr sz="1600" b="1"/>
            </a:lvl7pPr>
            <a:lvl8pPr marL="3197531" indent="0">
              <a:buNone/>
              <a:defRPr sz="1600" b="1"/>
            </a:lvl8pPr>
            <a:lvl9pPr marL="36543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8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2" indent="0">
              <a:buNone/>
              <a:defRPr sz="2000" b="1"/>
            </a:lvl2pPr>
            <a:lvl3pPr marL="913586" indent="0">
              <a:buNone/>
              <a:defRPr sz="1800" b="1"/>
            </a:lvl3pPr>
            <a:lvl4pPr marL="1370371" indent="0">
              <a:buNone/>
              <a:defRPr sz="1600" b="1"/>
            </a:lvl4pPr>
            <a:lvl5pPr marL="1827162" indent="0">
              <a:buNone/>
              <a:defRPr sz="1600" b="1"/>
            </a:lvl5pPr>
            <a:lvl6pPr marL="2283947" indent="0">
              <a:buNone/>
              <a:defRPr sz="1600" b="1"/>
            </a:lvl6pPr>
            <a:lvl7pPr marL="2740744" indent="0">
              <a:buNone/>
              <a:defRPr sz="1600" b="1"/>
            </a:lvl7pPr>
            <a:lvl8pPr marL="3197531" indent="0">
              <a:buNone/>
              <a:defRPr sz="1600" b="1"/>
            </a:lvl8pPr>
            <a:lvl9pPr marL="36543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8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BE56E06-CE8F-47D5-9844-C5BBD063C0F0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5FE9AAB-C7F1-4906-9811-A7A6694946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4809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9133C1-203C-4AFE-AC5A-1FA2CBA853B2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9B0C10C-5886-4E06-BDC1-8B66A6917CD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8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FBDE5B2-27B7-4A2A-8CC8-B06A838E9870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FC17E31-7CEC-4919-A25C-28639B748DA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868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1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2" indent="0">
              <a:buNone/>
              <a:defRPr sz="1200"/>
            </a:lvl2pPr>
            <a:lvl3pPr marL="913586" indent="0">
              <a:buNone/>
              <a:defRPr sz="1000"/>
            </a:lvl3pPr>
            <a:lvl4pPr marL="1370371" indent="0">
              <a:buNone/>
              <a:defRPr sz="900"/>
            </a:lvl4pPr>
            <a:lvl5pPr marL="1827162" indent="0">
              <a:buNone/>
              <a:defRPr sz="900"/>
            </a:lvl5pPr>
            <a:lvl6pPr marL="2283947" indent="0">
              <a:buNone/>
              <a:defRPr sz="900"/>
            </a:lvl6pPr>
            <a:lvl7pPr marL="2740744" indent="0">
              <a:buNone/>
              <a:defRPr sz="900"/>
            </a:lvl7pPr>
            <a:lvl8pPr marL="3197531" indent="0">
              <a:buNone/>
              <a:defRPr sz="900"/>
            </a:lvl8pPr>
            <a:lvl9pPr marL="36543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8272934-C504-4BA6-A14B-B11264E8FFF9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E76EC1D-A8AE-4D31-AC99-0F8B555D96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268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1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9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792" indent="0">
              <a:buNone/>
              <a:defRPr sz="2800"/>
            </a:lvl2pPr>
            <a:lvl3pPr marL="913586" indent="0">
              <a:buNone/>
              <a:defRPr sz="2400"/>
            </a:lvl3pPr>
            <a:lvl4pPr marL="1370371" indent="0">
              <a:buNone/>
              <a:defRPr sz="2000"/>
            </a:lvl4pPr>
            <a:lvl5pPr marL="1827162" indent="0">
              <a:buNone/>
              <a:defRPr sz="2000"/>
            </a:lvl5pPr>
            <a:lvl6pPr marL="2283947" indent="0">
              <a:buNone/>
              <a:defRPr sz="2000"/>
            </a:lvl6pPr>
            <a:lvl7pPr marL="2740744" indent="0">
              <a:buNone/>
              <a:defRPr sz="2000"/>
            </a:lvl7pPr>
            <a:lvl8pPr marL="3197531" indent="0">
              <a:buNone/>
              <a:defRPr sz="2000"/>
            </a:lvl8pPr>
            <a:lvl9pPr marL="3654324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92" indent="0">
              <a:buNone/>
              <a:defRPr sz="1200"/>
            </a:lvl2pPr>
            <a:lvl3pPr marL="913586" indent="0">
              <a:buNone/>
              <a:defRPr sz="1000"/>
            </a:lvl3pPr>
            <a:lvl4pPr marL="1370371" indent="0">
              <a:buNone/>
              <a:defRPr sz="900"/>
            </a:lvl4pPr>
            <a:lvl5pPr marL="1827162" indent="0">
              <a:buNone/>
              <a:defRPr sz="900"/>
            </a:lvl5pPr>
            <a:lvl6pPr marL="2283947" indent="0">
              <a:buNone/>
              <a:defRPr sz="900"/>
            </a:lvl6pPr>
            <a:lvl7pPr marL="2740744" indent="0">
              <a:buNone/>
              <a:defRPr sz="900"/>
            </a:lvl7pPr>
            <a:lvl8pPr marL="3197531" indent="0">
              <a:buNone/>
              <a:defRPr sz="900"/>
            </a:lvl8pPr>
            <a:lvl9pPr marL="36543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7D5286C-3B63-4B79-8F7D-88CC4508442B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D9AB4E0-0DD2-455C-B2AF-50254A7CD12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098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08" tIns="45604" rIns="91208" bIns="456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08" tIns="45604" rIns="91208" bIns="456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208" tIns="45604" rIns="91208" bIns="45604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05941F-7DBD-4C37-91A0-563221EC0FA6}" type="datetime1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208" tIns="45604" rIns="91208" bIns="45604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208" tIns="45604" rIns="91208" bIns="45604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40E4A-883D-4D44-9083-A87D96E1C4E6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442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79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58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371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16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46" indent="-228393" algn="l" defTabSz="91358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39" indent="-228393" algn="l" defTabSz="91358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29" indent="-228393" algn="l" defTabSz="91358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19" indent="-228393" algn="l" defTabSz="91358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2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86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71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62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47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44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31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24" algn="l" defTabSz="9135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rfgabidullin@gmail.com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143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68893"/>
            <a:ext cx="3237057" cy="24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1" y="18928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ГАБИДУЛЛИН</a:t>
            </a:r>
            <a:br>
              <a:rPr lang="ru-RU" sz="40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Руслан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Фанзилевич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5349213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КАНДИДАТ ПЕДАГОГИЧЕСКИХ НАУК, ДОЦЕНТ,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ПЕРВЫЙ ПРОРЕКТОР АКАДЕМИИ ВЭГУ,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ЧЛЕН СОВЕТА ГЛАВЫ РБ ПО ЭЛЕКТРОННОМУ ОБРАЗОВАНИЮ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601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0" y="302976"/>
            <a:ext cx="9144000" cy="4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1F497D"/>
                </a:solidFill>
              </a:rPr>
              <a:t>РЕАЛИЗАЦИЯ В РЕСПУБЛИКЕ БАШКОРТОСТАН</a:t>
            </a:r>
          </a:p>
        </p:txBody>
      </p:sp>
      <p:pic>
        <p:nvPicPr>
          <p:cNvPr id="22530" name="Picture 2" descr="C:\Users\admin\Desktop\Новая папка (2)\1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1224136" cy="1152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18899" t="9099" r="12194" b="41201"/>
          <a:stretch/>
        </p:blipFill>
        <p:spPr>
          <a:xfrm>
            <a:off x="1686689" y="1132041"/>
            <a:ext cx="3101335" cy="165618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12600" t="9100" r="15344" b="48201"/>
          <a:stretch/>
        </p:blipFill>
        <p:spPr>
          <a:xfrm>
            <a:off x="1691680" y="2871097"/>
            <a:ext cx="3096344" cy="18002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/>
          <a:srcRect l="17712" t="14301" r="20470" b="17100"/>
          <a:stretch/>
        </p:blipFill>
        <p:spPr>
          <a:xfrm>
            <a:off x="1691680" y="4754169"/>
            <a:ext cx="3096344" cy="18002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2" descr="C:\Users\admin\Desktop\Новая папка (2)\1 (3) - копия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68" r="17722"/>
          <a:stretch/>
        </p:blipFill>
        <p:spPr bwMode="auto">
          <a:xfrm>
            <a:off x="6044041" y="1860321"/>
            <a:ext cx="1912335" cy="38217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668344" y="2924944"/>
            <a:ext cx="1728463" cy="36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 smtClean="0">
                <a:solidFill>
                  <a:schemeClr val="tx2">
                    <a:lumMod val="50000"/>
                  </a:schemeClr>
                </a:solidFill>
              </a:rPr>
              <a:t>МОБИЛЬНОЕ 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 smtClean="0">
                <a:solidFill>
                  <a:schemeClr val="tx2">
                    <a:lumMod val="50000"/>
                  </a:schemeClr>
                </a:solidFill>
              </a:rPr>
              <a:t>ПРИЛОЖЕНИЕ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203942" y="4671297"/>
            <a:ext cx="2392175" cy="36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 smtClean="0">
                <a:solidFill>
                  <a:schemeClr val="tx2">
                    <a:lumMod val="50000"/>
                  </a:schemeClr>
                </a:solidFill>
              </a:rPr>
              <a:t>ЭЛЕКТРОННЫЕ 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 smtClean="0">
                <a:solidFill>
                  <a:schemeClr val="tx2">
                    <a:lumMod val="50000"/>
                  </a:schemeClr>
                </a:solidFill>
              </a:rPr>
              <a:t>КУРСЫ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5940152" y="4869160"/>
            <a:ext cx="36004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879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сделано в рамках Приоритетного проекта СЦОС в Республике Башкортостан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428736"/>
          <a:ext cx="721523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Запланировано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в СЦОС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Сделано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в Республике Башкортостан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Создан информационный ресурс (портал), доступный всем категориям граждан и обеспечивающий для каждого пользователя по принципу "одного окна" доступ к </a:t>
                      </a:r>
                      <a:r>
                        <a:rPr lang="ru-RU" b="1" dirty="0" err="1" smtClean="0">
                          <a:latin typeface="Arial" pitchFamily="34" charset="0"/>
                          <a:cs typeface="Arial" pitchFamily="34" charset="0"/>
                        </a:rPr>
                        <a:t>онлайн-курсам</a:t>
                      </a:r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 для всех уровней образования и </a:t>
                      </a:r>
                      <a:r>
                        <a:rPr lang="ru-RU" b="1" dirty="0" err="1" smtClean="0">
                          <a:latin typeface="Arial" pitchFamily="34" charset="0"/>
                          <a:cs typeface="Arial" pitchFamily="34" charset="0"/>
                        </a:rPr>
                        <a:t>онлайн-ресурсам</a:t>
                      </a:r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 для освоения общеобразовательных предметов, разработанным и реализуемым разными организациями на разных платформах </a:t>
                      </a:r>
                      <a:r>
                        <a:rPr lang="ru-RU" b="1" dirty="0" err="1" smtClean="0">
                          <a:latin typeface="Arial" pitchFamily="34" charset="0"/>
                          <a:cs typeface="Arial" pitchFamily="34" charset="0"/>
                        </a:rPr>
                        <a:t>онлайн-обучения</a:t>
                      </a:r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Создан портал 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edu.bashkortostan.ru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b="1" baseline="0" dirty="0" smtClean="0">
                          <a:latin typeface="Arial" pitchFamily="34" charset="0"/>
                          <a:cs typeface="Arial" pitchFamily="34" charset="0"/>
                        </a:rPr>
                        <a:t>в полном соответствии с требованиями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сделано в рамках Приоритетного проекта СЦОС в Республике Башкортостан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353304"/>
          <a:ext cx="721523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Запланировано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в СЦОС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Сделано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в Республике Башкортостан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3624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Создана система оценки качества </a:t>
                      </a:r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онлайн-курсов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и </a:t>
                      </a:r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онлайн-ресурсов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общего образования, сочетающая автоматическую и экспертную оценку, обеспечивающая формирование рейтинга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Под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руководством Ассоциации ЭО РБ создана система оценки качества </a:t>
                      </a:r>
                      <a:r>
                        <a:rPr lang="ru-RU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олнайн-курсов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/>
              <a:t>Что сделано в рамках Приоритетного проекта СЦОС в Республике Башкортостан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428736"/>
          <a:ext cx="721523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Запланировано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СЦОС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Сделано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Республике Башкортостан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3. Портал интегрирован с Единой системой идентификации и аутентификации и ГИС "Контингент", за счет чего обеспечивается хранение и передача в электронном виде информации об образовательных достижениях (формирование цифрового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портфолио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). 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Под руководством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Госкомитета по информатизации РБ создана Центральная система интеграции, решающая поставленные задачи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сделано в рамках Приоритетного проекта СЦОС в Республике Башкортостан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428736"/>
          <a:ext cx="721523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Запланировано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СЦОС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Сделано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Республике Башкортостан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Создано программное обеспечение с открытыми исходными кодами, повышающее качество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 обучения и обеспечивающее достоверную оценку результатов обучения на платформах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онлайн-обучения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Разработана Автоматизированная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среда аттестации полностью решающая поставленные задачи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/>
              <a:t>Что сделано в рамках Приоритетного проекта СЦОС в Республике Башкортостан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428736"/>
          <a:ext cx="7215238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Запланировано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СЦОС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Сделано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в Республике Башкортостан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Приняты нормативные акты, позволяющие осваивать размещенные на портале курсы как части основных и дополнительных профессиональных образовательных программ.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 уровне Ассоциации ЭО РБ разработаны и приняты нормативные акты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полностью решающие поставленные задачи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758137" cy="727058"/>
          </a:xfrm>
        </p:spPr>
        <p:txBody>
          <a:bodyPr/>
          <a:lstStyle/>
          <a:p>
            <a:r>
              <a:rPr lang="ru-RU" sz="2400" dirty="0" smtClean="0"/>
              <a:t>Что сделано в рамках Приоритетного проекта СЦОС в Республике Башкортостан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85786" y="1428736"/>
          <a:ext cx="721523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619"/>
                <a:gridCol w="3607619"/>
              </a:tblGrid>
              <a:tr h="401911">
                <a:tc>
                  <a:txBody>
                    <a:bodyPr/>
                    <a:lstStyle/>
                    <a:p>
                      <a:r>
                        <a:rPr lang="ru-RU" dirty="0" smtClean="0"/>
                        <a:t>Запланировано</a:t>
                      </a:r>
                      <a:r>
                        <a:rPr lang="ru-RU" baseline="0" dirty="0" smtClean="0"/>
                        <a:t> в СЦОС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Сделано</a:t>
                      </a:r>
                      <a:r>
                        <a:rPr lang="ru-RU" baseline="0" dirty="0" smtClean="0"/>
                        <a:t> в Республике Башкортостан</a:t>
                      </a:r>
                      <a:endParaRPr lang="ru-RU" dirty="0"/>
                    </a:p>
                  </a:txBody>
                  <a:tcPr/>
                </a:tc>
              </a:tr>
              <a:tr h="152691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Созданы обучающие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онлайн-курсы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 в области образовательных технологий, обучение не менее 10 000 преподавателей и экспертов. 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Под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руководством Ассоциации ЭО РБ разработана программа </a:t>
                      </a:r>
                      <a:r>
                        <a:rPr lang="ru-RU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курса, полностью решающая поставленную задачу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2691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Создано и поддерживается 3 500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онлайн-курсов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 за счет средств, привлеченных из разных источников.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Создано</a:t>
                      </a:r>
                      <a:r>
                        <a:rPr lang="ru-RU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и поддерживается более 100 курсов за счет средств членов Ассоциации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-31013" y="116632"/>
            <a:ext cx="9144000" cy="86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1F497D"/>
                </a:solidFill>
              </a:rPr>
              <a:t>ЭТАПЫ И КОНТРОЛЬНЫЕ ТОЧКИ ПРИОРИТЕТНОГО ПРОЕКТА</a:t>
            </a:r>
          </a:p>
        </p:txBody>
      </p:sp>
      <p:sp>
        <p:nvSpPr>
          <p:cNvPr id="13" name="Прямоугольник с двумя вырезанными соседними углами 12"/>
          <p:cNvSpPr/>
          <p:nvPr/>
        </p:nvSpPr>
        <p:spPr>
          <a:xfrm rot="5400000">
            <a:off x="2348673" y="3594685"/>
            <a:ext cx="410909" cy="1400165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вырезанными соседними углами 13"/>
          <p:cNvSpPr/>
          <p:nvPr/>
        </p:nvSpPr>
        <p:spPr>
          <a:xfrm rot="16200000">
            <a:off x="1296089" y="2543380"/>
            <a:ext cx="397405" cy="2018843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вырезанными соседними углами 16"/>
          <p:cNvSpPr/>
          <p:nvPr/>
        </p:nvSpPr>
        <p:spPr>
          <a:xfrm rot="16200000">
            <a:off x="971720" y="3594684"/>
            <a:ext cx="410905" cy="140016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вырезанными соседними углами 17"/>
          <p:cNvSpPr/>
          <p:nvPr/>
        </p:nvSpPr>
        <p:spPr>
          <a:xfrm rot="5400000">
            <a:off x="3304332" y="2553980"/>
            <a:ext cx="397407" cy="1997643"/>
          </a:xfrm>
          <a:prstGeom prst="snip2Same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5370" y="2616097"/>
            <a:ext cx="482236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5371" y="1844824"/>
            <a:ext cx="554921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21" name="Прямоугольник с двумя вырезанными соседними углами 20"/>
          <p:cNvSpPr/>
          <p:nvPr/>
        </p:nvSpPr>
        <p:spPr>
          <a:xfrm rot="16200000">
            <a:off x="858289" y="4432299"/>
            <a:ext cx="360041" cy="1122438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вырезанными соседними углами 21"/>
          <p:cNvSpPr/>
          <p:nvPr/>
        </p:nvSpPr>
        <p:spPr>
          <a:xfrm rot="5400000">
            <a:off x="1995991" y="4417035"/>
            <a:ext cx="360042" cy="1152966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с двумя вырезанными соседними углами 22"/>
          <p:cNvSpPr/>
          <p:nvPr/>
        </p:nvSpPr>
        <p:spPr>
          <a:xfrm rot="16200000">
            <a:off x="676201" y="5365123"/>
            <a:ext cx="373034" cy="771255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с двумя вырезанными соседними углами 23"/>
          <p:cNvSpPr/>
          <p:nvPr/>
        </p:nvSpPr>
        <p:spPr>
          <a:xfrm rot="5400000">
            <a:off x="1443538" y="5365123"/>
            <a:ext cx="373036" cy="771255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323528" y="1693193"/>
            <a:ext cx="1" cy="4392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23528" y="6062566"/>
            <a:ext cx="8680907" cy="11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-31013" y="1199660"/>
            <a:ext cx="1512168" cy="36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1F497D"/>
                </a:solidFill>
              </a:rPr>
              <a:t>ЭТАПЫ</a:t>
            </a: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1559289" y="6237312"/>
            <a:ext cx="58951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IV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2655542" y="6237312"/>
            <a:ext cx="124796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IX 2017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2209458" y="6237312"/>
            <a:ext cx="58951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VII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3530495" y="6237312"/>
            <a:ext cx="124796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I 2018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4642081" y="6237312"/>
            <a:ext cx="124796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IX 2019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5583498" y="6237312"/>
            <a:ext cx="1247962" cy="34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 smtClean="0">
                <a:solidFill>
                  <a:schemeClr val="tx2">
                    <a:lumMod val="50000"/>
                  </a:schemeClr>
                </a:solidFill>
              </a:rPr>
              <a:t>VI 2020</a:t>
            </a:r>
            <a:endParaRPr lang="ru-RU" alt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5903608" y="5416469"/>
            <a:ext cx="3100827" cy="64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B050"/>
                </a:solidFill>
              </a:rPr>
              <a:t>ОБЩИЙ ПРОЦЕНТ ВЫПОЛНЕНИЯ - 66,7%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2040750" y="5490026"/>
            <a:ext cx="3095519" cy="53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50%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 Подготовить нормативные правовые акты</a:t>
            </a:r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3254210" y="4070138"/>
            <a:ext cx="3268485" cy="53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50% 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Сформировать систему оценки качества</a:t>
            </a: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2752494" y="4749209"/>
            <a:ext cx="3475689" cy="53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50%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 Определить </a:t>
            </a:r>
            <a:r>
              <a:rPr lang="ru-RU" altLang="ru-RU" sz="1400" b="1" dirty="0">
                <a:solidFill>
                  <a:srgbClr val="1F497D"/>
                </a:solidFill>
              </a:rPr>
              <a:t>ц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елевые показатели, механизмы реализации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4501857" y="3292078"/>
            <a:ext cx="3065448" cy="53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50%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 Создать условия для использования онлайн-курсов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298736" y="2584096"/>
            <a:ext cx="3377720" cy="53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100%</a:t>
            </a:r>
            <a:r>
              <a:rPr lang="ru-RU" altLang="ru-RU" sz="1400" b="1" dirty="0" smtClean="0">
                <a:solidFill>
                  <a:srgbClr val="1F497D"/>
                </a:solidFill>
              </a:rPr>
              <a:t> Провести интеграцию платформы онлайн-обучения с ИС</a:t>
            </a: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6034581" y="1853596"/>
            <a:ext cx="3552282" cy="52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1F497D"/>
                </a:solidFill>
              </a:rPr>
              <a:t>100%</a:t>
            </a:r>
            <a:r>
              <a:rPr lang="ru-RU" altLang="ru-RU" sz="1350" b="1" dirty="0">
                <a:solidFill>
                  <a:srgbClr val="1F497D"/>
                </a:solidFill>
              </a:rPr>
              <a:t> </a:t>
            </a:r>
            <a:r>
              <a:rPr lang="ru-RU" altLang="ru-RU" sz="1350" b="1" dirty="0" smtClean="0">
                <a:solidFill>
                  <a:srgbClr val="1F497D"/>
                </a:solidFill>
              </a:rPr>
              <a:t>Создать технологическую инфраструктуру онлайн-обучения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1308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01013" cy="941372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Что еще сделано на «пути к цифровому будущему» в Республике Башкортостан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686700" cy="476888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Уникальная инфраструктура принятия решений и их исполнения: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Совет при Главе РБ по развитию электронного образования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Межведомственный Совет по электронному образованию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Ассоциация образовательных организаций «Электронное образование Республики Башкортостан»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Центры общественного доступа (как сеть для реализации проекта и в т.ч. Проекта «Цифровая грамотность»)</a:t>
            </a:r>
          </a:p>
          <a:p>
            <a:pPr>
              <a:buFontTx/>
              <a:buChar char="-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Координирующая роль Государственного комитета РБ по информатизации и вопросам функционирования системы «Открытая Республика»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01013" cy="941372"/>
          </a:xfrm>
        </p:spPr>
        <p:txBody>
          <a:bodyPr/>
          <a:lstStyle/>
          <a:p>
            <a:r>
              <a:rPr lang="ru-RU" sz="2400" dirty="0" smtClean="0"/>
              <a:t>Что еще сделано на «пути к цифровому будущему» в Республике Башкортостан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686700" cy="4768881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	Решения и продукты: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Мониторинг состояния электронного образования (уникальный диагностический и методический инструмент). Методика. Портал. Реализованные механизмы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Гранты Главы РБ на развитие электронного образования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Описанная и реализованная методика Электронного обучения на основе инновационных разработок в области сопровождения обучающихся</a:t>
            </a:r>
          </a:p>
          <a:p>
            <a:pPr marL="457200" indent="-457200">
              <a:buAutoNum type="arabicPeriod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Уникальная система аттестации, оценки и тестированная с применением систем идентификации личности и аудита возможных нарушений</a:t>
            </a:r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8186765" cy="727058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Готовим ли мы детей к новым реалиям?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Дети и технолог. революц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41167"/>
            <a:ext cx="5111750" cy="3916878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1" y="1435115"/>
            <a:ext cx="3008313" cy="370839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Искусственный интеллект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Роботизация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Большие данные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Коммуникации в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соцсетях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6900881" cy="584182"/>
          </a:xfrm>
        </p:spPr>
        <p:txBody>
          <a:bodyPr/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еще надо сделать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14422"/>
            <a:ext cx="7400948" cy="4911757"/>
          </a:xfrm>
        </p:spPr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Принять работы и интегрировать в систему Электронного обучения Республики Башкортостан созданные в рамках Грантов Главы РБ программные продукты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Обеспечить привлечение средств в Республику Башкортостан в рамках Программы «Цифровая экономика Российской Федерации» на дальнейшее развитие уже разработанных проектов по направлению «Кадры и образование»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большая часть нами может быть реализована)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543823" cy="727058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Объемы и источники финансирования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428736"/>
            <a:ext cx="7686700" cy="4697443"/>
          </a:xfrm>
        </p:spPr>
        <p:txBody>
          <a:bodyPr/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Ассигнования федерального бюджета в размере 46236,54 млн. рублей,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том числе: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2019 году – 10 499,37 млн. рублей;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2020 году – 13 315,82 млн. рублей;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2021 году – 22 421,35 млн. рублей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внебюджетные средства в размере 4 470,00 млн. рублей,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том числе: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2019 году – 365,00 млн. рублей;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2020 году – 1 570,00 млн. рублей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2021 году – 2 535,00 млн. рублей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972451" cy="727058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Мы точно можем лучше!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142984"/>
            <a:ext cx="7258072" cy="4983195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pPr algn="ctr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Руслан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Фанзилевич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Габидуллин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alt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Член Совета при Главе РБ по развитию электронного образования, член Экспертного совета по вопросам профессиональных стандартов и независимой оценки квалификации Комитета Государственной, Думы по труду, первый проректор Академии ВЭГУ</a:t>
            </a:r>
            <a:endParaRPr lang="ru-RU" altLang="ru-RU" sz="2000" b="1" dirty="0" smtClean="0">
              <a:solidFill>
                <a:srgbClr val="17375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  <a:hlinkClick r:id="rId2"/>
            </a:endParaRPr>
          </a:p>
          <a:p>
            <a:pPr algn="ctr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  <a:hlinkClick r:id="rId2"/>
              </a:rPr>
              <a:t>rfgabidullin@gmail.com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+7(347)241-55-52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615261" cy="727058"/>
          </a:xfrm>
        </p:spPr>
        <p:txBody>
          <a:bodyPr/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Жизненный цикл знаний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Жизненный цикл знаний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6974" y="1518209"/>
            <a:ext cx="4667902" cy="33627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Традиционная система  -  от 15 до 25 лет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 современном мире цикл обновления – 2,5 года!</a:t>
            </a:r>
          </a:p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 10 лет в школе – 4 раза обновляются знания!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472385" cy="58418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Традиционная система.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Учитель – носитель и доставщик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контена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Традиционное обуч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283366"/>
            <a:ext cx="5111750" cy="38324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Модель: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Учитель осваивает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Учитель доносит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Учитель контролирует</a:t>
            </a: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Традиционная модель обучения запаздывает.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 обучающихся создается недоверие, поскольку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“Учитель всегда рассказывает о том что было, а не о том, что нас ждет!”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8186765" cy="655620"/>
          </a:xfrm>
        </p:spPr>
        <p:txBody>
          <a:bodyPr/>
          <a:lstStyle/>
          <a:p>
            <a:r>
              <a:rPr lang="ru-RU" sz="2800" dirty="0" smtClean="0"/>
              <a:t>Новая модель – учитель сопровождает учащихся</a:t>
            </a:r>
            <a:endParaRPr lang="ru-RU" sz="2800" dirty="0"/>
          </a:p>
        </p:txBody>
      </p:sp>
      <p:pic>
        <p:nvPicPr>
          <p:cNvPr id="5" name="Содержимое 4" descr="Тьюторинг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487170"/>
            <a:ext cx="5111750" cy="342487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Особенности:</a:t>
            </a:r>
          </a:p>
          <a:p>
            <a:pPr>
              <a:buFontTx/>
              <a:buChar char="-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Требования к скорости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полученпия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информации -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Инфоррмацию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получают непосредственно от источника</a:t>
            </a:r>
          </a:p>
          <a:p>
            <a:pPr>
              <a:buFontTx/>
              <a:buChar char="-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  Учиться  в удобном и комфортном месте</a:t>
            </a:r>
          </a:p>
          <a:p>
            <a:pPr>
              <a:buFontTx/>
              <a:buChar char="-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 Учиться в удобном темпе и режиме</a:t>
            </a:r>
          </a:p>
          <a:p>
            <a:pPr>
              <a:buFontTx/>
              <a:buChar char="-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 Учиться  у лучших учителей</a:t>
            </a:r>
          </a:p>
          <a:p>
            <a:pPr>
              <a:buFontTx/>
              <a:buChar char="-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 Использовать лучший мультимедиа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контент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7543823" cy="727058"/>
          </a:xfrm>
        </p:spPr>
        <p:txBody>
          <a:bodyPr/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это сделать?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Модель обучения новая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857364"/>
            <a:ext cx="5111750" cy="31109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54032"/>
          </a:xfrm>
        </p:spPr>
        <p:txBody>
          <a:bodyPr/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Компетенции преподавателей в цифровом мире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Модель проникающего обучения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556792"/>
            <a:ext cx="8046156" cy="456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0" y="215427"/>
            <a:ext cx="9144000" cy="4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1F497D"/>
                </a:solidFill>
              </a:rPr>
              <a:t>ЗАДАЧИ ПРИОРИТЕТНОГО ПРОЕКТА</a:t>
            </a: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2236368" y="1531444"/>
            <a:ext cx="7524328" cy="75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1F497D"/>
                </a:solidFill>
              </a:rPr>
              <a:t>Создать технологическую инфраструктуру онлайн-обучения</a:t>
            </a: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>
            <a:off x="2216722" y="3212976"/>
            <a:ext cx="7344814" cy="108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1F497D"/>
                </a:solidFill>
              </a:rPr>
              <a:t>Провести интеграцию платформы </a:t>
            </a:r>
            <a:br>
              <a:rPr lang="ru-RU" altLang="ru-RU" sz="2400" b="1" dirty="0" smtClean="0">
                <a:solidFill>
                  <a:srgbClr val="1F497D"/>
                </a:solidFill>
              </a:rPr>
            </a:br>
            <a:r>
              <a:rPr lang="ru-RU" altLang="ru-RU" sz="2400" b="1" dirty="0" smtClean="0">
                <a:solidFill>
                  <a:srgbClr val="1F497D"/>
                </a:solidFill>
              </a:rPr>
              <a:t>онлайн-обучения с информационными системами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2259886" y="5196417"/>
            <a:ext cx="7028545" cy="108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8" tIns="45604" rIns="91208" bIns="4560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1F497D"/>
                </a:solidFill>
              </a:rPr>
              <a:t>Подготовить нормативные правовые акты для реализации системы электронного образования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81120"/>
            <a:ext cx="1944216" cy="1722515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0" y="1280528"/>
            <a:ext cx="2172788" cy="130424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1094"/>
            <a:ext cx="9144000" cy="12000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0" y="5085184"/>
            <a:ext cx="1950489" cy="1053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90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</TotalTime>
  <Words>813</Words>
  <Application>Microsoft Office PowerPoint</Application>
  <PresentationFormat>Экран (4:3)</PresentationFormat>
  <Paragraphs>125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6_Zased_W_</vt:lpstr>
      <vt:lpstr>Слайд 1</vt:lpstr>
      <vt:lpstr>Готовим ли мы детей к новым реалиям? </vt:lpstr>
      <vt:lpstr>Жизненный цикл знаний</vt:lpstr>
      <vt:lpstr>Традиционная система.  Учитель – носитель и доставщик контена</vt:lpstr>
      <vt:lpstr>Новая модель – учитель сопровождает учащихся</vt:lpstr>
      <vt:lpstr>Как это сделать?</vt:lpstr>
      <vt:lpstr>Компетенции преподавателей в цифровом мире</vt:lpstr>
      <vt:lpstr>Модель проникающего обучения</vt:lpstr>
      <vt:lpstr>Слайд 9</vt:lpstr>
      <vt:lpstr>Слайд 10</vt:lpstr>
      <vt:lpstr>Что сделано в рамках Приоритетного проекта СЦОС в Республике Башкортостан</vt:lpstr>
      <vt:lpstr>Что сделано в рамках Приоритетного проекта СЦОС в Республике Башкортостан</vt:lpstr>
      <vt:lpstr>Что сделано в рамках Приоритетного проекта СЦОС в Республике Башкортостан</vt:lpstr>
      <vt:lpstr>Что сделано в рамках Приоритетного проекта СЦОС в Республике Башкортостан</vt:lpstr>
      <vt:lpstr>Что сделано в рамках Приоритетного проекта СЦОС в Республике Башкортостан</vt:lpstr>
      <vt:lpstr>Что сделано в рамках Приоритетного проекта СЦОС в Республике Башкортостан</vt:lpstr>
      <vt:lpstr>Слайд 17</vt:lpstr>
      <vt:lpstr>Что еще сделано на «пути к цифровому будущему» в Республике Башкортостан </vt:lpstr>
      <vt:lpstr>Что еще сделано на «пути к цифровому будущему» в Республике Башкортостан </vt:lpstr>
      <vt:lpstr>Что еще надо сделать</vt:lpstr>
      <vt:lpstr>Объемы и источники финансирования </vt:lpstr>
      <vt:lpstr>Мы точно можем лучше!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SCR</dc:creator>
  <cp:lastModifiedBy>цито</cp:lastModifiedBy>
  <cp:revision>188</cp:revision>
  <cp:lastPrinted>2017-05-16T07:38:48Z</cp:lastPrinted>
  <dcterms:created xsi:type="dcterms:W3CDTF">2017-05-14T07:34:56Z</dcterms:created>
  <dcterms:modified xsi:type="dcterms:W3CDTF">2019-02-01T04:24:46Z</dcterms:modified>
</cp:coreProperties>
</file>