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3" r:id="rId3"/>
    <p:sldId id="282" r:id="rId4"/>
    <p:sldId id="283" r:id="rId5"/>
    <p:sldId id="284" r:id="rId6"/>
    <p:sldId id="285" r:id="rId7"/>
    <p:sldId id="286" r:id="rId8"/>
    <p:sldId id="291" r:id="rId9"/>
    <p:sldId id="287" r:id="rId10"/>
    <p:sldId id="289" r:id="rId11"/>
    <p:sldId id="293" r:id="rId12"/>
    <p:sldId id="295" r:id="rId13"/>
    <p:sldId id="297" r:id="rId14"/>
    <p:sldId id="288" r:id="rId15"/>
    <p:sldId id="313" r:id="rId16"/>
    <p:sldId id="306" r:id="rId17"/>
    <p:sldId id="318" r:id="rId18"/>
    <p:sldId id="314" r:id="rId19"/>
    <p:sldId id="307" r:id="rId20"/>
    <p:sldId id="290" r:id="rId21"/>
    <p:sldId id="312" r:id="rId22"/>
    <p:sldId id="308" r:id="rId23"/>
    <p:sldId id="292" r:id="rId24"/>
    <p:sldId id="315" r:id="rId25"/>
    <p:sldId id="309" r:id="rId26"/>
    <p:sldId id="294" r:id="rId27"/>
    <p:sldId id="316" r:id="rId28"/>
    <p:sldId id="310" r:id="rId29"/>
    <p:sldId id="296" r:id="rId30"/>
    <p:sldId id="317" r:id="rId31"/>
    <p:sldId id="311" r:id="rId32"/>
    <p:sldId id="298" r:id="rId33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516" y="6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pPr/>
              <a:t>01.02.2019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12919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pPr/>
              <a:t>01.02.2019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61229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pPr/>
              <a:t>01.02.2019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1258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pPr/>
              <a:t>01.02.2019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31332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pPr/>
              <a:t>01.02.2019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19431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pPr/>
              <a:t>01.02.2019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68036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pPr/>
              <a:t>01.02.2019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512548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pPr/>
              <a:t>01.02.2019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7884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pPr/>
              <a:t>01.02.2019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27651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pPr/>
              <a:t>01.02.2019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64798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pPr/>
              <a:t>01.02.2019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13292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C896E1-6899-4214-B6EE-C6DB27A7F020}" type="datetimeFigureOut">
              <a:rPr lang="ru-RU" smtClean="0"/>
              <a:pPr/>
              <a:t>01.02.2019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D371C-DBF3-406C-86DD-B6EB3D7FF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44022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251520" y="3599961"/>
            <a:ext cx="8640960" cy="1348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ru-RU" sz="3400" b="1" dirty="0">
                <a:solidFill>
                  <a:srgbClr val="002060"/>
                </a:solidFill>
                <a:latin typeface="Arial" charset="0"/>
              </a:rPr>
              <a:t>Дискуссионная площадка </a:t>
            </a:r>
            <a:r>
              <a:rPr lang="ru-RU" sz="3400" b="1" dirty="0" smtClean="0">
                <a:solidFill>
                  <a:srgbClr val="002060"/>
                </a:solidFill>
                <a:latin typeface="Arial" charset="0"/>
              </a:rPr>
              <a:t>№ 8</a:t>
            </a:r>
          </a:p>
          <a:p>
            <a:pPr algn="ctr" eaLnBrk="1" hangingPunct="1">
              <a:lnSpc>
                <a:spcPct val="120000"/>
              </a:lnSpc>
            </a:pPr>
            <a:r>
              <a:rPr lang="ru-RU" sz="3400" b="1" dirty="0" smtClean="0">
                <a:solidFill>
                  <a:srgbClr val="002060"/>
                </a:solidFill>
                <a:latin typeface="Arial" charset="0"/>
              </a:rPr>
              <a:t>«Современная </a:t>
            </a:r>
            <a:r>
              <a:rPr lang="ru-RU" sz="3400" b="1" dirty="0">
                <a:solidFill>
                  <a:srgbClr val="002060"/>
                </a:solidFill>
                <a:latin typeface="Arial" charset="0"/>
              </a:rPr>
              <a:t>безопасная школа»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648" y="195486"/>
            <a:ext cx="5826704" cy="3240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234538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251520" y="1419622"/>
            <a:ext cx="7902549" cy="1323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ХАЛФУТДИНОВ</a:t>
            </a:r>
          </a:p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Артур </a:t>
            </a:r>
            <a:r>
              <a:rPr lang="ru-RU" sz="4000" b="1" dirty="0">
                <a:solidFill>
                  <a:schemeClr val="tx2"/>
                </a:solidFill>
                <a:latin typeface="Arial" charset="0"/>
              </a:rPr>
              <a:t>Борисович </a:t>
            </a: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51520" y="4011910"/>
            <a:ext cx="8640960" cy="369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ПРЕДСТАВИТЕЛЬ УФСБ РОССИИ ПО РЕСПУБЛИКЕ БАШКОРТОСТАН</a:t>
            </a:r>
            <a:endParaRPr lang="ru-RU" sz="1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11033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-8394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251520" y="1419622"/>
            <a:ext cx="7902549" cy="1323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ГИМАЗЕТДИНОВА</a:t>
            </a:r>
          </a:p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Гульнара </a:t>
            </a:r>
            <a:r>
              <a:rPr lang="ru-RU" sz="4000" b="1" dirty="0">
                <a:solidFill>
                  <a:schemeClr val="tx2"/>
                </a:solidFill>
                <a:latin typeface="Arial" charset="0"/>
              </a:rPr>
              <a:t>Ринатовна </a:t>
            </a: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51520" y="4011910"/>
            <a:ext cx="8640960" cy="646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ДИРЕКТОР МБОУ "ЛИЦЕЙ </a:t>
            </a:r>
            <a:r>
              <a:rPr lang="ru-RU" sz="18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№ 161" ГОРОДСКОГО ОКРУГА ГОРОД УФА РЕСПУБЛИКИ БАШКОРТОСТАН</a:t>
            </a:r>
          </a:p>
        </p:txBody>
      </p:sp>
    </p:spTree>
    <p:extLst>
      <p:ext uri="{BB962C8B-B14F-4D97-AF65-F5344CB8AC3E}">
        <p14:creationId xmlns="" xmlns:p14="http://schemas.microsoft.com/office/powerpoint/2010/main" val="1747282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251520" y="1419622"/>
            <a:ext cx="7902549" cy="1323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КАЗАКУЛОВ </a:t>
            </a:r>
          </a:p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Ильдар </a:t>
            </a:r>
            <a:r>
              <a:rPr lang="ru-RU" sz="4000" b="1" dirty="0" err="1">
                <a:solidFill>
                  <a:schemeClr val="tx2"/>
                </a:solidFill>
                <a:latin typeface="Arial" charset="0"/>
              </a:rPr>
              <a:t>Ямильевич</a:t>
            </a:r>
            <a:endParaRPr lang="ru-RU" sz="4000" b="1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51520" y="4011910"/>
            <a:ext cx="8640960" cy="646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ТЕХНИЧЕСКИЙ ДИРЕКТОР НТП </a:t>
            </a:r>
          </a:p>
          <a:p>
            <a:pPr algn="ctr" eaLnBrk="1" hangingPunct="1"/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«НАВИГАЦИОННО-ИНФОРМАЦИОННЫЕ СИСТЕМЫ»</a:t>
            </a:r>
            <a:endParaRPr lang="ru-RU" sz="1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86381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251520" y="1419622"/>
            <a:ext cx="7902549" cy="1323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ГАЙНАНОВА </a:t>
            </a:r>
          </a:p>
          <a:p>
            <a:pPr eaLnBrk="1" hangingPunct="1"/>
            <a:r>
              <a:rPr lang="ru-RU" sz="4000" b="1" dirty="0" err="1" smtClean="0">
                <a:solidFill>
                  <a:schemeClr val="tx2"/>
                </a:solidFill>
                <a:latin typeface="Arial" charset="0"/>
              </a:rPr>
              <a:t>Румия</a:t>
            </a:r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ru-RU" sz="4000" b="1" dirty="0" err="1">
                <a:solidFill>
                  <a:schemeClr val="tx2"/>
                </a:solidFill>
                <a:latin typeface="Arial" charset="0"/>
              </a:rPr>
              <a:t>Фаатовна</a:t>
            </a:r>
            <a:endParaRPr lang="ru-RU" sz="4000" b="1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51520" y="4011910"/>
            <a:ext cx="8640960" cy="646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ДИРЕКТОР МБОУ ГИМНАЗИЯ МУНИЦИПАЛЬНОГО РАЙОНА ЧИШМИНСКИЙ РАЙОН РЕСПУБЛИКИ БАШКОРТОСТАН </a:t>
            </a:r>
            <a:endParaRPr lang="ru-RU" sz="1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83122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251520" y="3599961"/>
            <a:ext cx="8640960" cy="1348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ru-RU" sz="3400" b="1" dirty="0">
                <a:solidFill>
                  <a:srgbClr val="002060"/>
                </a:solidFill>
                <a:latin typeface="Arial" charset="0"/>
              </a:rPr>
              <a:t>Дискуссионная площадка </a:t>
            </a:r>
            <a:r>
              <a:rPr lang="ru-RU" sz="3400" b="1" dirty="0" smtClean="0">
                <a:solidFill>
                  <a:srgbClr val="002060"/>
                </a:solidFill>
                <a:latin typeface="Arial" charset="0"/>
              </a:rPr>
              <a:t>№ 8</a:t>
            </a:r>
          </a:p>
          <a:p>
            <a:pPr algn="ctr" eaLnBrk="1" hangingPunct="1">
              <a:lnSpc>
                <a:spcPct val="120000"/>
              </a:lnSpc>
            </a:pPr>
            <a:r>
              <a:rPr lang="ru-RU" sz="3400" b="1" dirty="0" smtClean="0">
                <a:solidFill>
                  <a:srgbClr val="002060"/>
                </a:solidFill>
                <a:latin typeface="Arial" charset="0"/>
              </a:rPr>
              <a:t>«Современная </a:t>
            </a:r>
            <a:r>
              <a:rPr lang="ru-RU" sz="3400" b="1" dirty="0">
                <a:solidFill>
                  <a:srgbClr val="002060"/>
                </a:solidFill>
                <a:latin typeface="Arial" charset="0"/>
              </a:rPr>
              <a:t>безопасная школа»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648" y="195486"/>
            <a:ext cx="5826704" cy="3240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55819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251520" y="1419622"/>
            <a:ext cx="7902549" cy="1323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ИДРИСОВ</a:t>
            </a:r>
          </a:p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Эдуард </a:t>
            </a:r>
            <a:r>
              <a:rPr lang="ru-RU" sz="4000" b="1" dirty="0" err="1">
                <a:solidFill>
                  <a:schemeClr val="tx2"/>
                </a:solidFill>
                <a:latin typeface="Arial" charset="0"/>
              </a:rPr>
              <a:t>Минивалиевич</a:t>
            </a:r>
            <a:endParaRPr lang="ru-RU" sz="4000" b="1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51520" y="4011910"/>
            <a:ext cx="8640960" cy="923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ЗАМЕСТИТЕЛЬ НАЧАЛЬНИКА ГЛАВНОГО УПРАВЛЕНИЯ МЧС РОССИИ ПО РЕСПУБЛИКЕ БАШКОРТОСТАН, НАЧАЛЬНИК УПРАВЛЕНИЯ НАДЗОРНОЙ ДЕЯТЕЛЬНОСТИ И ПРОФИЛАКТИЧЕСКОЙ РАБОТЫ</a:t>
            </a:r>
            <a:endParaRPr lang="ru-RU" sz="1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51993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267917" y="1707654"/>
            <a:ext cx="7902549" cy="1569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2400" b="1" dirty="0" smtClean="0">
                <a:solidFill>
                  <a:schemeClr val="tx2"/>
                </a:solidFill>
                <a:latin typeface="Arial" charset="0"/>
              </a:rPr>
              <a:t>ПРОБЛЕМЫ ОБЕСПЕЧЕНИЯ ПОЖАРНОЙ БЕЗОПАСНОСТИ НА ОБЪЕКТАХ ОБЩЕОБРАЗОВАТЕЛЬНЫХ ОРГАНИЗАЦИЙ И ПУТИ ИХ РЕШЕНИЯ</a:t>
            </a:r>
            <a:endParaRPr lang="ru-RU" sz="2400" b="1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51521" y="3795886"/>
            <a:ext cx="8640960" cy="1200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ИДРИСОВ ЭДУАРД МИНИВАЛИЕВИЧ - </a:t>
            </a:r>
          </a:p>
          <a:p>
            <a:pPr algn="ctr" eaLnBrk="1" hangingPunct="1"/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ЗАМЕСТИТЕЛЬ НАЧАЛЬНИКА ГЛАВНОГО УПРАВЛЕНИЯ МЧС РОССИИ ПО РЕСПУБЛИКЕ БАШКОРТОСТАН, НАЧАЛЬНИК УПРАВЛЕНИЯ НАДЗОРНОЙ ДЕЯТЕЛЬНОСТИ И ПРОФИЛАКТИЧЕСКОЙ РАБОТЫ</a:t>
            </a:r>
            <a:endParaRPr lang="ru-RU" sz="1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03591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251520" y="3599961"/>
            <a:ext cx="8640960" cy="1348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ru-RU" sz="3400" b="1" dirty="0">
                <a:solidFill>
                  <a:srgbClr val="002060"/>
                </a:solidFill>
                <a:latin typeface="Arial" charset="0"/>
              </a:rPr>
              <a:t>Дискуссионная площадка </a:t>
            </a:r>
            <a:r>
              <a:rPr lang="ru-RU" sz="3400" b="1" dirty="0" smtClean="0">
                <a:solidFill>
                  <a:srgbClr val="002060"/>
                </a:solidFill>
                <a:latin typeface="Arial" charset="0"/>
              </a:rPr>
              <a:t>№ 8</a:t>
            </a:r>
          </a:p>
          <a:p>
            <a:pPr algn="ctr" eaLnBrk="1" hangingPunct="1">
              <a:lnSpc>
                <a:spcPct val="120000"/>
              </a:lnSpc>
            </a:pPr>
            <a:r>
              <a:rPr lang="ru-RU" sz="3400" b="1" dirty="0" smtClean="0">
                <a:solidFill>
                  <a:srgbClr val="002060"/>
                </a:solidFill>
                <a:latin typeface="Arial" charset="0"/>
              </a:rPr>
              <a:t>«Современная </a:t>
            </a:r>
            <a:r>
              <a:rPr lang="ru-RU" sz="3400" b="1" dirty="0">
                <a:solidFill>
                  <a:srgbClr val="002060"/>
                </a:solidFill>
                <a:latin typeface="Arial" charset="0"/>
              </a:rPr>
              <a:t>безопасная школа»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648" y="195486"/>
            <a:ext cx="5826704" cy="3240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288105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251520" y="1419622"/>
            <a:ext cx="7902549" cy="1323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ХАЛФУТДИНОВ</a:t>
            </a:r>
          </a:p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Артур </a:t>
            </a:r>
            <a:r>
              <a:rPr lang="ru-RU" sz="4000" b="1" dirty="0">
                <a:solidFill>
                  <a:schemeClr val="tx2"/>
                </a:solidFill>
                <a:latin typeface="Arial" charset="0"/>
              </a:rPr>
              <a:t>Борисович </a:t>
            </a: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51520" y="4011910"/>
            <a:ext cx="8640960" cy="369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ПРЕДСТАВИТЕЛЬ УФСБ РОССИИ ПО РЕСПУБЛИКЕ БАШКОРТОСТАН</a:t>
            </a:r>
            <a:endParaRPr lang="ru-RU" sz="1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50007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251520" y="1869212"/>
            <a:ext cx="7902549" cy="2031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1800" b="1" dirty="0" smtClean="0">
                <a:solidFill>
                  <a:schemeClr val="tx2"/>
                </a:solidFill>
                <a:latin typeface="Arial" charset="0"/>
              </a:rPr>
              <a:t>РЕАЛИЗАЦИЯ ТРЕБОВАНИЙ ПОСТАНОВЛЕНИЯ ПРАВИТЕЛЬСТВА РОССИЙСКОЙ ФЕДЕРАЦИИ ОТ 7 ОКТЯБРЯ 2017 ГОДА № 1235 </a:t>
            </a:r>
          </a:p>
          <a:p>
            <a:pPr eaLnBrk="1" hangingPunct="1"/>
            <a:r>
              <a:rPr lang="ru-RU" sz="1800" b="1" dirty="0" smtClean="0">
                <a:solidFill>
                  <a:schemeClr val="tx2"/>
                </a:solidFill>
                <a:latin typeface="Arial" charset="0"/>
              </a:rPr>
              <a:t>ОБ УТВЕРЖДЕНИИ ТРЕБОВАНИЙ К АНТИТЕРРОРИСТИЧЕСКОЙ ЗАЩИЩЕННОСТИ ОБЪЕКТОВ (ТЕРРИТОРИЙ) МИНОБРНАУКИ РОССИИ, ОБЪЕКТОВ (ТЕРРИТОРИЙ), ОТНОСЯЩИХСЯ К СФЕРЕ ЕГО ДЕЯТЕЛЬНОСТИ, И ФОРМЫ ПАСПОРТА БЕЗОПАСНОСТИ ЭТИХ ОБЪЕКТОВ (ТЕРРИТОРИЙ)</a:t>
            </a:r>
            <a:endParaRPr lang="ru-RU" sz="1800" b="1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51520" y="4011910"/>
            <a:ext cx="8640960" cy="646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ХАЛФУТДИНОВ АРТУР БОРИСОВИЧ - </a:t>
            </a:r>
          </a:p>
          <a:p>
            <a:pPr algn="ctr" eaLnBrk="1" hangingPunct="1"/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ПРЕДСТАВИТЕЛЬ УФСБ РОССИИ ПО РЕСПУБЛИКЕ БАШКОРТОСТАН</a:t>
            </a:r>
            <a:endParaRPr lang="ru-RU" sz="1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07000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251520" y="1419622"/>
            <a:ext cx="7902549" cy="1323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КАСЬЯНОВ </a:t>
            </a:r>
          </a:p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Алексей Анатольевич</a:t>
            </a:r>
            <a:endParaRPr lang="ru-RU" sz="4000" b="1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51520" y="4011910"/>
            <a:ext cx="8640960" cy="646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СЕКРЕТАРЬ МЕЖВЕДОМСТВЕННОГО СОВЕТА ОБЩЕСТВЕННОЙ БЕЗОПАСНОСТИ РЕСПУБЛИКИ БАШКОРТОСТАН</a:t>
            </a:r>
            <a:endParaRPr lang="ru-RU" sz="1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48306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251520" y="3599961"/>
            <a:ext cx="8640960" cy="1348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ru-RU" sz="3400" b="1" dirty="0">
                <a:solidFill>
                  <a:srgbClr val="002060"/>
                </a:solidFill>
                <a:latin typeface="Arial" charset="0"/>
              </a:rPr>
              <a:t>Дискуссионная площадка </a:t>
            </a:r>
            <a:r>
              <a:rPr lang="ru-RU" sz="3400" b="1" dirty="0" smtClean="0">
                <a:solidFill>
                  <a:srgbClr val="002060"/>
                </a:solidFill>
                <a:latin typeface="Arial" charset="0"/>
              </a:rPr>
              <a:t>№ 8</a:t>
            </a:r>
          </a:p>
          <a:p>
            <a:pPr algn="ctr" eaLnBrk="1" hangingPunct="1">
              <a:lnSpc>
                <a:spcPct val="120000"/>
              </a:lnSpc>
            </a:pPr>
            <a:r>
              <a:rPr lang="ru-RU" sz="3400" b="1" dirty="0" smtClean="0">
                <a:solidFill>
                  <a:srgbClr val="002060"/>
                </a:solidFill>
                <a:latin typeface="Arial" charset="0"/>
              </a:rPr>
              <a:t>«Современная </a:t>
            </a:r>
            <a:r>
              <a:rPr lang="ru-RU" sz="3400" b="1" dirty="0">
                <a:solidFill>
                  <a:srgbClr val="002060"/>
                </a:solidFill>
                <a:latin typeface="Arial" charset="0"/>
              </a:rPr>
              <a:t>безопасная школа»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648" y="195486"/>
            <a:ext cx="5826704" cy="3240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354366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251520" y="1419622"/>
            <a:ext cx="7902549" cy="1323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АЛМАКАЕВ</a:t>
            </a:r>
            <a:endParaRPr lang="ru-RU" sz="4000" b="1" dirty="0" smtClean="0">
              <a:solidFill>
                <a:schemeClr val="tx2"/>
              </a:solidFill>
              <a:latin typeface="Arial" charset="0"/>
            </a:endParaRPr>
          </a:p>
          <a:p>
            <a:pPr eaLnBrk="1" hangingPunct="1"/>
            <a:r>
              <a:rPr lang="ru-RU" sz="4000" b="1" dirty="0" err="1" smtClean="0">
                <a:solidFill>
                  <a:schemeClr val="tx2"/>
                </a:solidFill>
                <a:latin typeface="Arial" charset="0"/>
              </a:rPr>
              <a:t>Наркис</a:t>
            </a:r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ru-RU" sz="4000" b="1" dirty="0" err="1" smtClean="0">
                <a:solidFill>
                  <a:schemeClr val="tx2"/>
                </a:solidFill>
                <a:latin typeface="Arial" charset="0"/>
              </a:rPr>
              <a:t>Фадисович</a:t>
            </a:r>
            <a:endParaRPr lang="ru-RU" sz="4000" b="1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51520" y="4011910"/>
            <a:ext cx="8640960" cy="369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ПОМОЩНИК ПРОКУРОРА РЕСПУБЛИКИ БАШКОРТОСТАН</a:t>
            </a:r>
            <a:endParaRPr lang="ru-RU" sz="1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58272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255732" y="1851670"/>
            <a:ext cx="7902549" cy="1815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2800" b="1" dirty="0">
                <a:solidFill>
                  <a:schemeClr val="tx2"/>
                </a:solidFill>
                <a:latin typeface="Arial" charset="0"/>
              </a:rPr>
              <a:t>Исполнение требований законодательства Российской Федерации в области противодействия терроризму в общеобразовательных организациях</a:t>
            </a: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51520" y="4011910"/>
            <a:ext cx="8640960" cy="646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АЛМАКАЕВ НАРКИС ФАДИСОВИЧ</a:t>
            </a:r>
            <a:endParaRPr lang="ru-RU" sz="1800" b="1" dirty="0" smtClean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  <a:p>
            <a:pPr algn="ctr" eaLnBrk="1" hangingPunct="1"/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ПОМОЩНИК ПРОКУРОРА РЕСПУБЛИКИ БАШКОРТОСТАН</a:t>
            </a:r>
            <a:endParaRPr lang="ru-RU" sz="1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07643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251520" y="3599961"/>
            <a:ext cx="8640960" cy="1348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ru-RU" sz="3400" b="1" dirty="0">
                <a:solidFill>
                  <a:srgbClr val="002060"/>
                </a:solidFill>
                <a:latin typeface="Arial" charset="0"/>
              </a:rPr>
              <a:t>Дискуссионная площадка </a:t>
            </a:r>
            <a:r>
              <a:rPr lang="ru-RU" sz="3400" b="1" dirty="0" smtClean="0">
                <a:solidFill>
                  <a:srgbClr val="002060"/>
                </a:solidFill>
                <a:latin typeface="Arial" charset="0"/>
              </a:rPr>
              <a:t>№ 8</a:t>
            </a:r>
          </a:p>
          <a:p>
            <a:pPr algn="ctr" eaLnBrk="1" hangingPunct="1">
              <a:lnSpc>
                <a:spcPct val="120000"/>
              </a:lnSpc>
            </a:pPr>
            <a:r>
              <a:rPr lang="ru-RU" sz="3400" b="1" dirty="0" smtClean="0">
                <a:solidFill>
                  <a:srgbClr val="002060"/>
                </a:solidFill>
                <a:latin typeface="Arial" charset="0"/>
              </a:rPr>
              <a:t>«Современная </a:t>
            </a:r>
            <a:r>
              <a:rPr lang="ru-RU" sz="3400" b="1" dirty="0">
                <a:solidFill>
                  <a:srgbClr val="002060"/>
                </a:solidFill>
                <a:latin typeface="Arial" charset="0"/>
              </a:rPr>
              <a:t>безопасная школа»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648" y="195486"/>
            <a:ext cx="5826704" cy="3240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85305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-8394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251520" y="1419622"/>
            <a:ext cx="7902549" cy="1323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ГИМАЗЕТДИНОВА</a:t>
            </a:r>
          </a:p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Гульнара </a:t>
            </a:r>
            <a:r>
              <a:rPr lang="ru-RU" sz="4000" b="1" dirty="0">
                <a:solidFill>
                  <a:schemeClr val="tx2"/>
                </a:solidFill>
                <a:latin typeface="Arial" charset="0"/>
              </a:rPr>
              <a:t>Ринатовна </a:t>
            </a: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51520" y="4011910"/>
            <a:ext cx="8640960" cy="646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ДИРЕКТОР МБОУ "ЛИЦЕЙ </a:t>
            </a:r>
            <a:r>
              <a:rPr lang="ru-RU" sz="18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№ 161" ГОРОДСКОГО ОКРУГА ГОРОД УФА РЕСПУБЛИКИ БАШКОРТОСТАН</a:t>
            </a:r>
          </a:p>
        </p:txBody>
      </p:sp>
    </p:spTree>
    <p:extLst>
      <p:ext uri="{BB962C8B-B14F-4D97-AF65-F5344CB8AC3E}">
        <p14:creationId xmlns="" xmlns:p14="http://schemas.microsoft.com/office/powerpoint/2010/main" val="3131429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-8394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251520" y="1779662"/>
            <a:ext cx="7902549" cy="1815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2800" b="1" dirty="0">
                <a:solidFill>
                  <a:schemeClr val="tx2"/>
                </a:solidFill>
                <a:latin typeface="Arial" charset="0"/>
              </a:rPr>
              <a:t>Актуальные вопросы в деятельности общеобразовательной организации по обеспечению пожарной безопасности и антитеррористической защищенности</a:t>
            </a: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51520" y="4011910"/>
            <a:ext cx="8640960" cy="923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ГИМАЗЕТДИНОВА ГУЛЬНАРА РИНАТОВНА - </a:t>
            </a:r>
          </a:p>
          <a:p>
            <a:pPr algn="ctr" eaLnBrk="1" hangingPunct="1"/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ДИРЕКТОР МБОУ "ЛИЦЕЙ </a:t>
            </a:r>
            <a:r>
              <a:rPr lang="ru-RU" sz="18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№ 161" ГОРОДСКОГО ОКРУГА ГОРОД УФА РЕСПУБЛИКИ БАШКОРТОСТАН</a:t>
            </a:r>
          </a:p>
        </p:txBody>
      </p:sp>
    </p:spTree>
    <p:extLst>
      <p:ext uri="{BB962C8B-B14F-4D97-AF65-F5344CB8AC3E}">
        <p14:creationId xmlns="" xmlns:p14="http://schemas.microsoft.com/office/powerpoint/2010/main" val="578772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251520" y="3599961"/>
            <a:ext cx="8640960" cy="1348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ru-RU" sz="3400" b="1" dirty="0">
                <a:solidFill>
                  <a:srgbClr val="002060"/>
                </a:solidFill>
                <a:latin typeface="Arial" charset="0"/>
              </a:rPr>
              <a:t>Дискуссионная площадка </a:t>
            </a:r>
            <a:r>
              <a:rPr lang="ru-RU" sz="3400" b="1" dirty="0" smtClean="0">
                <a:solidFill>
                  <a:srgbClr val="002060"/>
                </a:solidFill>
                <a:latin typeface="Arial" charset="0"/>
              </a:rPr>
              <a:t>№ 8</a:t>
            </a:r>
          </a:p>
          <a:p>
            <a:pPr algn="ctr" eaLnBrk="1" hangingPunct="1">
              <a:lnSpc>
                <a:spcPct val="120000"/>
              </a:lnSpc>
            </a:pPr>
            <a:r>
              <a:rPr lang="ru-RU" sz="3400" b="1" dirty="0" smtClean="0">
                <a:solidFill>
                  <a:srgbClr val="002060"/>
                </a:solidFill>
                <a:latin typeface="Arial" charset="0"/>
              </a:rPr>
              <a:t>«Современная </a:t>
            </a:r>
            <a:r>
              <a:rPr lang="ru-RU" sz="3400" b="1" dirty="0">
                <a:solidFill>
                  <a:srgbClr val="002060"/>
                </a:solidFill>
                <a:latin typeface="Arial" charset="0"/>
              </a:rPr>
              <a:t>безопасная школа»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648" y="195486"/>
            <a:ext cx="5826704" cy="3240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70295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251520" y="1419622"/>
            <a:ext cx="7902549" cy="1323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КАЗАКУЛОВ </a:t>
            </a:r>
          </a:p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Ильдар </a:t>
            </a:r>
            <a:r>
              <a:rPr lang="ru-RU" sz="4000" b="1" dirty="0" err="1">
                <a:solidFill>
                  <a:schemeClr val="tx2"/>
                </a:solidFill>
                <a:latin typeface="Arial" charset="0"/>
              </a:rPr>
              <a:t>Ямильевич</a:t>
            </a:r>
            <a:endParaRPr lang="ru-RU" sz="4000" b="1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51520" y="4011910"/>
            <a:ext cx="8640960" cy="646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ТЕХНИЧЕСКИЙ ДИРЕКТОР НТП </a:t>
            </a:r>
          </a:p>
          <a:p>
            <a:pPr algn="ctr" eaLnBrk="1" hangingPunct="1"/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«НАВИГАЦИОННО-ИНФОРМАЦИОННЫЕ СИСТЕМЫ»</a:t>
            </a:r>
            <a:endParaRPr lang="ru-RU" sz="1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47796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251519" y="1851670"/>
            <a:ext cx="7902549" cy="954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2800" b="1" dirty="0">
                <a:solidFill>
                  <a:schemeClr val="tx2"/>
                </a:solidFill>
                <a:latin typeface="Arial" charset="0"/>
              </a:rPr>
              <a:t>Транспортная безопасность </a:t>
            </a:r>
            <a:endParaRPr lang="ru-RU" sz="2800" b="1" dirty="0" smtClean="0">
              <a:solidFill>
                <a:schemeClr val="tx2"/>
              </a:solidFill>
              <a:latin typeface="Arial" charset="0"/>
            </a:endParaRPr>
          </a:p>
          <a:p>
            <a:pPr eaLnBrk="1" hangingPunct="1"/>
            <a:r>
              <a:rPr lang="ru-RU" sz="2800" b="1" dirty="0" smtClean="0">
                <a:solidFill>
                  <a:schemeClr val="tx2"/>
                </a:solidFill>
                <a:latin typeface="Arial" charset="0"/>
              </a:rPr>
              <a:t>при </a:t>
            </a:r>
            <a:r>
              <a:rPr lang="ru-RU" sz="2800" b="1" dirty="0">
                <a:solidFill>
                  <a:schemeClr val="tx2"/>
                </a:solidFill>
                <a:latin typeface="Arial" charset="0"/>
              </a:rPr>
              <a:t>перевозке детей</a:t>
            </a: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51520" y="4011910"/>
            <a:ext cx="8640960" cy="923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КАЗАКУЛОВ ИЛЬДАР ЯМИЛЬЕВИЧ -</a:t>
            </a:r>
          </a:p>
          <a:p>
            <a:pPr algn="ctr" eaLnBrk="1" hangingPunct="1"/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ТЕХНИЧЕСКИЙ ДИРЕКТОР НТП </a:t>
            </a:r>
          </a:p>
          <a:p>
            <a:pPr algn="ctr" eaLnBrk="1" hangingPunct="1"/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«НАВИГАЦИОННО-ИНФОРМАЦИОННЫЕ СИСТЕМЫ»</a:t>
            </a:r>
            <a:endParaRPr lang="ru-RU" sz="1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61288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251520" y="3599961"/>
            <a:ext cx="8640960" cy="1348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ru-RU" sz="3400" b="1" dirty="0">
                <a:solidFill>
                  <a:srgbClr val="002060"/>
                </a:solidFill>
                <a:latin typeface="Arial" charset="0"/>
              </a:rPr>
              <a:t>Дискуссионная площадка </a:t>
            </a:r>
            <a:r>
              <a:rPr lang="ru-RU" sz="3400" b="1" dirty="0" smtClean="0">
                <a:solidFill>
                  <a:srgbClr val="002060"/>
                </a:solidFill>
                <a:latin typeface="Arial" charset="0"/>
              </a:rPr>
              <a:t>№ 8</a:t>
            </a:r>
          </a:p>
          <a:p>
            <a:pPr algn="ctr" eaLnBrk="1" hangingPunct="1">
              <a:lnSpc>
                <a:spcPct val="120000"/>
              </a:lnSpc>
            </a:pPr>
            <a:r>
              <a:rPr lang="ru-RU" sz="3400" b="1" dirty="0" smtClean="0">
                <a:solidFill>
                  <a:srgbClr val="002060"/>
                </a:solidFill>
                <a:latin typeface="Arial" charset="0"/>
              </a:rPr>
              <a:t>«Современная </a:t>
            </a:r>
            <a:r>
              <a:rPr lang="ru-RU" sz="3400" b="1" dirty="0">
                <a:solidFill>
                  <a:srgbClr val="002060"/>
                </a:solidFill>
                <a:latin typeface="Arial" charset="0"/>
              </a:rPr>
              <a:t>безопасная школа»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648" y="195486"/>
            <a:ext cx="5826704" cy="3240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97812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251520" y="3599961"/>
            <a:ext cx="8640960" cy="1348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ru-RU" sz="3400" b="1" dirty="0">
                <a:solidFill>
                  <a:srgbClr val="002060"/>
                </a:solidFill>
                <a:latin typeface="Arial" charset="0"/>
              </a:rPr>
              <a:t>Дискуссионная площадка </a:t>
            </a:r>
            <a:r>
              <a:rPr lang="ru-RU" sz="3400" b="1" dirty="0" smtClean="0">
                <a:solidFill>
                  <a:srgbClr val="002060"/>
                </a:solidFill>
                <a:latin typeface="Arial" charset="0"/>
              </a:rPr>
              <a:t>№ 8</a:t>
            </a:r>
          </a:p>
          <a:p>
            <a:pPr algn="ctr" eaLnBrk="1" hangingPunct="1">
              <a:lnSpc>
                <a:spcPct val="120000"/>
              </a:lnSpc>
            </a:pPr>
            <a:r>
              <a:rPr lang="ru-RU" sz="3400" b="1" dirty="0" smtClean="0">
                <a:solidFill>
                  <a:srgbClr val="002060"/>
                </a:solidFill>
                <a:latin typeface="Arial" charset="0"/>
              </a:rPr>
              <a:t>«Современная </a:t>
            </a:r>
            <a:r>
              <a:rPr lang="ru-RU" sz="3400" b="1" dirty="0">
                <a:solidFill>
                  <a:srgbClr val="002060"/>
                </a:solidFill>
                <a:latin typeface="Arial" charset="0"/>
              </a:rPr>
              <a:t>безопасная школа»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648" y="195486"/>
            <a:ext cx="5826704" cy="3240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05477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251520" y="1419622"/>
            <a:ext cx="7902549" cy="1323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ГАЙНАНОВА </a:t>
            </a:r>
          </a:p>
          <a:p>
            <a:pPr eaLnBrk="1" hangingPunct="1"/>
            <a:r>
              <a:rPr lang="ru-RU" sz="4000" b="1" dirty="0" err="1" smtClean="0">
                <a:solidFill>
                  <a:schemeClr val="tx2"/>
                </a:solidFill>
                <a:latin typeface="Arial" charset="0"/>
              </a:rPr>
              <a:t>Румия</a:t>
            </a:r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ru-RU" sz="4000" b="1" dirty="0" err="1">
                <a:solidFill>
                  <a:schemeClr val="tx2"/>
                </a:solidFill>
                <a:latin typeface="Arial" charset="0"/>
              </a:rPr>
              <a:t>Фаатовна</a:t>
            </a:r>
            <a:endParaRPr lang="ru-RU" sz="4000" b="1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51520" y="4011910"/>
            <a:ext cx="8640960" cy="646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ДИРЕКТОР МБОУ ГИМНАЗИЯ МУНИЦИПАЛЬНОГО РАЙОНА ЧИШМИНСКИЙ РАЙОН РЕСПУБЛИКИ БАШКОРТОСТАН </a:t>
            </a:r>
            <a:endParaRPr lang="ru-RU" sz="1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24262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251520" y="1879257"/>
            <a:ext cx="7902549" cy="1384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2800" b="1" dirty="0">
                <a:solidFill>
                  <a:schemeClr val="tx2"/>
                </a:solidFill>
                <a:latin typeface="Arial" charset="0"/>
              </a:rPr>
              <a:t>Организация безопасного подвоза обучающихся до места обучения и обратно</a:t>
            </a: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51520" y="4011910"/>
            <a:ext cx="8640960" cy="923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ГАЙНАНОВА РУМИЯ ФААТОВНА -</a:t>
            </a:r>
          </a:p>
          <a:p>
            <a:pPr algn="ctr" eaLnBrk="1" hangingPunct="1"/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ДИРЕКТОР МБОУ ГИМНАЗИЯ МУНИЦИПАЛЬНОГО РАЙОНА ЧИШМИНСКИЙ РАЙОН РЕСПУБЛИКИ БАШКОРТОСТАН </a:t>
            </a:r>
            <a:endParaRPr lang="ru-RU" sz="1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77045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251520" y="3599961"/>
            <a:ext cx="8640960" cy="1348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ru-RU" sz="3400" b="1" dirty="0">
                <a:solidFill>
                  <a:srgbClr val="002060"/>
                </a:solidFill>
                <a:latin typeface="Arial" charset="0"/>
              </a:rPr>
              <a:t>Дискуссионная площадка </a:t>
            </a:r>
            <a:r>
              <a:rPr lang="ru-RU" sz="3400" b="1" dirty="0" smtClean="0">
                <a:solidFill>
                  <a:srgbClr val="002060"/>
                </a:solidFill>
                <a:latin typeface="Arial" charset="0"/>
              </a:rPr>
              <a:t>№ 8</a:t>
            </a:r>
          </a:p>
          <a:p>
            <a:pPr algn="ctr" eaLnBrk="1" hangingPunct="1">
              <a:lnSpc>
                <a:spcPct val="120000"/>
              </a:lnSpc>
            </a:pPr>
            <a:r>
              <a:rPr lang="ru-RU" sz="3400" b="1" dirty="0" smtClean="0">
                <a:solidFill>
                  <a:srgbClr val="002060"/>
                </a:solidFill>
                <a:latin typeface="Arial" charset="0"/>
              </a:rPr>
              <a:t>«Современная </a:t>
            </a:r>
            <a:r>
              <a:rPr lang="ru-RU" sz="3400" b="1" dirty="0">
                <a:solidFill>
                  <a:srgbClr val="002060"/>
                </a:solidFill>
                <a:latin typeface="Arial" charset="0"/>
              </a:rPr>
              <a:t>безопасная школа»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648" y="195486"/>
            <a:ext cx="5826704" cy="3240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74568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251520" y="1419622"/>
            <a:ext cx="7902549" cy="1323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ИБРАЕВА</a:t>
            </a:r>
          </a:p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Рушана </a:t>
            </a:r>
            <a:r>
              <a:rPr lang="ru-RU" sz="4000" b="1" dirty="0">
                <a:solidFill>
                  <a:schemeClr val="tx2"/>
                </a:solidFill>
                <a:latin typeface="Arial" charset="0"/>
              </a:rPr>
              <a:t>Маратовна</a:t>
            </a: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51520" y="4011910"/>
            <a:ext cx="8640960" cy="369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ЗАМЕСТИТЕЛЬ ГЕНЕРАЛЬНОГО ДИРЕКТОРА АО «БАШИНФОРМ»</a:t>
            </a:r>
            <a:endParaRPr lang="ru-RU" sz="1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06299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251520" y="3599961"/>
            <a:ext cx="8640960" cy="1348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ru-RU" sz="3400" b="1" dirty="0">
                <a:solidFill>
                  <a:srgbClr val="002060"/>
                </a:solidFill>
                <a:latin typeface="Arial" charset="0"/>
              </a:rPr>
              <a:t>Дискуссионная площадка </a:t>
            </a:r>
            <a:r>
              <a:rPr lang="ru-RU" sz="3400" b="1" dirty="0" smtClean="0">
                <a:solidFill>
                  <a:srgbClr val="002060"/>
                </a:solidFill>
                <a:latin typeface="Arial" charset="0"/>
              </a:rPr>
              <a:t>№ 8</a:t>
            </a:r>
          </a:p>
          <a:p>
            <a:pPr algn="ctr" eaLnBrk="1" hangingPunct="1">
              <a:lnSpc>
                <a:spcPct val="120000"/>
              </a:lnSpc>
            </a:pPr>
            <a:r>
              <a:rPr lang="ru-RU" sz="3400" b="1" dirty="0" smtClean="0">
                <a:solidFill>
                  <a:srgbClr val="002060"/>
                </a:solidFill>
                <a:latin typeface="Arial" charset="0"/>
              </a:rPr>
              <a:t>«Современная </a:t>
            </a:r>
            <a:r>
              <a:rPr lang="ru-RU" sz="3400" b="1" dirty="0">
                <a:solidFill>
                  <a:srgbClr val="002060"/>
                </a:solidFill>
                <a:latin typeface="Arial" charset="0"/>
              </a:rPr>
              <a:t>безопасная школа»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648" y="195486"/>
            <a:ext cx="5826704" cy="3240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74297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251520" y="1419622"/>
            <a:ext cx="7902549" cy="1323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МУХАМЕТЬЯНОВ</a:t>
            </a:r>
          </a:p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Тимур </a:t>
            </a:r>
            <a:r>
              <a:rPr lang="ru-RU" sz="4000" b="1" dirty="0" err="1">
                <a:solidFill>
                  <a:schemeClr val="tx2"/>
                </a:solidFill>
                <a:latin typeface="Arial" charset="0"/>
              </a:rPr>
              <a:t>Рафисович</a:t>
            </a:r>
            <a:endParaRPr lang="ru-RU" sz="4000" b="1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51520" y="4011910"/>
            <a:ext cx="8640960" cy="646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ПРЕДСЕДАТЕЛЬ ГОСУДАРСТВЕННОГО КОМИТЕТА РБ ПО ТРАНСПОРТУ И ДОРОЖНОМУ ХОЗЯЙСТВУ</a:t>
            </a:r>
            <a:endParaRPr lang="ru-RU" sz="1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10601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251520" y="3599961"/>
            <a:ext cx="8640960" cy="1348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ru-RU" sz="3400" b="1" dirty="0">
                <a:solidFill>
                  <a:srgbClr val="002060"/>
                </a:solidFill>
                <a:latin typeface="Arial" charset="0"/>
              </a:rPr>
              <a:t>Дискуссионная площадка </a:t>
            </a:r>
            <a:r>
              <a:rPr lang="ru-RU" sz="3400" b="1" dirty="0" smtClean="0">
                <a:solidFill>
                  <a:srgbClr val="002060"/>
                </a:solidFill>
                <a:latin typeface="Arial" charset="0"/>
              </a:rPr>
              <a:t>№ 8</a:t>
            </a:r>
          </a:p>
          <a:p>
            <a:pPr algn="ctr" eaLnBrk="1" hangingPunct="1">
              <a:lnSpc>
                <a:spcPct val="120000"/>
              </a:lnSpc>
            </a:pPr>
            <a:r>
              <a:rPr lang="ru-RU" sz="3400" b="1" dirty="0" smtClean="0">
                <a:solidFill>
                  <a:srgbClr val="002060"/>
                </a:solidFill>
                <a:latin typeface="Arial" charset="0"/>
              </a:rPr>
              <a:t>«Современная </a:t>
            </a:r>
            <a:r>
              <a:rPr lang="ru-RU" sz="3400" b="1" dirty="0">
                <a:solidFill>
                  <a:srgbClr val="002060"/>
                </a:solidFill>
                <a:latin typeface="Arial" charset="0"/>
              </a:rPr>
              <a:t>безопасная школа»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648" y="195486"/>
            <a:ext cx="5826704" cy="3240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47878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251520" y="1419622"/>
            <a:ext cx="7902549" cy="1323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АЛМАКАЕВ</a:t>
            </a:r>
          </a:p>
          <a:p>
            <a:pPr eaLnBrk="1" hangingPunct="1"/>
            <a:r>
              <a:rPr lang="ru-RU" sz="4000" b="1" dirty="0" err="1" smtClean="0">
                <a:solidFill>
                  <a:schemeClr val="tx2"/>
                </a:solidFill>
                <a:latin typeface="Arial" charset="0"/>
              </a:rPr>
              <a:t>Наркис</a:t>
            </a:r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ru-RU" sz="4000" b="1" dirty="0" err="1" smtClean="0">
                <a:solidFill>
                  <a:schemeClr val="tx2"/>
                </a:solidFill>
                <a:latin typeface="Arial" charset="0"/>
              </a:rPr>
              <a:t>Фадисович</a:t>
            </a:r>
            <a:endParaRPr lang="ru-RU" sz="4000" b="1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51520" y="4011910"/>
            <a:ext cx="8640960" cy="369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ПОМОЩНИК ПРОКУРОРА РЕСПУБЛИКИ БАШКОРТОСТАН</a:t>
            </a:r>
            <a:endParaRPr lang="ru-RU" sz="1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76737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251520" y="1419622"/>
            <a:ext cx="7902549" cy="1323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ИДРИСОВ</a:t>
            </a:r>
          </a:p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Эдуард </a:t>
            </a:r>
            <a:r>
              <a:rPr lang="ru-RU" sz="4000" b="1" dirty="0" err="1">
                <a:solidFill>
                  <a:schemeClr val="tx2"/>
                </a:solidFill>
                <a:latin typeface="Arial" charset="0"/>
              </a:rPr>
              <a:t>Минивалиевич</a:t>
            </a:r>
            <a:endParaRPr lang="ru-RU" sz="4000" b="1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51520" y="4011910"/>
            <a:ext cx="8640960" cy="923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ЗАМЕСТИТЕЛЬ НАЧАЛЬНИКА ГЛАВНОГО УПРАВЛЕНИЯ МЧС РОССИИ ПО РЕСПУБЛИКЕ БАШКОРТОСТАН, НАЧАЛЬНИК УПРАВЛЕНИЯ НАДЗОРНОЙ ДЕЯТЕЛЬНОСТИ И ПРОФИЛАКТИЧЕСКОЙ РАБОТЫ</a:t>
            </a:r>
            <a:endParaRPr lang="ru-RU" sz="1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13584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</TotalTime>
  <Words>454</Words>
  <Application>Microsoft Office PowerPoint</Application>
  <PresentationFormat>Экран (16:9)</PresentationFormat>
  <Paragraphs>90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Мусина Элиза Рашитовна</dc:creator>
  <cp:lastModifiedBy>ЦИТО</cp:lastModifiedBy>
  <cp:revision>29</cp:revision>
  <dcterms:created xsi:type="dcterms:W3CDTF">2019-01-28T07:19:05Z</dcterms:created>
  <dcterms:modified xsi:type="dcterms:W3CDTF">2019-02-01T05:34:03Z</dcterms:modified>
</cp:coreProperties>
</file>