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75" r:id="rId5"/>
    <p:sldId id="276" r:id="rId6"/>
    <p:sldId id="260" r:id="rId7"/>
    <p:sldId id="261" r:id="rId8"/>
    <p:sldId id="262" r:id="rId9"/>
    <p:sldId id="263" r:id="rId10"/>
    <p:sldId id="264" r:id="rId11"/>
    <p:sldId id="265" r:id="rId12"/>
    <p:sldId id="278" r:id="rId13"/>
    <p:sldId id="267" r:id="rId14"/>
    <p:sldId id="277" r:id="rId15"/>
    <p:sldId id="269" r:id="rId16"/>
    <p:sldId id="270" r:id="rId17"/>
    <p:sldId id="271" r:id="rId18"/>
    <p:sldId id="272" r:id="rId19"/>
    <p:sldId id="274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A5D52"/>
    <a:srgbClr val="838280"/>
    <a:srgbClr val="6E6F77"/>
    <a:srgbClr val="7D8A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87" autoAdjust="0"/>
    <p:restoredTop sz="94660"/>
  </p:normalViewPr>
  <p:slideViewPr>
    <p:cSldViewPr snapToGrid="0" showGuides="1">
      <p:cViewPr>
        <p:scale>
          <a:sx n="35" d="100"/>
          <a:sy n="35" d="100"/>
        </p:scale>
        <p:origin x="-1956" y="-8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02C80-788E-4255-83B7-3BB2568F7D64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31B091-4635-44EA-9D1E-E3FDFE9B98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881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98088-D2E7-4787-8750-67974E63F4B8}" type="datetime1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7E3AD-ABF7-4762-8E6D-C5DB24A681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68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075A0-DD56-4ACC-9F97-715E7EC9B692}" type="datetime1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7E3AD-ABF7-4762-8E6D-C5DB24A681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689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B58A-8744-4DB5-9924-7F10F6FB0F93}" type="datetime1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7E3AD-ABF7-4762-8E6D-C5DB24A681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431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26DAF-1A24-40A9-9968-3FD2794D5EA1}" type="datetime1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7E3AD-ABF7-4762-8E6D-C5DB24A681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254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68E8A-3C6C-469B-940B-884E4C7CBB23}" type="datetime1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7E3AD-ABF7-4762-8E6D-C5DB24A681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5578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DA4DE-A4AE-4D92-B2E5-4CD12142835A}" type="datetime1">
              <a:rPr lang="ru-RU" smtClean="0"/>
              <a:pPr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7E3AD-ABF7-4762-8E6D-C5DB24A681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604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74A56-30FA-4ECD-B4F1-99DE1C097F55}" type="datetime1">
              <a:rPr lang="ru-RU" smtClean="0"/>
              <a:pPr/>
              <a:t>31.01.2019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7E3AD-ABF7-4762-8E6D-C5DB24A681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226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30F9-2D2F-46D9-B319-05BF52CE6733}" type="datetime1">
              <a:rPr lang="ru-RU" smtClean="0"/>
              <a:pPr/>
              <a:t>31.01.2019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7E3AD-ABF7-4762-8E6D-C5DB24A681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996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74F9A-01E1-42B5-A037-D11BDB17400D}" type="datetime1">
              <a:rPr lang="ru-RU" smtClean="0"/>
              <a:pPr/>
              <a:t>31.01.2019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7E3AD-ABF7-4762-8E6D-C5DB24A681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409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8F810-0F21-4EF0-883C-4333B1BC3625}" type="datetime1">
              <a:rPr lang="ru-RU" smtClean="0"/>
              <a:pPr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7E3AD-ABF7-4762-8E6D-C5DB24A681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435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AAAB3-2976-4EF6-9FBA-FCABB865777E}" type="datetime1">
              <a:rPr lang="ru-RU" smtClean="0"/>
              <a:pPr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7E3AD-ABF7-4762-8E6D-C5DB24A681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89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2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198E4F-1337-431B-9D4D-FEF31D9B24F3}" type="datetime1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67E3AD-ABF7-4762-8E6D-C5DB24A681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5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jpeg"/><Relationship Id="rId4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5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6.wdp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2.gif"/><Relationship Id="rId7" Type="http://schemas.openxmlformats.org/officeDocument/2006/relationships/image" Target="../media/image74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microsoft.com/office/2007/relationships/hdphoto" Target="../media/hdphoto1.wdp"/><Relationship Id="rId10" Type="http://schemas.openxmlformats.org/officeDocument/2006/relationships/image" Target="../media/image77.png"/><Relationship Id="rId4" Type="http://schemas.openxmlformats.org/officeDocument/2006/relationships/image" Target="../media/image3.png"/><Relationship Id="rId9" Type="http://schemas.openxmlformats.org/officeDocument/2006/relationships/image" Target="../media/image76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7.jpeg"/><Relationship Id="rId18" Type="http://schemas.openxmlformats.org/officeDocument/2006/relationships/image" Target="../media/image22.jpeg"/><Relationship Id="rId3" Type="http://schemas.openxmlformats.org/officeDocument/2006/relationships/image" Target="../media/image7.jpeg"/><Relationship Id="rId21" Type="http://schemas.openxmlformats.org/officeDocument/2006/relationships/image" Target="../media/image25.jpeg"/><Relationship Id="rId7" Type="http://schemas.openxmlformats.org/officeDocument/2006/relationships/image" Target="../media/image11.jpeg"/><Relationship Id="rId12" Type="http://schemas.openxmlformats.org/officeDocument/2006/relationships/image" Target="../media/image16.jpeg"/><Relationship Id="rId17" Type="http://schemas.openxmlformats.org/officeDocument/2006/relationships/image" Target="../media/image21.jpeg"/><Relationship Id="rId2" Type="http://schemas.openxmlformats.org/officeDocument/2006/relationships/image" Target="../media/image6.jpeg"/><Relationship Id="rId16" Type="http://schemas.openxmlformats.org/officeDocument/2006/relationships/image" Target="../media/image20.jpeg"/><Relationship Id="rId20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24" Type="http://schemas.openxmlformats.org/officeDocument/2006/relationships/image" Target="../media/image28.png"/><Relationship Id="rId5" Type="http://schemas.openxmlformats.org/officeDocument/2006/relationships/image" Target="../media/image9.jpeg"/><Relationship Id="rId15" Type="http://schemas.openxmlformats.org/officeDocument/2006/relationships/image" Target="../media/image19.jpeg"/><Relationship Id="rId23" Type="http://schemas.openxmlformats.org/officeDocument/2006/relationships/image" Target="../media/image27.jpeg"/><Relationship Id="rId10" Type="http://schemas.openxmlformats.org/officeDocument/2006/relationships/image" Target="../media/image14.jpeg"/><Relationship Id="rId19" Type="http://schemas.openxmlformats.org/officeDocument/2006/relationships/image" Target="../media/image23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Relationship Id="rId14" Type="http://schemas.openxmlformats.org/officeDocument/2006/relationships/image" Target="../media/image18.jpeg"/><Relationship Id="rId22" Type="http://schemas.openxmlformats.org/officeDocument/2006/relationships/image" Target="../media/image2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openxmlformats.org/officeDocument/2006/relationships/image" Target="../media/image40.jpeg"/><Relationship Id="rId18" Type="http://schemas.openxmlformats.org/officeDocument/2006/relationships/image" Target="../media/image45.jpeg"/><Relationship Id="rId3" Type="http://schemas.openxmlformats.org/officeDocument/2006/relationships/image" Target="../media/image30.jpeg"/><Relationship Id="rId21" Type="http://schemas.openxmlformats.org/officeDocument/2006/relationships/image" Target="../media/image48.jpeg"/><Relationship Id="rId7" Type="http://schemas.openxmlformats.org/officeDocument/2006/relationships/image" Target="../media/image34.jpeg"/><Relationship Id="rId12" Type="http://schemas.openxmlformats.org/officeDocument/2006/relationships/image" Target="../media/image39.jpeg"/><Relationship Id="rId17" Type="http://schemas.openxmlformats.org/officeDocument/2006/relationships/image" Target="../media/image44.jpeg"/><Relationship Id="rId2" Type="http://schemas.openxmlformats.org/officeDocument/2006/relationships/image" Target="../media/image29.jpeg"/><Relationship Id="rId16" Type="http://schemas.openxmlformats.org/officeDocument/2006/relationships/image" Target="../media/image43.jpeg"/><Relationship Id="rId20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11" Type="http://schemas.openxmlformats.org/officeDocument/2006/relationships/image" Target="../media/image38.jpeg"/><Relationship Id="rId5" Type="http://schemas.openxmlformats.org/officeDocument/2006/relationships/image" Target="../media/image32.jpeg"/><Relationship Id="rId15" Type="http://schemas.openxmlformats.org/officeDocument/2006/relationships/image" Target="../media/image42.jpeg"/><Relationship Id="rId10" Type="http://schemas.openxmlformats.org/officeDocument/2006/relationships/image" Target="../media/image37.jpeg"/><Relationship Id="rId19" Type="http://schemas.openxmlformats.org/officeDocument/2006/relationships/image" Target="../media/image46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Relationship Id="rId14" Type="http://schemas.openxmlformats.org/officeDocument/2006/relationships/image" Target="../media/image41.jpeg"/><Relationship Id="rId22" Type="http://schemas.openxmlformats.org/officeDocument/2006/relationships/image" Target="../media/image4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1255" y="937757"/>
            <a:ext cx="9144000" cy="23876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Организация безопасного подвоза обучающихся образовательных организаций до места обучения и обратно»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64788" y="4167381"/>
            <a:ext cx="9144000" cy="165576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ГАЙНАНОВА РУМИЯ ФААТОВНА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Директор Муниципального бюджетного общеобразовательного учреждения Гимназия муниципального района Чишминский район Республики Башкортостан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http://clipartmag.com/images/animated-school-bus-29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3748" y="3832769"/>
            <a:ext cx="4235323" cy="30252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7E3AD-ABF7-4762-8E6D-C5DB24A6811F}" type="slidenum">
              <a:rPr lang="ru-RU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</a:t>
            </a:fld>
            <a:endParaRPr lang="ru-RU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9981" y="162999"/>
            <a:ext cx="2995719" cy="16658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23142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9847" y="380054"/>
            <a:ext cx="10936034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spcAft>
                <a:spcPts val="0"/>
              </a:spcAft>
            </a:pPr>
            <a:r>
              <a:rPr lang="ru-RU" sz="3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Осуществление </a:t>
            </a:r>
            <a:r>
              <a:rPr lang="ru-RU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безопасного </a:t>
            </a:r>
            <a:r>
              <a:rPr lang="ru-RU" sz="3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подвоза </a:t>
            </a:r>
            <a:r>
              <a:rPr lang="ru-RU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учащихся до места </a:t>
            </a:r>
            <a:r>
              <a:rPr lang="ru-RU" sz="3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учебы и обратно я разделила на следующие моменты:</a:t>
            </a:r>
            <a:endParaRPr lang="ru-RU" sz="3200" b="1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indent="187325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Транспортные обязательства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 </a:t>
            </a:r>
            <a:r>
              <a:rPr 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школа - 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это </a:t>
            </a:r>
            <a:r>
              <a:rPr 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автобус, автобус - это 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школа;</a:t>
            </a:r>
            <a:endParaRPr lang="ru-RU" sz="2400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indent="187325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Обеспечение безопасности 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 перевозках </a:t>
            </a:r>
            <a:r>
              <a:rPr 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обучающихся - 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 все отвечаю Я;</a:t>
            </a:r>
            <a:endParaRPr lang="ru-RU" sz="2400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indent="187325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Основные мероприятия 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 определению маршрутов для перевозки обучающихся- совместная работа  </a:t>
            </a:r>
            <a:r>
              <a:rPr 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муниципалитета, 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сельского </a:t>
            </a:r>
            <a:r>
              <a:rPr 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поселения, ГАИ, ГИБДД, ДРСУ, Управления образования - школа.</a:t>
            </a:r>
            <a:endParaRPr lang="ru-RU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" name="Picture 2" descr="https://techflourish.com/images/car-going-to-school-clipart-1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3368" y="5126734"/>
            <a:ext cx="2078632" cy="14871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7E3AD-ABF7-4762-8E6D-C5DB24A6811F}" type="slidenum"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10</a:t>
            </a:fld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70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7E3AD-ABF7-4762-8E6D-C5DB24A6811F}" type="slidenum">
              <a:rPr lang="ru-RU" smtClean="0"/>
              <a:pPr/>
              <a:t>11</a:t>
            </a:fld>
            <a:endParaRPr lang="ru-RU"/>
          </a:p>
        </p:txBody>
      </p:sp>
      <p:pic>
        <p:nvPicPr>
          <p:cNvPr id="3" name="остановки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91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77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3667" y="169796"/>
            <a:ext cx="765598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 startAt="4"/>
            </a:pPr>
            <a:r>
              <a:rPr lang="ru-RU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Основные мероприятия </a:t>
            </a:r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 организации перевозок обучающихся</a:t>
            </a:r>
            <a:endParaRPr lang="ru-RU" sz="2000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 startAt="4"/>
            </a:pPr>
            <a:r>
              <a:rPr lang="ru-RU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Обязанности должностных </a:t>
            </a:r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лиц по организации и осуществлению безопасности перевозок обучающихся образовательных организаций</a:t>
            </a:r>
            <a:endParaRPr lang="ru-RU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5124" name="Picture 4" descr="http://omskportal.ru/ru/government/News/2015/12/01/1448947039532/PageContent/0/image/0512201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189" y="2565131"/>
            <a:ext cx="2267137" cy="17154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7983" y="169795"/>
            <a:ext cx="4166595" cy="31249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5" b="6930"/>
          <a:stretch/>
        </p:blipFill>
        <p:spPr>
          <a:xfrm>
            <a:off x="3418411" y="2565131"/>
            <a:ext cx="2808218" cy="18120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2" name="Picture 2" descr="https://avtt.ru/upload/medialibrary/d28/sistema-monitoringa-ris2-glonas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5880" y="1757468"/>
            <a:ext cx="1299285" cy="13534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20"/>
          <a:stretch/>
        </p:blipFill>
        <p:spPr>
          <a:xfrm>
            <a:off x="7048183" y="3332352"/>
            <a:ext cx="5023372" cy="35256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1247" y="4499429"/>
            <a:ext cx="2916199" cy="21871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35" y="4499429"/>
            <a:ext cx="2916200" cy="21871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7E3AD-ABF7-4762-8E6D-C5DB24A6811F}" type="slidenum"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12</a:t>
            </a:fld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74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435" y="136206"/>
            <a:ext cx="61647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6. Инструктаж для </a:t>
            </a:r>
            <a:r>
              <a:rPr lang="ru-RU" sz="28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обучающихся.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50" name="Picture 6" descr="http://school-beregovoe.rzn.eduru.ru/media/2018/07/19/1239616327/image_image_19268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70"/>
          <a:stretch/>
        </p:blipFill>
        <p:spPr bwMode="auto">
          <a:xfrm>
            <a:off x="5992872" y="136206"/>
            <a:ext cx="6115217" cy="67015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techflourish.com/images/car-going-to-school-clipart-1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8992" y="4584637"/>
            <a:ext cx="2763794" cy="19772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://dankow.ru/wp-content/uploads/2018/04/cover_image_big-429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248" y="888903"/>
            <a:ext cx="2418739" cy="34527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523514" y="6315224"/>
            <a:ext cx="2743200" cy="365125"/>
          </a:xfrm>
        </p:spPr>
        <p:txBody>
          <a:bodyPr/>
          <a:lstStyle/>
          <a:p>
            <a:fld id="{0167E3AD-ABF7-4762-8E6D-C5DB24A6811F}" type="slidenum"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13</a:t>
            </a:fld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533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7E3AD-ABF7-4762-8E6D-C5DB24A6811F}" type="slidenum">
              <a:rPr lang="ru-RU" smtClean="0"/>
              <a:pPr/>
              <a:t>14</a:t>
            </a:fld>
            <a:endParaRPr lang="ru-RU"/>
          </a:p>
        </p:txBody>
      </p:sp>
      <p:pic>
        <p:nvPicPr>
          <p:cNvPr id="3" name="Picture 9" descr="C:\Users\Владелец\Desktop\Организация безопасного подвоза обучающихся образовательных организаций д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926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burkprf.ru/wp-content/uploads/2017/09/%D1%88%D0%BA%D0%BE%D0%BB%D1%8C%D0%BD%D1%8B%D0%B9-%D0%B0%D0%B2%D1%82%D0%BE%D0%B1%D1%83%D1%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25" y="428625"/>
            <a:ext cx="9810750" cy="6000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techflourish.com/images/car-going-to-school-clipart-1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1708" y="4794205"/>
            <a:ext cx="2763794" cy="19772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7E3AD-ABF7-4762-8E6D-C5DB24A6811F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25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7E3AD-ABF7-4762-8E6D-C5DB24A6811F}" type="slidenum">
              <a:rPr lang="ru-RU" smtClean="0"/>
              <a:pPr/>
              <a:t>16</a:t>
            </a:fld>
            <a:endParaRPr lang="ru-RU"/>
          </a:p>
        </p:txBody>
      </p:sp>
      <p:pic>
        <p:nvPicPr>
          <p:cNvPr id="4099" name="Picture 3" descr="C:\Users\Владелец\Downloads\WhatsApp Image 2019-01-30 at 13.49.25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69"/>
          <a:stretch/>
        </p:blipFill>
        <p:spPr bwMode="auto">
          <a:xfrm>
            <a:off x="436282" y="360446"/>
            <a:ext cx="9085922" cy="57467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techflourish.com/images/car-going-to-school-clipart-1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8609" y="4369732"/>
            <a:ext cx="3103391" cy="22202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66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1976894"/>
              </p:ext>
            </p:extLst>
          </p:nvPr>
        </p:nvGraphicFramePr>
        <p:xfrm>
          <a:off x="989426" y="1289658"/>
          <a:ext cx="10296276" cy="392582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028075">
                  <a:extLst>
                    <a:ext uri="{9D8B030D-6E8A-4147-A177-3AD203B41FA5}">
                      <a16:colId xmlns="" xmlns:a16="http://schemas.microsoft.com/office/drawing/2014/main" val="300634437"/>
                    </a:ext>
                  </a:extLst>
                </a:gridCol>
                <a:gridCol w="2775698">
                  <a:extLst>
                    <a:ext uri="{9D8B030D-6E8A-4147-A177-3AD203B41FA5}">
                      <a16:colId xmlns="" xmlns:a16="http://schemas.microsoft.com/office/drawing/2014/main" val="2328046284"/>
                    </a:ext>
                  </a:extLst>
                </a:gridCol>
                <a:gridCol w="2495125">
                  <a:extLst>
                    <a:ext uri="{9D8B030D-6E8A-4147-A177-3AD203B41FA5}">
                      <a16:colId xmlns="" xmlns:a16="http://schemas.microsoft.com/office/drawing/2014/main" val="3918222305"/>
                    </a:ext>
                  </a:extLst>
                </a:gridCol>
                <a:gridCol w="2070644">
                  <a:extLst>
                    <a:ext uri="{9D8B030D-6E8A-4147-A177-3AD203B41FA5}">
                      <a16:colId xmlns="" xmlns:a16="http://schemas.microsoft.com/office/drawing/2014/main" val="4081999366"/>
                    </a:ext>
                  </a:extLst>
                </a:gridCol>
                <a:gridCol w="1926734">
                  <a:extLst>
                    <a:ext uri="{9D8B030D-6E8A-4147-A177-3AD203B41FA5}">
                      <a16:colId xmlns="" xmlns:a16="http://schemas.microsoft.com/office/drawing/2014/main" val="414532206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№/№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Возраст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возраст водителей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8617853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60 лет и выше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водителей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 года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803195053"/>
                  </a:ext>
                </a:extLst>
              </a:tr>
              <a:tr h="21082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50 лет и 59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водителей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553764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40 лет и 49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водителей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755226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39 лет 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водителя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04998772"/>
                  </a:ext>
                </a:extLst>
              </a:tr>
            </a:tbl>
          </a:graphicData>
        </a:graphic>
      </p:graphicFrame>
      <p:pic>
        <p:nvPicPr>
          <p:cNvPr id="3" name="Picture 2" descr="https://techflourish.com/images/car-going-to-school-clipart-1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2682" y="4587766"/>
            <a:ext cx="2479399" cy="1773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67045" y="324870"/>
            <a:ext cx="77514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СРЕДНИЙ  ВОЗРАСТ ВОДИТЕЛЕЙ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7E3AD-ABF7-4762-8E6D-C5DB24A6811F}" type="slidenum"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17</a:t>
            </a:fld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442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57660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«Увидимся утром</a:t>
            </a:r>
            <a:r>
              <a:rPr lang="ru-RU" sz="4800" dirty="0" smtClean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!»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7E3AD-ABF7-4762-8E6D-C5DB24A6811F}" type="slidenum">
              <a:rPr lang="ru-RU" smtClean="0"/>
              <a:pPr/>
              <a:t>18</a:t>
            </a:fld>
            <a:endParaRPr lang="ru-RU"/>
          </a:p>
        </p:txBody>
      </p:sp>
      <p:pic>
        <p:nvPicPr>
          <p:cNvPr id="1026" name="Picture 2" descr="C:\Users\Владелец\Desktop\рф\фото\1\DSCN006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047" y="1110974"/>
            <a:ext cx="8008884" cy="54135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4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openclipart.org/image/2400px/svg_to_png/214580/Schild-linear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81570"/>
            <a:ext cx="1718671" cy="2487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clipartmag.com/images/animated-school-bus-2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9296" y="4169392"/>
            <a:ext cx="3764051" cy="2688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7E3AD-ABF7-4762-8E6D-C5DB24A6811F}" type="slidenum">
              <a:rPr lang="ru-RU" smtClean="0"/>
              <a:pPr/>
              <a:t>19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017" y="255377"/>
            <a:ext cx="4801819" cy="26701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579698" y="2861476"/>
            <a:ext cx="8403262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6600" b="1" cap="none" spc="0" dirty="0" smtClean="0">
                <a:ln>
                  <a:prstDash val="solid"/>
                </a:ln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Спасибо за внимание!</a:t>
            </a:r>
            <a:endParaRPr lang="ru-RU" sz="6600" b="1" cap="none" spc="0" dirty="0">
              <a:ln>
                <a:prstDash val="solid"/>
              </a:ln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pic>
        <p:nvPicPr>
          <p:cNvPr id="3074" name="Picture 2" descr="https://avatars.mds.yandex.net/get-pdb/805160/97da0879-26d0-4227-858e-891187057011/s1200?webp=fals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77190"/>
            <a:ext cx="1413164" cy="14131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4" name="Picture 22" descr="http://sch30.minsk.edu.by/be/sm.aspx?guid=788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37978">
            <a:off x="-275393" y="4352041"/>
            <a:ext cx="2045812" cy="20458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mbdou268.ru/images/PDD/polic_5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92" y="2925481"/>
            <a:ext cx="3169004" cy="4077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s://image.jimcdn.com/app/cms/image/transf/none/path/s8186720e41901137/image/i2bee4d5a9a33cc84/version/1489237684/image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28600" y="54586"/>
            <a:ext cx="3108714" cy="37398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https://kinderbooks.ru/800/600/http/nachalo4ka.ru/wp-content/uploads/2014/09/usloviya-adaptatsii-rebenka-k-shkole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518" y="4229511"/>
            <a:ext cx="1510109" cy="14496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493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67753"/>
            <a:ext cx="1134465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7075" algn="just"/>
            <a:r>
              <a:rPr lang="ru-RU" sz="3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Обеспечение безопасной  жизнедеятельности учащихся и воспитанников, наряду с обеспечением качественного образования – одно из приоритетных направлений деятельности школы.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2468" y="2047887"/>
            <a:ext cx="112166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976313" algn="just"/>
            <a:r>
              <a:rPr lang="ru-RU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Обеспечение </a:t>
            </a:r>
            <a:r>
              <a:rPr lang="ru-RU" sz="2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безопасной перевозки детей школьными автобусами – </a:t>
            </a:r>
            <a:r>
              <a:rPr lang="ru-RU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одно из звеньев в </a:t>
            </a:r>
            <a:r>
              <a:rPr lang="ru-RU" sz="2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этом направлении.</a:t>
            </a:r>
            <a:endParaRPr lang="ru-RU" sz="28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2468" y="3470565"/>
            <a:ext cx="627615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7075"/>
            <a:r>
              <a:rPr lang="ru-RU" sz="3200" b="1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Название автомобиля «Школьный автобус» говорит само за себя - это транспорт для перевозки детей.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7E3AD-ABF7-4762-8E6D-C5DB24A6811F}" type="slidenum"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2</a:t>
            </a:fld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Владелец\Downloads\WhatsApp Image 2019-01-30 at 13.49.24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864" b="12563"/>
          <a:stretch/>
        </p:blipFill>
        <p:spPr bwMode="auto">
          <a:xfrm flipH="1">
            <a:off x="6806184" y="3159437"/>
            <a:ext cx="5071872" cy="34960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949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Нормативно-правовые документы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0186" y="646331"/>
            <a:ext cx="11539728" cy="65479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50" b="1" dirty="0">
                <a:latin typeface="Arial" panose="020B0604020202020204" pitchFamily="34" charset="0"/>
                <a:cs typeface="Arial" panose="020B0604020202020204" pitchFamily="34" charset="0"/>
              </a:rPr>
              <a:t>Постановление Правительства РФ от 17 декабря 2013 г. </a:t>
            </a:r>
            <a:r>
              <a:rPr lang="ru-RU" sz="145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№1177 "</a:t>
            </a:r>
            <a:r>
              <a:rPr lang="ru-RU" sz="1450" b="1" dirty="0">
                <a:latin typeface="Arial" panose="020B0604020202020204" pitchFamily="34" charset="0"/>
                <a:cs typeface="Arial" panose="020B0604020202020204" pitchFamily="34" charset="0"/>
              </a:rPr>
              <a:t>Об утверждении Правил организованной перевозки группы детей автобусами"</a:t>
            </a:r>
            <a:br>
              <a:rPr lang="ru-RU" sz="145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45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Приказ МВД России от 30.12.2016 №941. Приложение к приказу «Порядок подачи уведомления об организованной перевозке группы детей автобусами»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14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50" b="1" dirty="0">
                <a:latin typeface="Arial" panose="020B0604020202020204" pitchFamily="34" charset="0"/>
                <a:cs typeface="Arial" panose="020B0604020202020204" pitchFamily="34" charset="0"/>
              </a:rPr>
              <a:t>Постановление Правительства РФ от </a:t>
            </a:r>
            <a:r>
              <a:rPr lang="ru-RU" sz="145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 </a:t>
            </a:r>
            <a:r>
              <a:rPr lang="ru-RU" sz="1450" b="1" dirty="0">
                <a:latin typeface="Arial" panose="020B0604020202020204" pitchFamily="34" charset="0"/>
                <a:cs typeface="Arial" panose="020B0604020202020204" pitchFamily="34" charset="0"/>
              </a:rPr>
              <a:t>декабря </a:t>
            </a:r>
            <a:r>
              <a:rPr lang="ru-RU" sz="145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2016</a:t>
            </a:r>
            <a:r>
              <a:rPr lang="ru-RU" sz="1450" b="1" dirty="0">
                <a:latin typeface="Arial" panose="020B0604020202020204" pitchFamily="34" charset="0"/>
                <a:cs typeface="Arial" panose="020B0604020202020204" pitchFamily="34" charset="0"/>
              </a:rPr>
              <a:t> г. </a:t>
            </a:r>
            <a:r>
              <a:rPr lang="ru-RU" sz="145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№1558 «О внесении изменений в постановление Правительства РФ от 17.12.2013г. №1177»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14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Постановление </a:t>
            </a:r>
            <a:r>
              <a:rPr lang="ru-RU" sz="1450" b="1" dirty="0">
                <a:latin typeface="Arial" panose="020B0604020202020204" pitchFamily="34" charset="0"/>
                <a:cs typeface="Arial" panose="020B0604020202020204" pitchFamily="34" charset="0"/>
              </a:rPr>
              <a:t>Правительства Российской Федерации от 22 июня 2016 года № 569 внесены изменения в Правила организованной перевозки группы детей </a:t>
            </a:r>
            <a:r>
              <a:rPr lang="ru-RU" sz="14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автобусами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14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5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Федеральный закон от 01.05.2016 n 138-фз "о внесении изменений в кодекс российской федерации об административных правонарушениях"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145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50" b="1" dirty="0">
                <a:latin typeface="Arial" panose="020B0604020202020204" pitchFamily="34" charset="0"/>
                <a:cs typeface="Arial" panose="020B0604020202020204" pitchFamily="34" charset="0"/>
              </a:rPr>
              <a:t>Постановление Правительства Российской Федерации от 30 июня 2015 г. N 652 г. </a:t>
            </a:r>
            <a:r>
              <a:rPr lang="ru-RU" sz="1450" b="1" dirty="0" err="1">
                <a:latin typeface="Arial" panose="020B0604020202020204" pitchFamily="34" charset="0"/>
                <a:cs typeface="Arial" panose="020B0604020202020204" pitchFamily="34" charset="0"/>
              </a:rPr>
              <a:t>Москва"О</a:t>
            </a:r>
            <a:r>
              <a:rPr lang="ru-RU" sz="1450" b="1" dirty="0">
                <a:latin typeface="Arial" panose="020B0604020202020204" pitchFamily="34" charset="0"/>
                <a:cs typeface="Arial" panose="020B0604020202020204" pitchFamily="34" charset="0"/>
              </a:rPr>
              <a:t> внесении изменений в некоторые акты Правительства Российской Федерации в части совершенствования правил организованной перевозки группы детей автобусами"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145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50" b="1" dirty="0">
                <a:latin typeface="Arial" panose="020B0604020202020204" pitchFamily="34" charset="0"/>
                <a:cs typeface="Arial" panose="020B0604020202020204" pitchFamily="34" charset="0"/>
              </a:rPr>
              <a:t>Письмо МВД с разъяснениями по применению Методических рекомендаций </a:t>
            </a:r>
            <a:r>
              <a:rPr lang="ru-RU" sz="1450" b="1" dirty="0" err="1">
                <a:latin typeface="Arial" panose="020B0604020202020204" pitchFamily="34" charset="0"/>
                <a:cs typeface="Arial" panose="020B0604020202020204" pitchFamily="34" charset="0"/>
              </a:rPr>
              <a:t>Роспотребнадзора</a:t>
            </a:r>
            <a:r>
              <a:rPr lang="ru-RU" sz="1450" b="1" dirty="0">
                <a:latin typeface="Arial" panose="020B0604020202020204" pitchFamily="34" charset="0"/>
                <a:cs typeface="Arial" panose="020B0604020202020204" pitchFamily="34" charset="0"/>
              </a:rPr>
              <a:t> к перевозке групп детей автомобильным транспортом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145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50" b="1" dirty="0">
                <a:latin typeface="Arial" panose="020B0604020202020204" pitchFamily="34" charset="0"/>
                <a:cs typeface="Arial" panose="020B0604020202020204" pitchFamily="34" charset="0"/>
              </a:rPr>
              <a:t>"Методические рекомендации по обеспечению санитарно-эпидемиологического благополучия и безопасности перевозок организованных групп детей автомобильным транспортом" (утв. </a:t>
            </a:r>
            <a:r>
              <a:rPr lang="ru-RU" sz="1450" b="1" dirty="0" err="1">
                <a:latin typeface="Arial" panose="020B0604020202020204" pitchFamily="34" charset="0"/>
                <a:cs typeface="Arial" panose="020B0604020202020204" pitchFamily="34" charset="0"/>
              </a:rPr>
              <a:t>Роспотребнадзором</a:t>
            </a:r>
            <a:r>
              <a:rPr lang="ru-RU" sz="1450" b="1" dirty="0">
                <a:latin typeface="Arial" panose="020B0604020202020204" pitchFamily="34" charset="0"/>
                <a:cs typeface="Arial" panose="020B0604020202020204" pitchFamily="34" charset="0"/>
              </a:rPr>
              <a:t>, МВД РФ 21.09.2006</a:t>
            </a:r>
            <a:r>
              <a:rPr lang="ru-RU" sz="145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14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5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«Порядок </a:t>
            </a:r>
            <a:r>
              <a:rPr lang="ru-RU" sz="1450" b="1" dirty="0">
                <a:latin typeface="Arial" panose="020B0604020202020204" pitchFamily="34" charset="0"/>
                <a:cs typeface="Arial" panose="020B0604020202020204" pitchFamily="34" charset="0"/>
              </a:rPr>
              <a:t>подачи уведомления об организованной перевозке группы детей </a:t>
            </a:r>
            <a:r>
              <a:rPr lang="ru-RU" sz="14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автобусами». Приложение к приказу </a:t>
            </a:r>
            <a:r>
              <a:rPr lang="ru-RU" sz="1450" b="1" dirty="0">
                <a:latin typeface="Arial" panose="020B0604020202020204" pitchFamily="34" charset="0"/>
                <a:cs typeface="Arial" panose="020B0604020202020204" pitchFamily="34" charset="0"/>
              </a:rPr>
              <a:t>МВД России от 30 декабря 2016 г</a:t>
            </a:r>
            <a:r>
              <a:rPr lang="ru-RU" sz="145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№ 941. ( Зарегистрирован в Минюсте России 20.03.2017№46031)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https://techflourish.com/images/car-going-to-school-clipart-1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4328" y="6248400"/>
            <a:ext cx="731173" cy="52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7E3AD-ABF7-4762-8E6D-C5DB24A6811F}" type="slidenum"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3</a:t>
            </a:fld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60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852" y="120770"/>
            <a:ext cx="122544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</a:t>
            </a:r>
            <a:r>
              <a:rPr lang="ru-RU" sz="3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Желтая папка»</a:t>
            </a:r>
            <a:r>
              <a:rPr lang="ru-RU" sz="3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или </a:t>
            </a:r>
            <a:r>
              <a:rPr lang="ru-RU" sz="3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«Контрольно-наблюдательное дело»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1168" y="5222812"/>
            <a:ext cx="1782382" cy="1336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4668" y="5222811"/>
            <a:ext cx="1782382" cy="1336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3758" y="5222810"/>
            <a:ext cx="1782382" cy="1336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6320" y="5222812"/>
            <a:ext cx="1782382" cy="1336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3917" y="5222812"/>
            <a:ext cx="1782382" cy="1336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2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2692" y="5222812"/>
            <a:ext cx="1782382" cy="1336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2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543" y="5222812"/>
            <a:ext cx="1782382" cy="1336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9618" y="3644774"/>
            <a:ext cx="1782382" cy="1336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29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1045" y="3644774"/>
            <a:ext cx="1782382" cy="1336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30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801" y="3641888"/>
            <a:ext cx="1782382" cy="1336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31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4610" y="3644774"/>
            <a:ext cx="1782382" cy="1336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3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148" y="3641889"/>
            <a:ext cx="1782382" cy="1336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3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341" y="3644774"/>
            <a:ext cx="1782382" cy="1336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34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5" y="3641887"/>
            <a:ext cx="1782382" cy="1336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35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9618" y="2170301"/>
            <a:ext cx="1782382" cy="1336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36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5126" y="2192023"/>
            <a:ext cx="1782382" cy="1336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37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7495" y="2192023"/>
            <a:ext cx="1782382" cy="1336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38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113" y="2218585"/>
            <a:ext cx="1782382" cy="1336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39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9330" y="768491"/>
            <a:ext cx="1782382" cy="1336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40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748" y="705545"/>
            <a:ext cx="1782382" cy="14206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41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517" y="747517"/>
            <a:ext cx="1920870" cy="14406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 descr="C:\Users\Владелец\Downloads\WhatsApp Image 2019-01-30 at 14.01.45.jpe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9708" y="816844"/>
            <a:ext cx="1746500" cy="11638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s://cloclo-stock3.datacloudmail.ru/stock/view/jWeq4Q4S1knMHZyJdKWNwHec85SmnXJJYQmsVAcFbFcjHrB1yL8w/3.png?x-email=chishm-gimn%40mail.ru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509986">
            <a:off x="798964" y="43112"/>
            <a:ext cx="2982736" cy="39769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309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853" y="120771"/>
            <a:ext cx="121928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«Желтые папки»</a:t>
            </a:r>
            <a:r>
              <a:rPr lang="ru-RU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или </a:t>
            </a:r>
            <a:r>
              <a:rPr lang="ru-RU" sz="3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«Контрольно-наблюдательное дело»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782735" y="9449071"/>
            <a:ext cx="248647" cy="51292"/>
          </a:xfrm>
        </p:spPr>
        <p:txBody>
          <a:bodyPr/>
          <a:lstStyle/>
          <a:p>
            <a:fld id="{0167E3AD-ABF7-4762-8E6D-C5DB24A6811F}" type="slidenum"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5</a:t>
            </a:fld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7441" y="5334546"/>
            <a:ext cx="1923119" cy="14423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721" y="5340785"/>
            <a:ext cx="1923119" cy="14423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063" y="5340785"/>
            <a:ext cx="1923119" cy="14423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7500" y="5340785"/>
            <a:ext cx="1923119" cy="14423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69" y="5334546"/>
            <a:ext cx="1923119" cy="14423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0051" y="3892206"/>
            <a:ext cx="1923119" cy="14423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961" y="3892206"/>
            <a:ext cx="1923119" cy="14423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9666" y="3861055"/>
            <a:ext cx="1923119" cy="14423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946" y="3861055"/>
            <a:ext cx="1923119" cy="14423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143" y="3861055"/>
            <a:ext cx="1923119" cy="14423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53" y="3861055"/>
            <a:ext cx="1923119" cy="14423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8745" y="2326751"/>
            <a:ext cx="1923119" cy="14423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597" y="2326751"/>
            <a:ext cx="1923119" cy="14423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932" y="2326751"/>
            <a:ext cx="1923119" cy="14423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8267" y="2326751"/>
            <a:ext cx="1923119" cy="14423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5455" y="751987"/>
            <a:ext cx="1923119" cy="14423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0871" y="751987"/>
            <a:ext cx="1923119" cy="14423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5712" y="763956"/>
            <a:ext cx="1923119" cy="14423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1235" y="774548"/>
            <a:ext cx="1923119" cy="14423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C:\Users\Владелец\Downloads\WhatsApp Image 2019-01-30 at 13.49.24.jpe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0304" y="5434561"/>
            <a:ext cx="958256" cy="1277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https://cloclo-stock3.datacloudmail.ru/stock/view/jWeq4Q4S1knMHZyJdKWNwHec85SmnXJJYQmsVAcFbFcjHrB1yL8w/3.png?x-email=chishm-gimn%40mail.ru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509986">
            <a:off x="539536" y="671290"/>
            <a:ext cx="2562889" cy="34171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871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7E3AD-ABF7-4762-8E6D-C5DB24A6811F}" type="slidenum">
              <a:rPr lang="ru-RU" smtClean="0"/>
              <a:pPr/>
              <a:t>6</a:t>
            </a:fld>
            <a:endParaRPr lang="ru-RU"/>
          </a:p>
        </p:txBody>
      </p:sp>
      <p:pic>
        <p:nvPicPr>
          <p:cNvPr id="4" name="автобусы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-1"/>
            <a:ext cx="12192001" cy="701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678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6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4176" y="4736670"/>
            <a:ext cx="2767824" cy="19813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7E3AD-ABF7-4762-8E6D-C5DB24A6811F}" type="slidenum"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7</a:t>
            </a:fld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78" y="1341106"/>
            <a:ext cx="8367370" cy="48232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666750" y="238036"/>
            <a:ext cx="111823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7075"/>
            <a:r>
              <a:rPr lang="ru-RU" sz="3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Автобусы Гимназии  -</a:t>
            </a:r>
            <a:r>
              <a:rPr lang="ru-RU" sz="3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ПАЗ</a:t>
            </a:r>
            <a:r>
              <a:rPr lang="ru-RU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32053-70 номер Р515МК и </a:t>
            </a:r>
            <a:r>
              <a:rPr lang="ru-RU" sz="3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С524ЕА</a:t>
            </a:r>
            <a:r>
              <a:rPr lang="en-US" sz="3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 </a:t>
            </a:r>
            <a:r>
              <a:rPr lang="ru-RU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ГАЗ 322132 Р993ЕЕ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77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8235931"/>
              </p:ext>
            </p:extLst>
          </p:nvPr>
        </p:nvGraphicFramePr>
        <p:xfrm>
          <a:off x="457200" y="1953490"/>
          <a:ext cx="10909071" cy="397884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045940">
                  <a:extLst>
                    <a:ext uri="{9D8B030D-6E8A-4147-A177-3AD203B41FA5}">
                      <a16:colId xmlns="" xmlns:a16="http://schemas.microsoft.com/office/drawing/2014/main" val="3114217850"/>
                    </a:ext>
                  </a:extLst>
                </a:gridCol>
                <a:gridCol w="4811324">
                  <a:extLst>
                    <a:ext uri="{9D8B030D-6E8A-4147-A177-3AD203B41FA5}">
                      <a16:colId xmlns="" xmlns:a16="http://schemas.microsoft.com/office/drawing/2014/main" val="2242638048"/>
                    </a:ext>
                  </a:extLst>
                </a:gridCol>
                <a:gridCol w="2724691">
                  <a:extLst>
                    <a:ext uri="{9D8B030D-6E8A-4147-A177-3AD203B41FA5}">
                      <a16:colId xmlns="" xmlns:a16="http://schemas.microsoft.com/office/drawing/2014/main" val="1461016150"/>
                    </a:ext>
                  </a:extLst>
                </a:gridCol>
                <a:gridCol w="2327116">
                  <a:extLst>
                    <a:ext uri="{9D8B030D-6E8A-4147-A177-3AD203B41FA5}">
                      <a16:colId xmlns="" xmlns:a16="http://schemas.microsoft.com/office/drawing/2014/main" val="3550097679"/>
                    </a:ext>
                  </a:extLst>
                </a:gridCol>
              </a:tblGrid>
              <a:tr h="51427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№/№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средств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т.ч. Гимназия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892117689"/>
                  </a:ext>
                </a:extLst>
              </a:tr>
              <a:tr h="514272">
                <a:tc>
                  <a:txBody>
                    <a:bodyPr/>
                    <a:lstStyle/>
                    <a:p>
                      <a:pPr marL="457200" lvl="0" indent="-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ГСМ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5889,1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557,0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887720811"/>
                  </a:ext>
                </a:extLst>
              </a:tr>
              <a:tr h="514272">
                <a:tc>
                  <a:txBody>
                    <a:bodyPr/>
                    <a:lstStyle/>
                    <a:p>
                      <a:pPr marL="457200" lvl="0" indent="-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Запасные части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1297,7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154,2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562773615"/>
                  </a:ext>
                </a:extLst>
              </a:tr>
              <a:tr h="514272">
                <a:tc>
                  <a:txBody>
                    <a:bodyPr/>
                    <a:lstStyle/>
                    <a:p>
                      <a:pPr marL="457200" lvl="0" indent="-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Премии водителей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563,5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27,5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5824276"/>
                  </a:ext>
                </a:extLst>
              </a:tr>
              <a:tr h="617821">
                <a:tc>
                  <a:txBody>
                    <a:bodyPr/>
                    <a:lstStyle/>
                    <a:p>
                      <a:pPr marL="457200" lvl="0" indent="-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Среднемесячная зарплата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20,6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22,5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56620126"/>
                  </a:ext>
                </a:extLst>
              </a:tr>
              <a:tr h="514272">
                <a:tc>
                  <a:txBody>
                    <a:bodyPr/>
                    <a:lstStyle/>
                    <a:p>
                      <a:pPr marL="457200" lvl="0" indent="-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Суточный пробег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3108 км.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233 км.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947070751"/>
                  </a:ext>
                </a:extLst>
              </a:tr>
              <a:tr h="617821">
                <a:tc>
                  <a:txBody>
                    <a:bodyPr/>
                    <a:lstStyle/>
                    <a:p>
                      <a:pPr marL="457200" lvl="0" indent="-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Затраты на обучение водителей 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24,0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927609431"/>
                  </a:ext>
                </a:extLst>
              </a:tr>
            </a:tbl>
          </a:graphicData>
        </a:graphic>
      </p:graphicFrame>
      <p:pic>
        <p:nvPicPr>
          <p:cNvPr id="3" name="Picture 2" descr="https://techflourish.com/images/car-going-to-school-clipart-1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8206" y="4880703"/>
            <a:ext cx="2763794" cy="19772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72560" y="160847"/>
            <a:ext cx="1049371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Ежегодно для обеспечения бесперебойной работы школьных </a:t>
            </a:r>
            <a:r>
              <a:rPr lang="ru-RU" sz="3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автобусов </a:t>
            </a:r>
            <a:r>
              <a:rPr lang="ru-RU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выделяются огромные средства.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97098" y="6442848"/>
            <a:ext cx="2743200" cy="365125"/>
          </a:xfrm>
        </p:spPr>
        <p:txBody>
          <a:bodyPr/>
          <a:lstStyle/>
          <a:p>
            <a:fld id="{0167E3AD-ABF7-4762-8E6D-C5DB24A6811F}" type="slidenum"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8</a:t>
            </a:fld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48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588" r="13465" b="15209"/>
          <a:stretch/>
        </p:blipFill>
        <p:spPr>
          <a:xfrm>
            <a:off x="914400" y="0"/>
            <a:ext cx="9986210" cy="64409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 descr="https://techflourish.com/images/car-going-to-school-clipart-1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1708" y="4794205"/>
            <a:ext cx="2763794" cy="19772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7E3AD-ABF7-4762-8E6D-C5DB24A6811F}" type="slidenum">
              <a:rPr lang="ru-RU" smtClean="0"/>
              <a:pPr/>
              <a:t>9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30080" t="43277" r="67179" b="37664"/>
          <a:stretch/>
        </p:blipFill>
        <p:spPr>
          <a:xfrm rot="5622175">
            <a:off x="2656141" y="1058532"/>
            <a:ext cx="638278" cy="30265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 rot="181394">
            <a:off x="1634800" y="2403426"/>
            <a:ext cx="283039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spc="50" dirty="0" err="1" smtClean="0">
                <a:ln w="0"/>
                <a:solidFill>
                  <a:schemeClr val="bg2">
                    <a:lumMod val="7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Автослесарная</a:t>
            </a:r>
            <a:r>
              <a:rPr lang="ru-RU" sz="1600" b="1" spc="50" dirty="0" smtClean="0">
                <a:ln w="0"/>
                <a:solidFill>
                  <a:schemeClr val="bg2">
                    <a:lumMod val="7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spc="50" dirty="0">
                <a:ln w="0"/>
                <a:solidFill>
                  <a:schemeClr val="bg2">
                    <a:lumMod val="7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мастерская </a:t>
            </a:r>
            <a:endParaRPr lang="ru-RU" sz="1600" b="1" spc="50" dirty="0">
              <a:ln w="0"/>
              <a:solidFill>
                <a:schemeClr val="bg2">
                  <a:lumMod val="75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418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926</TotalTime>
  <Words>345</Words>
  <Application>Microsoft Office PowerPoint</Application>
  <PresentationFormat>Произвольный</PresentationFormat>
  <Paragraphs>108</Paragraphs>
  <Slides>19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«Организация безопасного подвоза обучающихся образовательных организаций до места обучения и обратно»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«Организация безопасного подвоза обучающихся образовательных организаций до места обучения и обратно»</dc:title>
  <dc:creator>Ксения</dc:creator>
  <cp:lastModifiedBy>Владелец</cp:lastModifiedBy>
  <cp:revision>56</cp:revision>
  <dcterms:created xsi:type="dcterms:W3CDTF">2019-01-28T14:05:00Z</dcterms:created>
  <dcterms:modified xsi:type="dcterms:W3CDTF">2019-01-31T12:01:35Z</dcterms:modified>
</cp:coreProperties>
</file>