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82" r:id="rId2"/>
    <p:sldId id="283" r:id="rId3"/>
    <p:sldId id="292" r:id="rId4"/>
    <p:sldId id="257" r:id="rId5"/>
    <p:sldId id="259" r:id="rId6"/>
    <p:sldId id="260" r:id="rId7"/>
    <p:sldId id="258" r:id="rId8"/>
    <p:sldId id="287" r:id="rId9"/>
    <p:sldId id="262" r:id="rId10"/>
    <p:sldId id="278" r:id="rId11"/>
    <p:sldId id="281" r:id="rId12"/>
    <p:sldId id="280" r:id="rId13"/>
    <p:sldId id="288" r:id="rId14"/>
    <p:sldId id="286" r:id="rId15"/>
    <p:sldId id="265" r:id="rId16"/>
    <p:sldId id="274" r:id="rId17"/>
    <p:sldId id="276" r:id="rId18"/>
    <p:sldId id="289" r:id="rId19"/>
    <p:sldId id="290" r:id="rId20"/>
    <p:sldId id="279" r:id="rId21"/>
    <p:sldId id="291" r:id="rId22"/>
    <p:sldId id="264" r:id="rId23"/>
    <p:sldId id="27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9746C-D614-4794-9031-D09113DEFA98}" type="doc">
      <dgm:prSet loTypeId="urn:microsoft.com/office/officeart/2005/8/layout/h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68BF36D-7513-433A-85A8-0278233DCFF7}">
      <dgm:prSet phldrT="[Текст]"/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Антитеррористическая защищенность -  это состояние защищенности здания, строения, сооружения, иного объекта, места массового пребывания людей, препятствующее совершению террористического акта</a:t>
          </a:r>
        </a:p>
      </dgm:t>
    </dgm:pt>
    <dgm:pt modelId="{3F3F5F1F-0C48-4C10-BF04-3BDD6440B65C}" type="parTrans" cxnId="{35B20147-A3E2-4494-96A3-615CD5A95441}">
      <dgm:prSet/>
      <dgm:spPr/>
      <dgm:t>
        <a:bodyPr/>
        <a:lstStyle/>
        <a:p>
          <a:endParaRPr lang="ru-RU"/>
        </a:p>
      </dgm:t>
    </dgm:pt>
    <dgm:pt modelId="{FE027C26-D20F-4E4C-9E8A-9DBE57F55EFA}" type="sibTrans" cxnId="{35B20147-A3E2-4494-96A3-615CD5A95441}">
      <dgm:prSet/>
      <dgm:spPr/>
      <dgm:t>
        <a:bodyPr/>
        <a:lstStyle/>
        <a:p>
          <a:endParaRPr lang="ru-RU"/>
        </a:p>
      </dgm:t>
    </dgm:pt>
    <dgm:pt modelId="{FDFF874A-AEED-4904-AA73-A7842FA6F18E}">
      <dgm:prSet phldrT="[Текст]"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П. 3.1 ст. 5 «Юридические лица выполняют требования к антитеррористической защищенности объектов (территорий), в отношении объектов, находящихся в их собственности или принадлежащих им на ином законном основании»</a:t>
          </a:r>
        </a:p>
      </dgm:t>
    </dgm:pt>
    <dgm:pt modelId="{46A12379-37B7-4439-828F-B653D861EF20}" type="parTrans" cxnId="{8A149682-4EEB-4CCC-BFFC-5930C20F4F76}">
      <dgm:prSet/>
      <dgm:spPr/>
      <dgm:t>
        <a:bodyPr/>
        <a:lstStyle/>
        <a:p>
          <a:endParaRPr lang="ru-RU"/>
        </a:p>
      </dgm:t>
    </dgm:pt>
    <dgm:pt modelId="{AC0448DD-348F-4CAB-8A6A-DB4F4AFCBD93}" type="sibTrans" cxnId="{8A149682-4EEB-4CCC-BFFC-5930C20F4F76}">
      <dgm:prSet/>
      <dgm:spPr/>
      <dgm:t>
        <a:bodyPr/>
        <a:lstStyle/>
        <a:p>
          <a:endParaRPr lang="ru-RU"/>
        </a:p>
      </dgm:t>
    </dgm:pt>
    <dgm:pt modelId="{0B427B02-C15F-4F7F-BA06-33C3F428A8CE}">
      <dgm:prSet phldrT="[Текст]" custT="1"/>
      <dgm:spPr/>
      <dgm:t>
        <a:bodyPr/>
        <a:lstStyle/>
        <a:p>
          <a:r>
            <a:rPr lang="ru-RU" sz="1800" dirty="0">
              <a:latin typeface="Arial" pitchFamily="34" charset="0"/>
              <a:cs typeface="Arial" pitchFamily="34" charset="0"/>
            </a:rPr>
            <a:t>Статья 5.2. Полномочия органов местного самоуправления в области противодействия терроризму</a:t>
          </a:r>
        </a:p>
        <a:p>
          <a:r>
            <a:rPr lang="ru-RU" sz="1800" dirty="0">
              <a:latin typeface="Arial" pitchFamily="34" charset="0"/>
              <a:cs typeface="Arial" pitchFamily="34" charset="0"/>
            </a:rPr>
            <a:t>Органы местного самоуправления при решении вопросов местного значения по участию в профилактике терроризма, а также в минимизации и (или) ликвидации последствий его проявлений:</a:t>
          </a:r>
        </a:p>
      </dgm:t>
    </dgm:pt>
    <dgm:pt modelId="{BCF07CAF-3B5F-401E-BEA4-05593CFCEB9B}" type="parTrans" cxnId="{00F2BC94-F508-4E72-9A31-60FC44387092}">
      <dgm:prSet/>
      <dgm:spPr/>
      <dgm:t>
        <a:bodyPr/>
        <a:lstStyle/>
        <a:p>
          <a:endParaRPr lang="ru-RU"/>
        </a:p>
      </dgm:t>
    </dgm:pt>
    <dgm:pt modelId="{44F9F94F-F54B-49C6-BC7D-C59D1CAD0D94}" type="sibTrans" cxnId="{00F2BC94-F508-4E72-9A31-60FC44387092}">
      <dgm:prSet/>
      <dgm:spPr/>
      <dgm:t>
        <a:bodyPr/>
        <a:lstStyle/>
        <a:p>
          <a:endParaRPr lang="ru-RU"/>
        </a:p>
      </dgm:t>
    </dgm:pt>
    <dgm:pt modelId="{B689DA18-988D-491D-9189-3019086B676E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latin typeface="Arial" pitchFamily="34" charset="0"/>
              <a:cs typeface="Arial" pitchFamily="34" charset="0"/>
            </a:rPr>
            <a:t>4) обеспечивают выполнение требований к антитеррористической защищенности объектов, находящихся в муниципальной собственности или в ведении органов местного самоуправления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C516AB0-35F1-4335-8BD4-FA23173577BE}" type="parTrans" cxnId="{20B81DC8-4B3F-4FCB-95DA-E6A29C963D52}">
      <dgm:prSet/>
      <dgm:spPr/>
      <dgm:t>
        <a:bodyPr/>
        <a:lstStyle/>
        <a:p>
          <a:endParaRPr lang="ru-RU"/>
        </a:p>
      </dgm:t>
    </dgm:pt>
    <dgm:pt modelId="{DB56EEC2-E88A-45BC-8DC6-1733196106A2}" type="sibTrans" cxnId="{20B81DC8-4B3F-4FCB-95DA-E6A29C963D52}">
      <dgm:prSet/>
      <dgm:spPr/>
      <dgm:t>
        <a:bodyPr/>
        <a:lstStyle/>
        <a:p>
          <a:endParaRPr lang="ru-RU"/>
        </a:p>
      </dgm:t>
    </dgm:pt>
    <dgm:pt modelId="{FDA8866F-50F3-4070-A2FE-1AB286E890C9}" type="pres">
      <dgm:prSet presAssocID="{EA59746C-D614-4794-9031-D09113DEFA9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171A1F-09D6-4A27-A6BC-274AA9C05929}" type="pres">
      <dgm:prSet presAssocID="{B68BF36D-7513-433A-85A8-0278233DCFF7}" presName="roof" presStyleLbl="dkBgShp" presStyleIdx="0" presStyleCnt="2"/>
      <dgm:spPr/>
      <dgm:t>
        <a:bodyPr/>
        <a:lstStyle/>
        <a:p>
          <a:endParaRPr lang="ru-RU"/>
        </a:p>
      </dgm:t>
    </dgm:pt>
    <dgm:pt modelId="{3CB7F2B3-0CCC-4FDB-9164-4EA605C79D2B}" type="pres">
      <dgm:prSet presAssocID="{B68BF36D-7513-433A-85A8-0278233DCFF7}" presName="pillars" presStyleCnt="0"/>
      <dgm:spPr/>
    </dgm:pt>
    <dgm:pt modelId="{8CF3D427-9568-45F7-A495-F4C2CCA7D8B2}" type="pres">
      <dgm:prSet presAssocID="{B68BF36D-7513-433A-85A8-0278233DCFF7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39EE0-C2C2-4EAC-B6EA-169057ABAC9E}" type="pres">
      <dgm:prSet presAssocID="{0B427B02-C15F-4F7F-BA06-33C3F428A8C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6E6BE-DDEA-4D27-A8A1-9D76242A1CC0}" type="pres">
      <dgm:prSet presAssocID="{B689DA18-988D-491D-9189-3019086B676E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2688F-7B21-4AC1-9A18-01AD236A5A82}" type="pres">
      <dgm:prSet presAssocID="{B68BF36D-7513-433A-85A8-0278233DCFF7}" presName="base" presStyleLbl="dkBgShp" presStyleIdx="1" presStyleCnt="2"/>
      <dgm:spPr/>
    </dgm:pt>
  </dgm:ptLst>
  <dgm:cxnLst>
    <dgm:cxn modelId="{8A149682-4EEB-4CCC-BFFC-5930C20F4F76}" srcId="{B68BF36D-7513-433A-85A8-0278233DCFF7}" destId="{FDFF874A-AEED-4904-AA73-A7842FA6F18E}" srcOrd="0" destOrd="0" parTransId="{46A12379-37B7-4439-828F-B653D861EF20}" sibTransId="{AC0448DD-348F-4CAB-8A6A-DB4F4AFCBD93}"/>
    <dgm:cxn modelId="{9DDB92F2-A38F-4CED-9C29-C537D9C74171}" type="presOf" srcId="{FDFF874A-AEED-4904-AA73-A7842FA6F18E}" destId="{8CF3D427-9568-45F7-A495-F4C2CCA7D8B2}" srcOrd="0" destOrd="0" presId="urn:microsoft.com/office/officeart/2005/8/layout/hList3"/>
    <dgm:cxn modelId="{35B20147-A3E2-4494-96A3-615CD5A95441}" srcId="{EA59746C-D614-4794-9031-D09113DEFA98}" destId="{B68BF36D-7513-433A-85A8-0278233DCFF7}" srcOrd="0" destOrd="0" parTransId="{3F3F5F1F-0C48-4C10-BF04-3BDD6440B65C}" sibTransId="{FE027C26-D20F-4E4C-9E8A-9DBE57F55EFA}"/>
    <dgm:cxn modelId="{00F2BC94-F508-4E72-9A31-60FC44387092}" srcId="{B68BF36D-7513-433A-85A8-0278233DCFF7}" destId="{0B427B02-C15F-4F7F-BA06-33C3F428A8CE}" srcOrd="1" destOrd="0" parTransId="{BCF07CAF-3B5F-401E-BEA4-05593CFCEB9B}" sibTransId="{44F9F94F-F54B-49C6-BC7D-C59D1CAD0D94}"/>
    <dgm:cxn modelId="{03358FF0-3155-4675-9126-6D88E0014EE1}" type="presOf" srcId="{B689DA18-988D-491D-9189-3019086B676E}" destId="{9EC6E6BE-DDEA-4D27-A8A1-9D76242A1CC0}" srcOrd="0" destOrd="0" presId="urn:microsoft.com/office/officeart/2005/8/layout/hList3"/>
    <dgm:cxn modelId="{6FA84EDC-7E5F-492F-A571-D13F43C2FDA7}" type="presOf" srcId="{B68BF36D-7513-433A-85A8-0278233DCFF7}" destId="{98171A1F-09D6-4A27-A6BC-274AA9C05929}" srcOrd="0" destOrd="0" presId="urn:microsoft.com/office/officeart/2005/8/layout/hList3"/>
    <dgm:cxn modelId="{20B81DC8-4B3F-4FCB-95DA-E6A29C963D52}" srcId="{B68BF36D-7513-433A-85A8-0278233DCFF7}" destId="{B689DA18-988D-491D-9189-3019086B676E}" srcOrd="2" destOrd="0" parTransId="{5C516AB0-35F1-4335-8BD4-FA23173577BE}" sibTransId="{DB56EEC2-E88A-45BC-8DC6-1733196106A2}"/>
    <dgm:cxn modelId="{92CC57D1-CDD1-4947-A4AC-76608B75B1FE}" type="presOf" srcId="{EA59746C-D614-4794-9031-D09113DEFA98}" destId="{FDA8866F-50F3-4070-A2FE-1AB286E890C9}" srcOrd="0" destOrd="0" presId="urn:microsoft.com/office/officeart/2005/8/layout/hList3"/>
    <dgm:cxn modelId="{77F35AE3-1D95-4232-8437-482E1E004CDB}" type="presOf" srcId="{0B427B02-C15F-4F7F-BA06-33C3F428A8CE}" destId="{38E39EE0-C2C2-4EAC-B6EA-169057ABAC9E}" srcOrd="0" destOrd="0" presId="urn:microsoft.com/office/officeart/2005/8/layout/hList3"/>
    <dgm:cxn modelId="{76E24877-9A6D-4A5F-A9FD-C7376F1E2D4D}" type="presParOf" srcId="{FDA8866F-50F3-4070-A2FE-1AB286E890C9}" destId="{98171A1F-09D6-4A27-A6BC-274AA9C05929}" srcOrd="0" destOrd="0" presId="urn:microsoft.com/office/officeart/2005/8/layout/hList3"/>
    <dgm:cxn modelId="{3FAED711-D008-475C-8ADF-6F845F7CD94F}" type="presParOf" srcId="{FDA8866F-50F3-4070-A2FE-1AB286E890C9}" destId="{3CB7F2B3-0CCC-4FDB-9164-4EA605C79D2B}" srcOrd="1" destOrd="0" presId="urn:microsoft.com/office/officeart/2005/8/layout/hList3"/>
    <dgm:cxn modelId="{53D179C5-136E-4B3A-BBE1-A14B5467DBBF}" type="presParOf" srcId="{3CB7F2B3-0CCC-4FDB-9164-4EA605C79D2B}" destId="{8CF3D427-9568-45F7-A495-F4C2CCA7D8B2}" srcOrd="0" destOrd="0" presId="urn:microsoft.com/office/officeart/2005/8/layout/hList3"/>
    <dgm:cxn modelId="{6C9D4B01-1315-471E-906F-8A4302AA29C8}" type="presParOf" srcId="{3CB7F2B3-0CCC-4FDB-9164-4EA605C79D2B}" destId="{38E39EE0-C2C2-4EAC-B6EA-169057ABAC9E}" srcOrd="1" destOrd="0" presId="urn:microsoft.com/office/officeart/2005/8/layout/hList3"/>
    <dgm:cxn modelId="{C0E93A83-4F2B-419D-B938-68A00E2E438B}" type="presParOf" srcId="{3CB7F2B3-0CCC-4FDB-9164-4EA605C79D2B}" destId="{9EC6E6BE-DDEA-4D27-A8A1-9D76242A1CC0}" srcOrd="2" destOrd="0" presId="urn:microsoft.com/office/officeart/2005/8/layout/hList3"/>
    <dgm:cxn modelId="{17C6424E-0891-4FCD-BB90-0BA54BB44438}" type="presParOf" srcId="{FDA8866F-50F3-4070-A2FE-1AB286E890C9}" destId="{06F2688F-7B21-4AC1-9A18-01AD236A5A8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71A1F-09D6-4A27-A6BC-274AA9C05929}">
      <dsp:nvSpPr>
        <dsp:cNvPr id="0" name=""/>
        <dsp:cNvSpPr/>
      </dsp:nvSpPr>
      <dsp:spPr>
        <a:xfrm>
          <a:off x="0" y="0"/>
          <a:ext cx="9144000" cy="1698374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>
              <a:latin typeface="Arial" pitchFamily="34" charset="0"/>
              <a:cs typeface="Arial" pitchFamily="34" charset="0"/>
            </a:rPr>
            <a:t>Антитеррористическая защищенность -  это состояние защищенности здания, строения, сооружения, иного объекта, места массового пребывания людей, препятствующее совершению террористического акта</a:t>
          </a:r>
        </a:p>
      </dsp:txBody>
      <dsp:txXfrm>
        <a:off x="0" y="0"/>
        <a:ext cx="9144000" cy="1698374"/>
      </dsp:txXfrm>
    </dsp:sp>
    <dsp:sp modelId="{8CF3D427-9568-45F7-A495-F4C2CCA7D8B2}">
      <dsp:nvSpPr>
        <dsp:cNvPr id="0" name=""/>
        <dsp:cNvSpPr/>
      </dsp:nvSpPr>
      <dsp:spPr>
        <a:xfrm>
          <a:off x="4464" y="1698374"/>
          <a:ext cx="3045023" cy="356658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Arial" pitchFamily="34" charset="0"/>
              <a:cs typeface="Arial" pitchFamily="34" charset="0"/>
            </a:rPr>
            <a:t>П. 3.1 ст. 5 «Юридические лица выполняют требования к антитеррористической защищенности объектов (территорий), в отношении объектов, находящихся в их собственности или принадлежащих им на ином законном основании»</a:t>
          </a:r>
        </a:p>
      </dsp:txBody>
      <dsp:txXfrm>
        <a:off x="4464" y="1698374"/>
        <a:ext cx="3045023" cy="3566586"/>
      </dsp:txXfrm>
    </dsp:sp>
    <dsp:sp modelId="{38E39EE0-C2C2-4EAC-B6EA-169057ABAC9E}">
      <dsp:nvSpPr>
        <dsp:cNvPr id="0" name=""/>
        <dsp:cNvSpPr/>
      </dsp:nvSpPr>
      <dsp:spPr>
        <a:xfrm>
          <a:off x="3049488" y="1698374"/>
          <a:ext cx="3045023" cy="3566586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itchFamily="34" charset="0"/>
              <a:cs typeface="Arial" pitchFamily="34" charset="0"/>
            </a:rPr>
            <a:t>Статья 5.2. Полномочия органов местного самоуправления в области противодействия терроризму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itchFamily="34" charset="0"/>
              <a:cs typeface="Arial" pitchFamily="34" charset="0"/>
            </a:rPr>
            <a:t>Органы местного самоуправления при решении вопросов местного значения по участию в профилактике терроризма, а также в минимизации и (или) ликвидации последствий его проявлений:</a:t>
          </a:r>
        </a:p>
      </dsp:txBody>
      <dsp:txXfrm>
        <a:off x="3049488" y="1698374"/>
        <a:ext cx="3045023" cy="3566586"/>
      </dsp:txXfrm>
    </dsp:sp>
    <dsp:sp modelId="{9EC6E6BE-DDEA-4D27-A8A1-9D76242A1CC0}">
      <dsp:nvSpPr>
        <dsp:cNvPr id="0" name=""/>
        <dsp:cNvSpPr/>
      </dsp:nvSpPr>
      <dsp:spPr>
        <a:xfrm>
          <a:off x="6094511" y="1698374"/>
          <a:ext cx="3045023" cy="3566586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900" kern="1200" dirty="0">
              <a:latin typeface="Arial" pitchFamily="34" charset="0"/>
              <a:cs typeface="Arial" pitchFamily="34" charset="0"/>
            </a:rPr>
            <a:t>4) обеспечивают выполнение требований к антитеррористической защищенности объектов, находящихся в муниципальной собственности или в ведении органов местного самоуправления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6094511" y="1698374"/>
        <a:ext cx="3045023" cy="3566586"/>
      </dsp:txXfrm>
    </dsp:sp>
    <dsp:sp modelId="{06F2688F-7B21-4AC1-9A18-01AD236A5A82}">
      <dsp:nvSpPr>
        <dsp:cNvPr id="0" name=""/>
        <dsp:cNvSpPr/>
      </dsp:nvSpPr>
      <dsp:spPr>
        <a:xfrm>
          <a:off x="0" y="5264960"/>
          <a:ext cx="9144000" cy="396287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6.pn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775520" y="4457213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№ </a:t>
            </a:r>
            <a:r>
              <a:rPr lang="en-US" sz="3400" b="1" smtClean="0">
                <a:solidFill>
                  <a:srgbClr val="002060"/>
                </a:solidFill>
                <a:latin typeface="Arial" charset="0"/>
              </a:rPr>
              <a:t>8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«Современная 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648" y="105273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3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A4FF77-3175-4CB0-AA2A-FF3FB00E32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E43D3E-403A-46DC-8D8B-C0141453BF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77" y="0"/>
            <a:ext cx="1294823" cy="720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6701938-66C9-4F04-BE8B-7EBE521746A5}"/>
              </a:ext>
            </a:extLst>
          </p:cNvPr>
          <p:cNvSpPr txBox="1">
            <a:spLocks/>
          </p:cNvSpPr>
          <p:nvPr/>
        </p:nvSpPr>
        <p:spPr>
          <a:xfrm>
            <a:off x="-1984" y="2382"/>
            <a:ext cx="1219398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Мобильная тревожная кнопка</a:t>
            </a:r>
          </a:p>
        </p:txBody>
      </p:sp>
      <p:pic>
        <p:nvPicPr>
          <p:cNvPr id="6" name="Новый проект2">
            <a:hlinkClick r:id="" action="ppaction://media"/>
            <a:extLst>
              <a:ext uri="{FF2B5EF4-FFF2-40B4-BE49-F238E27FC236}">
                <a16:creationId xmlns:a16="http://schemas.microsoft.com/office/drawing/2014/main" id="{32D28429-4814-4ACB-B200-751C19595E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5694" y="706726"/>
            <a:ext cx="10320612" cy="580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854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33FC77-0E50-4D61-A483-7F6527D415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DA44DC-FFDE-4A9A-91A2-ADBB30BDC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800" y="1124744"/>
            <a:ext cx="8172400" cy="5126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F2D2B3-6B5F-4A77-A16E-CE9913E6C2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175094"/>
            <a:ext cx="1294823" cy="720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391F2-B70E-4BA4-9BBF-4AE57475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84" y="2382"/>
            <a:ext cx="12193984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Мобильная тревожная кнопка</a:t>
            </a:r>
          </a:p>
        </p:txBody>
      </p:sp>
    </p:spTree>
    <p:extLst>
      <p:ext uri="{BB962C8B-B14F-4D97-AF65-F5344CB8AC3E}">
        <p14:creationId xmlns:p14="http://schemas.microsoft.com/office/powerpoint/2010/main" val="298770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1A1D7E-CF48-407E-BAA7-9A56D76628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7CA050-06DC-4700-9AD2-02796773C1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764" y="1340768"/>
            <a:ext cx="4248472" cy="5126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48461C-A526-43F3-AFE7-23E02C3B5F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188640"/>
            <a:ext cx="1294823" cy="720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0F4A4-565A-42D9-8F8B-53C9E616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860"/>
            <a:ext cx="12192000" cy="1143000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Дежурный учитель </a:t>
            </a:r>
            <a:br>
              <a:rPr lang="ru-RU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контролирует пропускной режим</a:t>
            </a:r>
          </a:p>
        </p:txBody>
      </p:sp>
    </p:spTree>
    <p:extLst>
      <p:ext uri="{BB962C8B-B14F-4D97-AF65-F5344CB8AC3E}">
        <p14:creationId xmlns:p14="http://schemas.microsoft.com/office/powerpoint/2010/main" val="302583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1A1D7E-CF48-407E-BAA7-9A56D76628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48461C-A526-43F3-AFE7-23E02C3B5F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188640"/>
            <a:ext cx="1294823" cy="720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0F4A4-565A-42D9-8F8B-53C9E616B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860"/>
            <a:ext cx="12192000" cy="1143000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систему безопасности </a:t>
            </a:r>
            <a:br>
              <a:rPr lang="ru-RU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учреждения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9B18B2C-02CA-4B27-9E18-D9C55A01F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629156"/>
              </p:ext>
            </p:extLst>
          </p:nvPr>
        </p:nvGraphicFramePr>
        <p:xfrm>
          <a:off x="1379476" y="1615198"/>
          <a:ext cx="9433048" cy="4685095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6720732">
                  <a:extLst>
                    <a:ext uri="{9D8B030D-6E8A-4147-A177-3AD203B41FA5}">
                      <a16:colId xmlns:a16="http://schemas.microsoft.com/office/drawing/2014/main" val="1992074270"/>
                    </a:ext>
                  </a:extLst>
                </a:gridCol>
                <a:gridCol w="2712316">
                  <a:extLst>
                    <a:ext uri="{9D8B030D-6E8A-4147-A177-3AD203B41FA5}">
                      <a16:colId xmlns:a16="http://schemas.microsoft.com/office/drawing/2014/main" val="322435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товара/услуги </a:t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товара/услуги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4568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СКУД (комплектующие и монтаж)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399999,00 </a:t>
                      </a:r>
                      <a:r>
                        <a:rPr lang="ru-RU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622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Домофонная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система (комплект и монтаж)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299600,00 руб.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849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Система видеонаблюдения (16 камер и видеорегистратор) 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1100000</a:t>
                      </a: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руб.</a:t>
                      </a:r>
                      <a:b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3887643"/>
                  </a:ext>
                </a:extLst>
              </a:tr>
              <a:tr h="13436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Арочный металлодетектор </a:t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129000,00 руб.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2827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31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1DE425-7886-4409-B487-03D8F3A845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64" y="0"/>
            <a:ext cx="12192000" cy="68580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BC5BF32-A38A-4EF4-9FBF-94FB9262D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764" y="0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 охраны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7BF203-9A0B-4B4C-859E-F09036FC2C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857" y="23664"/>
            <a:ext cx="1294823" cy="72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82B932-CED8-4D87-9828-54E40F17D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69" y="980728"/>
            <a:ext cx="4227934" cy="5637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49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F0448D-7A26-4E06-B1DD-F3C8E3D990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700808"/>
            <a:ext cx="9144000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-9115" y="188640"/>
            <a:ext cx="12148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Сотрудник ООО ЧОО «Сокол»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9621CA-BE07-4952-B12F-BFC519737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676" y="116673"/>
            <a:ext cx="1294823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5306D6-BCC9-4D9E-BF16-048098B754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http://sps63.ru/phoca_thumb_l_ugolok-pogarnoe-bezopasnosti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2060848"/>
            <a:ext cx="8640960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133B74-BA2F-4FA7-97D0-7B42D8888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77" y="0"/>
            <a:ext cx="1294823" cy="720000"/>
          </a:xfrm>
          <a:prstGeom prst="rect">
            <a:avLst/>
          </a:prstGeom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447D3DA-4AD0-42EF-9D15-C99CD801CC74}"/>
              </a:ext>
            </a:extLst>
          </p:cNvPr>
          <p:cNvSpPr txBox="1">
            <a:spLocks/>
          </p:cNvSpPr>
          <p:nvPr/>
        </p:nvSpPr>
        <p:spPr>
          <a:xfrm>
            <a:off x="14788" y="0"/>
            <a:ext cx="12177212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Федеральный закон от 21.12.1994 №69-ФЗ </a:t>
            </a:r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«О пожарной безопасности»</a:t>
            </a:r>
          </a:p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Статья 37. Права и обязанности организаций в области пожарной безопасности </a:t>
            </a:r>
          </a:p>
        </p:txBody>
      </p:sp>
    </p:spTree>
    <p:extLst>
      <p:ext uri="{BB962C8B-B14F-4D97-AF65-F5344CB8AC3E}">
        <p14:creationId xmlns:p14="http://schemas.microsoft.com/office/powerpoint/2010/main" val="35501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904C30-32BD-4D4F-BF57-F11D66345A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пожарной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9456" y="1285740"/>
            <a:ext cx="4752528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пожарна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5920" y="3212976"/>
            <a:ext cx="4752528" cy="3301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377357-51DE-4D99-851F-5291E31237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77" y="14047"/>
            <a:ext cx="1294823" cy="720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AE7D381-860F-4053-835B-488A331C4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Автоматическая пожарная сигнализация</a:t>
            </a:r>
          </a:p>
        </p:txBody>
      </p:sp>
    </p:spTree>
    <p:extLst>
      <p:ext uri="{BB962C8B-B14F-4D97-AF65-F5344CB8AC3E}">
        <p14:creationId xmlns:p14="http://schemas.microsoft.com/office/powerpoint/2010/main" val="424514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904C30-32BD-4D4F-BF57-F11D66345A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4" y="36971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377357-51DE-4D99-851F-5291E31237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77" y="14047"/>
            <a:ext cx="1294823" cy="720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AE7D381-860F-4053-835B-488A331C4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Пожарная безопасность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35F73B-5775-437C-9E33-408795BA55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57" y="2347694"/>
            <a:ext cx="3096344" cy="4128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ADEBE3-9538-4F75-9F5C-FCE5395B52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251" y="1575382"/>
            <a:ext cx="3651870" cy="4869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4C9B437-4F13-44BF-A967-EF57660083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7" t="11628" b="11856"/>
          <a:stretch/>
        </p:blipFill>
        <p:spPr>
          <a:xfrm>
            <a:off x="8427419" y="1575381"/>
            <a:ext cx="3386000" cy="2183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8EF7668-5E3D-4CE1-A9A1-4038D194CA3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36953" r="19850" b="17633"/>
          <a:stretch/>
        </p:blipFill>
        <p:spPr>
          <a:xfrm>
            <a:off x="7896200" y="4149080"/>
            <a:ext cx="4002013" cy="2060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A223D9D-BC88-46F7-BF76-AD5E2358DA9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2" t="15251" r="8488" b="16769"/>
          <a:stretch/>
        </p:blipFill>
        <p:spPr>
          <a:xfrm>
            <a:off x="5348901" y="1192561"/>
            <a:ext cx="2664296" cy="161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B110274-97BF-45D6-9F16-75242C5373B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22971" r="24504" b="35300"/>
          <a:stretch/>
        </p:blipFill>
        <p:spPr>
          <a:xfrm>
            <a:off x="1127084" y="1143000"/>
            <a:ext cx="3138108" cy="16117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225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904C30-32BD-4D4F-BF57-F11D66345A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0" y="-27384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377357-51DE-4D99-851F-5291E31237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77" y="14047"/>
            <a:ext cx="1294823" cy="720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AE7D381-860F-4053-835B-488A331C4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эвакуации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0A871E-3118-4473-9785-140C7A7159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14300" r="9051" b="13251"/>
          <a:stretch/>
        </p:blipFill>
        <p:spPr>
          <a:xfrm>
            <a:off x="2351584" y="1187124"/>
            <a:ext cx="7488832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728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9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3" y="68893"/>
            <a:ext cx="4316076" cy="24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41277" y="2468893"/>
            <a:ext cx="11804908" cy="176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sz="5333" b="1" dirty="0">
                <a:solidFill>
                  <a:schemeClr val="tx2"/>
                </a:solidFill>
                <a:latin typeface="Arial" charset="0"/>
              </a:rPr>
              <a:t>ГИМАЗЕТДИНОВА</a:t>
            </a:r>
            <a:endParaRPr lang="en-US" sz="5333" b="1" dirty="0">
              <a:solidFill>
                <a:schemeClr val="tx2"/>
              </a:solidFill>
              <a:latin typeface="Arial" charset="0"/>
            </a:endParaRPr>
          </a:p>
          <a:p>
            <a:r>
              <a:rPr lang="ru-RU" sz="5333" b="1" dirty="0">
                <a:solidFill>
                  <a:schemeClr val="tx2"/>
                </a:solidFill>
                <a:latin typeface="Arial" charset="0"/>
              </a:rPr>
              <a:t>ГУЛЬНАРА РИНАТОВНА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9336" y="5408414"/>
            <a:ext cx="11521280" cy="123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9" tIns="60955" rIns="121909" bIns="60955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МУНИЦИПАЛЬНОГО БЮДЖЕТНОГО ОБЩЕОБРАЗОВАТЕЛЬНОГО УЧРЕЖДЕНИЯ «ЛИЦЕЙ № 161» ГОРОДСКОГО ОКРУГА ГОРОД УФА РЕСПУБЛИКИ БАШКОРТОСТАН </a:t>
            </a:r>
          </a:p>
        </p:txBody>
      </p:sp>
    </p:spTree>
    <p:extLst>
      <p:ext uri="{BB962C8B-B14F-4D97-AF65-F5344CB8AC3E}">
        <p14:creationId xmlns:p14="http://schemas.microsoft.com/office/powerpoint/2010/main" val="134830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D70CC8-66FC-448A-994F-6EAA85D7C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9" name="Рисунок 8" descr="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352" y="911672"/>
            <a:ext cx="3923928" cy="2683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2018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5840" y="1052736"/>
            <a:ext cx="5314978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20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0187" y="3271418"/>
            <a:ext cx="4902161" cy="3078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2018г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23343" y="2628674"/>
            <a:ext cx="4538470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DF3C30-673C-4FA2-883E-E57117DC8B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126138"/>
            <a:ext cx="1294823" cy="720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DA90A-BED1-4D9C-BBEF-0050FD118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4912"/>
            <a:ext cx="12192000" cy="720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Тренировка эвакуации</a:t>
            </a:r>
          </a:p>
        </p:txBody>
      </p:sp>
    </p:spTree>
    <p:extLst>
      <p:ext uri="{BB962C8B-B14F-4D97-AF65-F5344CB8AC3E}">
        <p14:creationId xmlns:p14="http://schemas.microsoft.com/office/powerpoint/2010/main" val="66595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904C30-32BD-4D4F-BF57-F11D66345A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0" y="27384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377357-51DE-4D99-851F-5291E31237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77" y="14047"/>
            <a:ext cx="1294823" cy="7200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AE7D381-860F-4053-835B-488A331C4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Специальная противопожарная комната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85F06E-3D20-4345-AC33-F167542D1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2" y="2204864"/>
            <a:ext cx="5004048" cy="3753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449FD9-BB43-4D1A-85FA-6F88530E7A6B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76120" y="1141834"/>
            <a:ext cx="3816424" cy="5198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1246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63A303-6E35-4BD1-A98C-80C6934D7D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6" name="Рисунок 5" descr="IMG-20190128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1097" y="2852936"/>
            <a:ext cx="5040560" cy="3780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-20190128-WA0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2691" y="886972"/>
            <a:ext cx="3938211" cy="5250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9bf5be0856d1fb6a8c5a5acd9e9895d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3512" y="1160748"/>
            <a:ext cx="6350614" cy="3582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B92F70-A3FC-4046-AF8B-8DF82F843F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173102"/>
            <a:ext cx="1294823" cy="720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2FE1A8-64F1-4AE1-8FAF-9AE161003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748"/>
            <a:ext cx="12192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«Лицей161»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3DB34C-20E6-4B7A-9EF3-B5A84E210D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0" y="1844825"/>
            <a:ext cx="9144000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Благодарю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0E1FA2-8F90-4141-9EA1-108F814774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177" y="0"/>
            <a:ext cx="1294823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87064E-8A03-4A18-AC31-388754BE6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1424" y="5300607"/>
            <a:ext cx="7668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ДОКЛАДЧИК: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ГИМАЗЕТДИНОВА ГУЛЬНАРА РИНАТОВНА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rPr>
              <a:t>ДИРЕКТОР МБОУ «ЛИЦЕЙ №161»</a:t>
            </a:r>
          </a:p>
          <a:p>
            <a:pPr algn="just"/>
            <a:endParaRPr lang="ru-RU" b="1" dirty="0">
              <a:solidFill>
                <a:schemeClr val="tx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16A075-047F-4663-85E6-6606FF633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059" y="116632"/>
            <a:ext cx="3237057" cy="180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0" y="332657"/>
            <a:ext cx="914400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Актуальные вопросы в деятельности общеобразовательных организаций по обеспечению пожарной безопасности и антитеррористической защищенности </a:t>
            </a:r>
            <a:endParaRPr lang="ru-RU" sz="4000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lumMod val="95000"/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22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kolnie-fony-dlya-prezentacii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-13395"/>
            <a:ext cx="9144000" cy="6884790"/>
          </a:xfrm>
          <a:prstGeom prst="rect">
            <a:avLst/>
          </a:prstGeom>
        </p:spPr>
      </p:pic>
      <p:pic>
        <p:nvPicPr>
          <p:cNvPr id="3" name="Рисунок 2" descr="https://im0-tub-ru.yandex.net/i?id=86bf8191d80bec99ab08ddc028deb7cc-sr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7" y="0"/>
            <a:ext cx="121851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0EF355-A50D-4F6F-87EA-B3A01D88C9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280" y="13060"/>
            <a:ext cx="1294823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E3DD4C-5233-45CC-949A-51798F3334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524001" y="2609529"/>
            <a:ext cx="5436096" cy="40324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Постановление Правительства РФ от 7 октября 2017 г. №1235 «Об утверждении требований к антитеррористической защищенности объектов (территорий) Министерства образования и науки Российской Федерации и объектов (территорий), относящихся к сфере деятельности Министерства образования и науки Российской Федерации, и формы паспорта безопасности этих объектов (территорий)».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84232" y="881337"/>
            <a:ext cx="3563888" cy="37444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3429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Указ Президента РФ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от 15 февраля 2006 г. №116 «О мерах по противодействию терроризму»;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99456" y="161258"/>
            <a:ext cx="4707283" cy="223224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3429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Нормативные акты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>
            <a:cxnSpLocks/>
            <a:stCxn id="6" idx="5"/>
            <a:endCxn id="5" idx="1"/>
          </p:cNvCxnSpPr>
          <p:nvPr/>
        </p:nvCxnSpPr>
        <p:spPr>
          <a:xfrm>
            <a:off x="5217373" y="2066601"/>
            <a:ext cx="2966859" cy="6869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  <a:stCxn id="6" idx="5"/>
            <a:endCxn id="4" idx="0"/>
          </p:cNvCxnSpPr>
          <p:nvPr/>
        </p:nvCxnSpPr>
        <p:spPr>
          <a:xfrm flipH="1">
            <a:off x="4242049" y="2066601"/>
            <a:ext cx="975324" cy="5429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8B965F-FA34-43F4-8FDD-042D82A9F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242020"/>
            <a:ext cx="1294823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CB9A54B-718E-4933-B37A-65FA83D293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stCxn id="2" idx="2"/>
            <a:endCxn id="4" idx="0"/>
          </p:cNvCxnSpPr>
          <p:nvPr/>
        </p:nvCxnSpPr>
        <p:spPr>
          <a:xfrm flipH="1">
            <a:off x="3665984" y="908720"/>
            <a:ext cx="2430016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" idx="2"/>
            <a:endCxn id="6" idx="0"/>
          </p:cNvCxnSpPr>
          <p:nvPr/>
        </p:nvCxnSpPr>
        <p:spPr>
          <a:xfrm>
            <a:off x="6096000" y="908720"/>
            <a:ext cx="2430016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2"/>
            <a:endCxn id="5" idx="0"/>
          </p:cNvCxnSpPr>
          <p:nvPr/>
        </p:nvCxnSpPr>
        <p:spPr>
          <a:xfrm>
            <a:off x="6096000" y="908720"/>
            <a:ext cx="36004" cy="21602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2" idx="2"/>
            <a:endCxn id="8" idx="0"/>
          </p:cNvCxnSpPr>
          <p:nvPr/>
        </p:nvCxnSpPr>
        <p:spPr>
          <a:xfrm flipH="1">
            <a:off x="3665984" y="908720"/>
            <a:ext cx="2430016" cy="40547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2"/>
            <a:endCxn id="7" idx="0"/>
          </p:cNvCxnSpPr>
          <p:nvPr/>
        </p:nvCxnSpPr>
        <p:spPr>
          <a:xfrm>
            <a:off x="6096000" y="908720"/>
            <a:ext cx="2502024" cy="411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495600" y="0"/>
            <a:ext cx="7200800" cy="90872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0"/>
                <a:cs typeface="Arial" pitchFamily="34" charset="0"/>
              </a:rPr>
              <a:t>Мероприятия по антитеррористической защищенности направлены на: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24000" y="1340768"/>
            <a:ext cx="4283968" cy="14401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воспрепятствование неправомерному проникновению на объекты (территории)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79576" y="3068960"/>
            <a:ext cx="7704856" cy="1800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обеспечение защиты служебной информации ограниченного распространения, содержащейся в паспорте безопасности объекта (территории) и иных документах, в том числе служебной информации ограниченного распространения о принимаемых мерах по антитеррористической защищенности объектов (территорий).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84032" y="1268760"/>
            <a:ext cx="4283968" cy="15121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пресечение попыток совершения террористических актов на объектах (территориях)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56040" y="5019817"/>
            <a:ext cx="4283968" cy="1800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минимизацию возможных последствий совершения террористических актов на объектах (территориях) и ликвидацию угрозы их совершения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24000" y="4963480"/>
            <a:ext cx="4283968" cy="1800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выявление потенциальных нарушителей установленных на объектах (территориях) пропускного и </a:t>
            </a:r>
            <a:r>
              <a:rPr lang="ru-RU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внутриобъектового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режимов и (или) признаков подготовки или совершения террористического акта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E5829D2-0CBD-4230-A608-8D6005A8F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188720"/>
            <a:ext cx="1294823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BE9223-6FA1-4562-9F9C-A25282F6D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495600" y="188640"/>
            <a:ext cx="7200800" cy="7474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Федеральный закон от 06.03.2006 №35-ФЗ 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«О противодействии терроризму»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565578535"/>
              </p:ext>
            </p:extLst>
          </p:nvPr>
        </p:nvGraphicFramePr>
        <p:xfrm>
          <a:off x="1524000" y="1066428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A99CD1-2BFB-4978-B9F5-F60F988650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186904"/>
            <a:ext cx="1294823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6DFD5-ECD5-4164-AB4A-1B7B5EE5C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A15E50-C281-45DA-9902-52A9F97653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64" y="0"/>
            <a:ext cx="12192000" cy="6858000"/>
          </a:xfrm>
          <a:prstGeom prst="rect">
            <a:avLst/>
          </a:prstGeom>
        </p:spPr>
      </p:pic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75F96384-8127-448A-836E-F8B6F4BD1E7E}"/>
              </a:ext>
            </a:extLst>
          </p:cNvPr>
          <p:cNvSpPr txBox="1">
            <a:spLocks/>
          </p:cNvSpPr>
          <p:nvPr/>
        </p:nvSpPr>
        <p:spPr>
          <a:xfrm>
            <a:off x="-26764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Видеонаблюдение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BB1E8D-416D-4E58-8895-A09546404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857" y="23664"/>
            <a:ext cx="1294823" cy="72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E4C8AA-7F21-41D7-A7CE-04FC22C06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249" y="1238964"/>
            <a:ext cx="7043750" cy="5282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8A273F-74AF-4CD4-8A0E-859BFDB82F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r="48790" b="52002"/>
          <a:stretch/>
        </p:blipFill>
        <p:spPr>
          <a:xfrm>
            <a:off x="343505" y="1620838"/>
            <a:ext cx="5655156" cy="3998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595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0D2970-9C98-40D3-9CD8-BD27036D8C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196752"/>
            <a:ext cx="5303912" cy="5301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3912" y="2636912"/>
            <a:ext cx="5940152" cy="3573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3832" y="980728"/>
            <a:ext cx="4320480" cy="3226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44AF39-0902-481C-8E9A-ED03685634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155571"/>
            <a:ext cx="1294823" cy="7200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BFFDF701-AEC5-4E7B-A1C8-BCAD277FB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7" y="-24482"/>
            <a:ext cx="120683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Установлены рамка металлоискателя, турникеты на входы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464</Words>
  <Application>Microsoft Office PowerPoint</Application>
  <PresentationFormat>Широкоэкранный</PresentationFormat>
  <Paragraphs>55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Мобильная тревожная кнопка</vt:lpstr>
      <vt:lpstr>Дежурный учитель  контролирует пропускной режим</vt:lpstr>
      <vt:lpstr>Расходы на систему безопасности  образовательного учреждения</vt:lpstr>
      <vt:lpstr>Пост охраны </vt:lpstr>
      <vt:lpstr>Презентация PowerPoint</vt:lpstr>
      <vt:lpstr>Презентация PowerPoint</vt:lpstr>
      <vt:lpstr>Автоматическая пожарная сигнализация</vt:lpstr>
      <vt:lpstr>Пожарная безопасность</vt:lpstr>
      <vt:lpstr>План эвакуации</vt:lpstr>
      <vt:lpstr>Тренировка эвакуации</vt:lpstr>
      <vt:lpstr>Специальная противопожарная комната</vt:lpstr>
      <vt:lpstr>МБОУ «Лицей161»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Hewlett-Packard Company</cp:lastModifiedBy>
  <cp:revision>64</cp:revision>
  <dcterms:created xsi:type="dcterms:W3CDTF">2019-01-28T04:38:06Z</dcterms:created>
  <dcterms:modified xsi:type="dcterms:W3CDTF">2019-01-31T16:42:12Z</dcterms:modified>
</cp:coreProperties>
</file>