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80" r:id="rId2"/>
    <p:sldId id="263" r:id="rId3"/>
    <p:sldId id="281" r:id="rId4"/>
    <p:sldId id="282" r:id="rId5"/>
    <p:sldId id="283" r:id="rId6"/>
    <p:sldId id="285" r:id="rId7"/>
    <p:sldId id="286" r:id="rId8"/>
    <p:sldId id="288" r:id="rId9"/>
    <p:sldId id="287" r:id="rId10"/>
    <p:sldId id="290" r:id="rId11"/>
    <p:sldId id="289" r:id="rId12"/>
    <p:sldId id="294" r:id="rId13"/>
    <p:sldId id="291" r:id="rId14"/>
    <p:sldId id="298" r:id="rId15"/>
    <p:sldId id="295" r:id="rId16"/>
    <p:sldId id="300" r:id="rId17"/>
    <p:sldId id="292" r:id="rId18"/>
    <p:sldId id="293" r:id="rId19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1034" autoAdjust="0"/>
  </p:normalViewPr>
  <p:slideViewPr>
    <p:cSldViewPr>
      <p:cViewPr>
        <p:scale>
          <a:sx n="100" d="100"/>
          <a:sy n="100" d="100"/>
        </p:scale>
        <p:origin x="-198" y="-16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2087EB-356B-44F2-A8DD-B36B54D71133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AD2F8D-8BE1-4F1B-8633-3FA9551C75E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ru-RU" sz="1200" b="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Все это легко проверить, за исключением настройки Максимальной скорости движения - 60 км/ч</a:t>
            </a:r>
          </a:p>
          <a:p>
            <a:pPr lvl="0" algn="just">
              <a:lnSpc>
                <a:spcPct val="150000"/>
              </a:lnSpc>
              <a:defRPr/>
            </a:pPr>
            <a:r>
              <a:rPr lang="ru-RU" sz="1200" b="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Поэтому основной причиной неправильной работы УОС является несанкционированное вмешательство - перенастройка Электронного блока управления (ЭБУ)</a:t>
            </a:r>
          </a:p>
          <a:p>
            <a:r>
              <a:rPr lang="ru-RU" b="0" dirty="0" smtClean="0"/>
              <a:t>Диагностика </a:t>
            </a:r>
            <a:r>
              <a:rPr lang="ru-RU" sz="1200" b="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Электронного блока управления (ЭБУ) проводиться на специализированных станциях тех.обслуживания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AD2F8D-8BE1-4F1B-8633-3FA9551C75E3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AD2F8D-8BE1-4F1B-8633-3FA9551C75E3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2919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1229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258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31332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9431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8036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1254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884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7651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4798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3292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896E1-6899-4214-B6EE-C6DB27A7F02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4022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51520" y="3599961"/>
            <a:ext cx="8640960" cy="1348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№ 8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«Современная безопасная школа»</a:t>
            </a:r>
            <a:endParaRPr lang="ru-RU" sz="3400" b="1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8648" y="195486"/>
            <a:ext cx="5826704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1007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72841"/>
            <a:ext cx="7813681" cy="62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cap="all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СПУТНИКОВЫЙ МОНИТОРИНГ.</a:t>
            </a:r>
          </a:p>
          <a:p>
            <a:pPr eaLnBrk="0" hangingPunct="0"/>
            <a:r>
              <a:rPr lang="ru-RU" sz="1800" b="1" i="1" cap="all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СКОРОСТНОЙ </a:t>
            </a:r>
            <a:r>
              <a:rPr lang="ru-RU" sz="1800" b="1" i="1" cap="all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РЕЖИМ</a:t>
            </a:r>
            <a:endParaRPr lang="ru-RU" sz="1800" b="1" i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843558"/>
            <a:ext cx="8568952" cy="576064"/>
          </a:xfrm>
        </p:spPr>
        <p:txBody>
          <a:bodyPr>
            <a:noAutofit/>
          </a:bodyPr>
          <a:lstStyle/>
          <a:p>
            <a:pPr algn="ctr">
              <a:spcBef>
                <a:spcPts val="200"/>
              </a:spcBef>
            </a:pP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График превышений допустимой скорости в 2018 году</a:t>
            </a:r>
          </a:p>
          <a:p>
            <a:endParaRPr lang="ru-RU" sz="1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11 месяцев 2018 ППС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1275606"/>
            <a:ext cx="6696744" cy="364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0402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72841"/>
            <a:ext cx="7813681" cy="62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cap="all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СПУТНИКОВЫЙ МОНИТОРИНГ.</a:t>
            </a:r>
          </a:p>
          <a:p>
            <a:pPr eaLnBrk="0" hangingPunct="0"/>
            <a:r>
              <a:rPr lang="ru-RU" sz="1800" b="1" i="1" cap="all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СКОРОСТНОЙ </a:t>
            </a:r>
            <a:r>
              <a:rPr lang="ru-RU" sz="1800" b="1" i="1" cap="all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РЕЖИМ</a:t>
            </a:r>
            <a:endParaRPr lang="ru-RU" sz="1800" b="1" i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827584" y="1491630"/>
          <a:ext cx="7200800" cy="283933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33526"/>
                <a:gridCol w="1666851"/>
                <a:gridCol w="1866874"/>
                <a:gridCol w="1933549"/>
              </a:tblGrid>
              <a:tr h="49830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Скорость 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Октябрь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2018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Ноябрь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2018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1-10 декабря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2018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20899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Arial" pitchFamily="34" charset="0"/>
                          <a:cs typeface="Arial" pitchFamily="34" charset="0"/>
                        </a:rPr>
                        <a:t>Свыше 110 км/ч</a:t>
                      </a:r>
                      <a:endParaRPr lang="ru-RU" sz="16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47039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Arial" pitchFamily="34" charset="0"/>
                          <a:cs typeface="Arial" pitchFamily="34" charset="0"/>
                        </a:rPr>
                        <a:t>100 – 110  км/ч</a:t>
                      </a:r>
                      <a:endParaRPr lang="ru-RU" sz="16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448466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Arial" pitchFamily="34" charset="0"/>
                          <a:cs typeface="Arial" pitchFamily="34" charset="0"/>
                        </a:rPr>
                        <a:t>90</a:t>
                      </a:r>
                      <a:r>
                        <a:rPr lang="ru-RU" sz="1600" b="0" baseline="0" dirty="0" smtClean="0">
                          <a:latin typeface="Arial" pitchFamily="34" charset="0"/>
                          <a:cs typeface="Arial" pitchFamily="34" charset="0"/>
                        </a:rPr>
                        <a:t> –  100 км/ч</a:t>
                      </a:r>
                      <a:endParaRPr lang="ru-RU" sz="16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29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73254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Arial" pitchFamily="34" charset="0"/>
                          <a:cs typeface="Arial" pitchFamily="34" charset="0"/>
                        </a:rPr>
                        <a:t>80 –</a:t>
                      </a:r>
                      <a:r>
                        <a:rPr lang="ru-RU" sz="1600" b="0" baseline="0" dirty="0" smtClean="0">
                          <a:latin typeface="Arial" pitchFamily="34" charset="0"/>
                          <a:cs typeface="Arial" pitchFamily="34" charset="0"/>
                        </a:rPr>
                        <a:t> 90 км/ч</a:t>
                      </a:r>
                      <a:endParaRPr lang="ru-RU" sz="16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118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35</a:t>
                      </a:r>
                    </a:p>
                  </a:txBody>
                  <a:tcPr anchor="ctr"/>
                </a:tc>
              </a:tr>
              <a:tr h="2847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Arial" pitchFamily="34" charset="0"/>
                          <a:cs typeface="Arial" pitchFamily="34" charset="0"/>
                        </a:rPr>
                        <a:t>70 –</a:t>
                      </a:r>
                      <a:r>
                        <a:rPr lang="ru-RU" sz="1600" b="0" baseline="0" dirty="0" smtClean="0">
                          <a:latin typeface="Arial" pitchFamily="34" charset="0"/>
                          <a:cs typeface="Arial" pitchFamily="34" charset="0"/>
                        </a:rPr>
                        <a:t> 80 км/ч</a:t>
                      </a:r>
                      <a:endParaRPr lang="ru-RU" sz="16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24</a:t>
                      </a:r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198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138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2847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Всего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391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302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183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843558"/>
            <a:ext cx="8568952" cy="576064"/>
          </a:xfrm>
        </p:spPr>
        <p:txBody>
          <a:bodyPr>
            <a:noAutofit/>
          </a:bodyPr>
          <a:lstStyle/>
          <a:p>
            <a:pPr algn="ctr">
              <a:spcBef>
                <a:spcPts val="200"/>
              </a:spcBef>
            </a:pP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Превышение допустимой скорости в 4-м квартале 2018 года</a:t>
            </a:r>
          </a:p>
          <a:p>
            <a:endParaRPr lang="ru-RU" sz="1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402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ÐÐ°ÑÑÐ¸Ð½ÐºÐ¸ Ð¿Ð¾ Ð·Ð°Ð¿ÑÐ¾ÑÑ Ð­ÐÐ£ Ð£ÐÐ¡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335188"/>
            <a:ext cx="3524836" cy="2808312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267494"/>
            <a:ext cx="7813681" cy="349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cap="all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УСТРОЙСТВО ОГРАНИЧЕНИЯ СКОРОСТИ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706507"/>
            <a:ext cx="8352928" cy="2086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20000"/>
              </a:lnSpc>
              <a:defRPr/>
            </a:pP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Устройство ограничения скорости 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(УОС):</a:t>
            </a:r>
            <a:endParaRPr lang="ru-RU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lvl="0" algn="just">
              <a:lnSpc>
                <a:spcPct val="120000"/>
              </a:lnSpc>
              <a:defRPr/>
            </a:pP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- о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граничивает максимальную скорость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движения  (60 км/ч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),</a:t>
            </a:r>
            <a:endParaRPr lang="ru-RU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lvl="0" algn="just">
              <a:lnSpc>
                <a:spcPct val="120000"/>
              </a:lnSpc>
              <a:defRPr/>
            </a:pP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- н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е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допускает движение автобуса при открытой пассажирской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двери,</a:t>
            </a:r>
            <a:endParaRPr lang="ru-RU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lvl="0" algn="just">
              <a:lnSpc>
                <a:spcPct val="120000"/>
              </a:lnSpc>
              <a:defRPr/>
            </a:pP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-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локирует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открывание дверей на движущемся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автобусе,</a:t>
            </a:r>
            <a:endParaRPr lang="ru-RU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lvl="0" algn="just">
              <a:lnSpc>
                <a:spcPct val="120000"/>
              </a:lnSpc>
              <a:defRPr/>
            </a:pP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- н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е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допускает закрытие пассажирской двери при наличии человека на выдвижной подножке.  </a:t>
            </a:r>
          </a:p>
        </p:txBody>
      </p:sp>
    </p:spTree>
    <p:extLst>
      <p:ext uri="{BB962C8B-B14F-4D97-AF65-F5344CB8AC3E}">
        <p14:creationId xmlns:p14="http://schemas.microsoft.com/office/powerpoint/2010/main" xmlns="" val="290402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539552" y="843558"/>
            <a:ext cx="7344816" cy="25922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Превышение школьными автобусами скорости 60 км/ч свидетельствует о том, что на автобусах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устройство ограничения скорости  (УОС)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lvl="0" algn="just">
              <a:lnSpc>
                <a:spcPct val="150000"/>
              </a:lnSpc>
              <a:defRPr/>
            </a:pP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-</a:t>
            </a:r>
            <a:r>
              <a:rPr kumimoji="0" lang="ru-RU" b="1" i="0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отсутствует</a:t>
            </a:r>
            <a:r>
              <a:rPr lang="ru-RU" b="1" u="sng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</a:t>
            </a:r>
            <a:endParaRPr lang="ru-RU" b="1" u="sng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lvl="0" algn="just">
              <a:lnSpc>
                <a:spcPct val="150000"/>
              </a:lnSpc>
              <a:defRPr/>
            </a:pP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-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u="sng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b="1" u="sng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тключено </a:t>
            </a:r>
            <a:r>
              <a:rPr lang="ru-RU" b="1" u="sng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(или не </a:t>
            </a:r>
            <a:r>
              <a:rPr kumimoji="0" lang="ru-RU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работает)</a:t>
            </a:r>
            <a:r>
              <a:rPr lang="ru-RU" b="1" u="sng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</a:t>
            </a:r>
            <a:endParaRPr kumimoji="0" lang="ru-RU" b="1" i="0" u="sng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lvl="0" algn="just">
              <a:lnSpc>
                <a:spcPct val="150000"/>
              </a:lnSpc>
              <a:defRPr/>
            </a:pP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- 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u="sng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перенастроено.</a:t>
            </a:r>
            <a:endParaRPr kumimoji="0" lang="ru-RU" b="1" i="0" u="sng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</a:t>
            </a:r>
            <a:endParaRPr kumimoji="0" lang="ru-RU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Таким 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образом, наблюдается 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нарушение требований ГОСТ Р 51160-98 «Автобус для перевозки детей. Технические требования».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267494"/>
            <a:ext cx="7813681" cy="349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cap="all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УСТРОЙСТВО ОГРАНИЧЕНИЯ СКОРОСТИ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402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42695" y="-9504"/>
            <a:ext cx="7813681" cy="90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cap="all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ЭКСТРЕННОЕ РЕАГИРОВАНИЕ при </a:t>
            </a:r>
            <a:r>
              <a:rPr lang="ru-RU" sz="1800" b="1" cap="all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авариях</a:t>
            </a:r>
          </a:p>
          <a:p>
            <a:pPr eaLnBrk="0" hangingPunct="0"/>
            <a:r>
              <a:rPr lang="ru-RU" sz="1800" b="1" cap="all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800" b="1" cap="all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Эра-Глонасс</a:t>
            </a:r>
            <a:r>
              <a:rPr lang="ru-RU" sz="1800" b="1" cap="all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» (Служба 112).</a:t>
            </a:r>
            <a:r>
              <a:rPr lang="ru-RU" sz="1800" b="1" i="1" cap="all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eaLnBrk="0" hangingPunct="0"/>
            <a:r>
              <a:rPr lang="ru-RU" sz="1800" b="1" i="1" cap="all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Оснащение</a:t>
            </a:r>
            <a:endParaRPr lang="ru-RU" sz="1800" b="1" i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074" name="AutoShape 2" descr="ÐÐ°ÑÑÐ¸Ð½ÐºÐ¸ Ð¿Ð¾ Ð·Ð°Ð¿ÑÐ¾ÑÑ ÑÑÐ°-Ð³Ð»Ð¾Ð½Ð°ÑÑ ÑÑÐ¾ ÑÑÐ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 descr="ПАЗ ТревКнопка ЭГ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1779662"/>
            <a:ext cx="3384376" cy="3071747"/>
          </a:xfrm>
          <a:prstGeom prst="rect">
            <a:avLst/>
          </a:prstGeom>
        </p:spPr>
      </p:pic>
      <p:pic>
        <p:nvPicPr>
          <p:cNvPr id="11" name="Рисунок 10" descr="устройство голосовой связи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6015" y="1779662"/>
            <a:ext cx="3873380" cy="310439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644008" y="1055807"/>
            <a:ext cx="3888432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ru-RU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Устройство Голосовой связи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95536" y="1035095"/>
            <a:ext cx="3456384" cy="456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ru-RU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Тревожная  кнопка</a:t>
            </a:r>
          </a:p>
        </p:txBody>
      </p:sp>
    </p:spTree>
    <p:extLst>
      <p:ext uri="{BB962C8B-B14F-4D97-AF65-F5344CB8AC3E}">
        <p14:creationId xmlns:p14="http://schemas.microsoft.com/office/powerpoint/2010/main" xmlns="" val="290402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42695" y="-9504"/>
            <a:ext cx="7813681" cy="90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cap="all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ЭКСТРЕННОЕ РЕАГИРОВАНИЕ при </a:t>
            </a:r>
            <a:r>
              <a:rPr lang="ru-RU" sz="1800" b="1" cap="all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авариях</a:t>
            </a:r>
          </a:p>
          <a:p>
            <a:pPr eaLnBrk="0" hangingPunct="0"/>
            <a:r>
              <a:rPr lang="ru-RU" sz="1800" b="1" cap="all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«</a:t>
            </a:r>
            <a:r>
              <a:rPr lang="ru-RU" sz="1800" b="1" cap="all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Эра-Глонасс</a:t>
            </a:r>
            <a:r>
              <a:rPr lang="ru-RU" sz="1800" b="1" cap="all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» (Служба 112). </a:t>
            </a:r>
          </a:p>
          <a:p>
            <a:pPr eaLnBrk="0" hangingPunct="0"/>
            <a:r>
              <a:rPr lang="ru-RU" sz="1800" b="1" i="1" cap="all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Взаимодействие</a:t>
            </a:r>
            <a:endParaRPr lang="ru-RU" sz="1800" b="1" i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074" name="AutoShape 2" descr="ÐÐ°ÑÑÐ¸Ð½ÐºÐ¸ Ð¿Ð¾ Ð·Ð°Ð¿ÑÐ¾ÑÑ ÑÑÐ°-Ð³Ð»Ð¾Ð½Ð°ÑÑ ÑÑÐ¾ ÑÑÐ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0" name="AutoShape 2" descr="ÐÐ°ÑÑÐ¸Ð½ÐºÐ¸ Ð¿Ð¾ Ð·Ð°Ð¿ÑÐ¾ÑÑ Ð´Ð¸ÑÐ¿ÐµÑÑÐµÑ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2" name="Picture 4" descr="ÐÐ°ÑÑÐ¸Ð½ÐºÐ¸ Ð¿Ð¾ Ð·Ð°Ð¿ÑÐ¾ÑÑ Ð´Ð¸ÑÐ¿ÐµÑÑÐµÑ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2355726"/>
            <a:ext cx="1486141" cy="1080120"/>
          </a:xfrm>
          <a:prstGeom prst="rect">
            <a:avLst/>
          </a:prstGeom>
          <a:noFill/>
        </p:spPr>
      </p:pic>
      <p:pic>
        <p:nvPicPr>
          <p:cNvPr id="8" name="Рисунок 7" descr="ША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2067694"/>
            <a:ext cx="3384376" cy="1418983"/>
          </a:xfrm>
          <a:prstGeom prst="rect">
            <a:avLst/>
          </a:prstGeom>
        </p:spPr>
      </p:pic>
      <p:pic>
        <p:nvPicPr>
          <p:cNvPr id="9" name="Рисунок 8" descr="Glonass_GPS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15816" y="1131590"/>
            <a:ext cx="1224136" cy="943800"/>
          </a:xfrm>
          <a:prstGeom prst="rect">
            <a:avLst/>
          </a:prstGeom>
        </p:spPr>
      </p:pic>
      <p:pic>
        <p:nvPicPr>
          <p:cNvPr id="11" name="Рисунок 10" descr="CMC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44008" y="987574"/>
            <a:ext cx="1279144" cy="1259615"/>
          </a:xfrm>
          <a:prstGeom prst="rect">
            <a:avLst/>
          </a:prstGeom>
        </p:spPr>
      </p:pic>
      <p:pic>
        <p:nvPicPr>
          <p:cNvPr id="12" name="Рисунок 11" descr="Система 112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48064" y="3939902"/>
            <a:ext cx="1152128" cy="742961"/>
          </a:xfrm>
          <a:prstGeom prst="rect">
            <a:avLst/>
          </a:prstGeom>
        </p:spPr>
      </p:pic>
      <p:pic>
        <p:nvPicPr>
          <p:cNvPr id="13" name="Рисунок 12" descr="Оперативная служба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915816" y="4227934"/>
            <a:ext cx="1744029" cy="573539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6516216" y="1851670"/>
            <a:ext cx="19087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4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Диспетчер</a:t>
            </a:r>
          </a:p>
          <a:p>
            <a:pPr lvl="0" algn="ctr">
              <a:defRPr/>
            </a:pPr>
            <a:r>
              <a:rPr lang="ru-RU" sz="14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ЭРА-ГЛОНАСС</a:t>
            </a:r>
            <a:endParaRPr lang="ru-RU" sz="1400" b="1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402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20181126_1643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79912" y="843558"/>
            <a:ext cx="4536504" cy="38944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42695" y="267494"/>
            <a:ext cx="7813681" cy="349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cap="all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Тахограф</a:t>
            </a:r>
            <a:r>
              <a:rPr lang="ru-RU" sz="1800" b="1" cap="all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 Режимы труда и отдыха водителя 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923678"/>
            <a:ext cx="3600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Тахограф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—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устройство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для регистрации скорости, режима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труда и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отдыха водителей.</a:t>
            </a:r>
            <a:endParaRPr lang="ru-RU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402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195486"/>
            <a:ext cx="7813681" cy="62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cap="all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ПРЕДЛОЖЕНИЯ ПО УСИЛЕНИЮ КОНТРОЛЯ  </a:t>
            </a:r>
          </a:p>
          <a:p>
            <a:pPr eaLnBrk="0" hangingPunct="0"/>
            <a:r>
              <a:rPr lang="ru-RU" sz="1800" b="1" cap="all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за передвижением ШКОЛЬНЫХ АВТОБУСОВ 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059582"/>
            <a:ext cx="7848872" cy="3528392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  Предлагается руководителям образовательных организаций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 1. Провести с водителями обучение Правилам реагирования при происшествиях.</a:t>
            </a:r>
            <a:endParaRPr lang="ru-RU" sz="1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Проводить  разъяснительные беседы с 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водителями-нарушителями.</a:t>
            </a:r>
            <a:endParaRPr lang="ru-RU" sz="1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Проводить технические проверки школьных автобусов, замеченных в регулярном превышении допустимой скорости.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Разработать и проводить поощрительные мероприятия  для водителей, не нарушающих ПДД при перевозке детей.</a:t>
            </a:r>
            <a:endParaRPr lang="ru-RU" sz="1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402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43808" y="2067694"/>
            <a:ext cx="2952328" cy="1008112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	СПАСИБО!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402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КАЗАКУЛОВ 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Ильдар </a:t>
            </a:r>
            <a:r>
              <a:rPr lang="ru-RU" sz="4000" b="1" dirty="0" err="1" smtClean="0">
                <a:solidFill>
                  <a:schemeClr val="tx2"/>
                </a:solidFill>
                <a:latin typeface="Arial" charset="0"/>
              </a:rPr>
              <a:t>Ямильевич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ТЕХНИЧЕСКИЙ ДИРЕКТОР ООО НАУЧНО-ТЕХНИЧЕСКОЕ ПРЕДПРИЯТИЕ «НАВИГАЦИОННЫЕ ИНТЕЛЛЕКТУАЛЬНЫЕ СИСТЕМЫ»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830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98320"/>
            <a:ext cx="7813681" cy="62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ОСНАЩЕНИЕ ШКОЛЬНЫХ АВТОБУСОВ </a:t>
            </a:r>
          </a:p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СИСТЕМАМИ БЕЗОПАСНОСТИ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31590"/>
            <a:ext cx="4752528" cy="3429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5148064" y="1131590"/>
            <a:ext cx="37809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Спутниковый мониторинг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ГЛОНАСС/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GPS</a:t>
            </a:r>
            <a:endParaRPr lang="ru-RU" b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ü"/>
            </a:pPr>
            <a:endParaRPr lang="ru-RU" b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Экстренное реагирование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при авариях ЭРА-ГЛОНАСС</a:t>
            </a:r>
          </a:p>
          <a:p>
            <a:pPr>
              <a:buFont typeface="Wingdings" pitchFamily="2" charset="2"/>
              <a:buChar char="ü"/>
            </a:pPr>
            <a:endParaRPr lang="ru-RU" b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Тахографический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контроль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режима труда и отдыха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водителя </a:t>
            </a:r>
          </a:p>
          <a:p>
            <a:pPr>
              <a:buFont typeface="Wingdings" pitchFamily="2" charset="2"/>
              <a:buChar char="ü"/>
            </a:pPr>
            <a:endParaRPr lang="ru-RU" b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Устройство ограничения 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скорости УОС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0402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195486"/>
            <a:ext cx="7813681" cy="62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cap="all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СХЕМА  Контроля  движения  школьных  автобусов</a:t>
            </a:r>
            <a:r>
              <a:rPr lang="ru-RU" sz="1800" dirty="0" smtClean="0">
                <a:solidFill>
                  <a:srgbClr val="FF0000"/>
                </a:solidFill>
              </a:rPr>
              <a:t/>
            </a:r>
            <a:br>
              <a:rPr lang="ru-RU" sz="1800" dirty="0" smtClean="0">
                <a:solidFill>
                  <a:srgbClr val="FF0000"/>
                </a:solidFill>
              </a:rPr>
            </a:b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6" name="Picture 3" descr="C:\Users\vladi\Desktop\Совещание 01.02.2019 Минобр\Первичный материал\Схема взаимодествия фото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11560" y="699542"/>
            <a:ext cx="7192379" cy="42582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0402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195486"/>
            <a:ext cx="7813681" cy="62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cap="all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СПУТНИКОВЫЙ МОНИТОРИНГ.</a:t>
            </a:r>
          </a:p>
          <a:p>
            <a:pPr eaLnBrk="0" hangingPunct="0"/>
            <a:r>
              <a:rPr lang="ru-RU" sz="1800" b="1" i="1" cap="all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Параметры  </a:t>
            </a:r>
            <a:r>
              <a:rPr lang="ru-RU" sz="1800" b="1" i="1" cap="all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Контроля  движения школьных </a:t>
            </a:r>
            <a:r>
              <a:rPr lang="ru-RU" sz="1800" b="1" i="1" cap="all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автобусов</a:t>
            </a:r>
            <a:endParaRPr lang="ru-RU" sz="1800" b="1" i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1475656" y="1563638"/>
            <a:ext cx="5328592" cy="2592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200"/>
              </a:spcBef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Скорость движения</a:t>
            </a:r>
          </a:p>
          <a:p>
            <a:pPr>
              <a:spcBef>
                <a:spcPts val="1200"/>
              </a:spcBef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Маршрут движения;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Целевое</a:t>
            </a:r>
            <a:r>
              <a:rPr kumimoji="0" lang="ru-RU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использование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Рейтинг водителей по качеству вождения</a:t>
            </a:r>
          </a:p>
          <a:p>
            <a:pPr>
              <a:spcBef>
                <a:spcPts val="1200"/>
              </a:spcBef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Расход ГСМ;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402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128995"/>
            <a:ext cx="7813681" cy="62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cap="all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СПУТНИКОВЫЙ МОНИТОРИНГ.</a:t>
            </a:r>
          </a:p>
          <a:p>
            <a:pPr eaLnBrk="0" hangingPunct="0"/>
            <a:r>
              <a:rPr lang="ru-RU" sz="1800" b="1" i="1" cap="all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Инструменты  </a:t>
            </a:r>
            <a:r>
              <a:rPr lang="ru-RU" sz="1800" b="1" i="1" cap="all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Контроля </a:t>
            </a:r>
            <a:endParaRPr lang="ru-RU" sz="1800" b="1" i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0" y="771550"/>
            <a:ext cx="7813681" cy="349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онтроль по карте 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9" name="Picture 2" descr="C:\Users\vladi\Desktop\Совещание 01.02.2019 Минобр\Первичный материал\2-оперативный контроль ред.2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39552" y="1128532"/>
            <a:ext cx="7920880" cy="37922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0402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123478"/>
            <a:ext cx="7813681" cy="62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cap="all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СПУТНИКОВЫЙ МОНИТОРИНГ.</a:t>
            </a:r>
          </a:p>
          <a:p>
            <a:pPr eaLnBrk="0" hangingPunct="0"/>
            <a:r>
              <a:rPr lang="ru-RU" sz="1800" b="1" i="1" cap="all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Инструменты  </a:t>
            </a:r>
            <a:r>
              <a:rPr lang="ru-RU" sz="1800" b="1" i="1" cap="all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Контроля </a:t>
            </a:r>
            <a:endParaRPr lang="ru-RU" sz="1800" b="1" i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707904" y="771550"/>
            <a:ext cx="1512168" cy="349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Отчеты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6" name="Picture 3" descr="C:\Users\vladi\Desktop\Совещание 01.02.2019 Минобр\Первичный материал\Отчет по пробегу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67544" y="1419622"/>
            <a:ext cx="4038600" cy="3312368"/>
          </a:xfrm>
          <a:prstGeom prst="rect">
            <a:avLst/>
          </a:prstGeom>
          <a:noFill/>
        </p:spPr>
      </p:pic>
      <p:pic>
        <p:nvPicPr>
          <p:cNvPr id="10" name="Picture 2" descr="C:\Users\vladi\Desktop\Совещание 01.02.2019 Минобр\Первичный материал\3-отчеты.PN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788024" y="1403526"/>
            <a:ext cx="3888432" cy="3739974"/>
          </a:xfrm>
          <a:prstGeom prst="rect">
            <a:avLst/>
          </a:prstGeom>
          <a:noFill/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403648" y="1059582"/>
            <a:ext cx="1835696" cy="318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6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Пробег</a:t>
            </a:r>
            <a:endParaRPr lang="ru-RU" sz="1600" b="1" i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5652120" y="1059582"/>
            <a:ext cx="1835696" cy="318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6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Скорость</a:t>
            </a:r>
            <a:endParaRPr lang="ru-RU" sz="1600" b="1" i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rot="10800000" flipV="1">
            <a:off x="2915816" y="987574"/>
            <a:ext cx="936104" cy="216024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5076056" y="987574"/>
            <a:ext cx="864096" cy="216024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90402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-15021"/>
            <a:ext cx="7813681" cy="62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cap="all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СПУТНИКОВЫЙ МОНИТОРИНГ.</a:t>
            </a:r>
          </a:p>
          <a:p>
            <a:pPr eaLnBrk="0" hangingPunct="0"/>
            <a:r>
              <a:rPr lang="ru-RU" sz="1800" b="1" i="1" cap="all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Нарушения </a:t>
            </a:r>
            <a:r>
              <a:rPr lang="ru-RU" sz="1800" b="1" i="1" cap="all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 Муниципалитетах</a:t>
            </a:r>
            <a:endParaRPr lang="ru-RU" sz="1800" b="1" i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690250"/>
            <a:ext cx="81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Доля автобусов-нарушителей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за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1-10 декабря 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2018 (%)</a:t>
            </a:r>
            <a:endParaRPr lang="ru-RU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539552" y="1059582"/>
          <a:ext cx="7488831" cy="3816423"/>
        </p:xfrm>
        <a:graphic>
          <a:graphicData uri="http://schemas.openxmlformats.org/drawingml/2006/table">
            <a:tbl>
              <a:tblPr/>
              <a:tblGrid>
                <a:gridCol w="2835577"/>
                <a:gridCol w="1182703"/>
                <a:gridCol w="2695009"/>
                <a:gridCol w="775542"/>
              </a:tblGrid>
              <a:tr h="293571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err="1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Стерлибашевский</a:t>
                      </a:r>
                      <a:r>
                        <a:rPr lang="ru-RU" sz="1600" b="1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45,8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Мишкинский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20,8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3571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err="1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Стерлитамакский</a:t>
                      </a:r>
                      <a:r>
                        <a:rPr lang="ru-RU" sz="1600" b="1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35,7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Мечетлинский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3571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err="1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Гафурийский</a:t>
                      </a:r>
                      <a:r>
                        <a:rPr lang="ru-RU" sz="1600" b="1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33,3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Салаватский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19,2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3571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Федоровский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33,3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Кармаскалинский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18,8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3571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err="1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Белорецкий</a:t>
                      </a:r>
                      <a:r>
                        <a:rPr lang="ru-RU" sz="1600" b="1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32,1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Миякинский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18,2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3571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Хайбуллинский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30,0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Бураевский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16,7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3571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Благоварский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29,2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Илишевский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16,7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3571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Кигинский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28,6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Куюргазинский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16,7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3571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Шаранский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28,6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Караидельский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15,4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3571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Ермекеевский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26,7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Бижбулякский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15,0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3571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Аургазинский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25,0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Краснокамский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15,0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3571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Кушнаренковский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25,0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Аскинский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13,6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3571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Нуримановский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23,8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Бакалинский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13,6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90402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-15021"/>
            <a:ext cx="7813681" cy="62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cap="all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СПУТНИКОВЫЙ МОНИТОРИНГ. </a:t>
            </a:r>
          </a:p>
          <a:p>
            <a:pPr eaLnBrk="0" hangingPunct="0"/>
            <a:r>
              <a:rPr lang="ru-RU" sz="1800" b="1" i="1" cap="all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Нарушения </a:t>
            </a:r>
            <a:r>
              <a:rPr lang="ru-RU" sz="1800" b="1" i="1" cap="all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 Муниципалитетах</a:t>
            </a:r>
            <a:endParaRPr lang="ru-RU" sz="1800" b="1" i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627534"/>
            <a:ext cx="8028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Доля автобусов-нарушителей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за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1-10 декабря 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2018 (%)</a:t>
            </a:r>
            <a:endParaRPr lang="ru-RU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683568" y="987575"/>
          <a:ext cx="7128793" cy="3960437"/>
        </p:xfrm>
        <a:graphic>
          <a:graphicData uri="http://schemas.openxmlformats.org/drawingml/2006/table">
            <a:tbl>
              <a:tblPr/>
              <a:tblGrid>
                <a:gridCol w="2699252"/>
                <a:gridCol w="1125843"/>
                <a:gridCol w="2565441"/>
                <a:gridCol w="738257"/>
              </a:tblGrid>
              <a:tr h="304649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Белебеевский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13,6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Бирский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5,0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649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Благовещенский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13,3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Дуванский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5,0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649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Балтачевский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13,0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err="1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Янаульский</a:t>
                      </a:r>
                      <a:r>
                        <a:rPr lang="ru-RU" sz="1600" b="1" i="0" u="none" strike="noStrike" dirty="0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5,0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649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Абзелиловский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12,9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Архангельский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4,5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649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г. Нефтекамск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12,5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Калтасинский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4,3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649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Чишминский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12,5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Зианчуринский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4,2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649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Бурзянский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12,0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Ишимбайский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4,0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649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Белокатайский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11,1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Дюртюлинский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3,3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649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г. Салават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11,1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err="1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Баймакский</a:t>
                      </a:r>
                      <a:r>
                        <a:rPr lang="ru-RU" sz="1600" b="1" i="0" u="none" strike="noStrike" dirty="0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649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Кугарчинский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10,7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г. Кумертау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649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err="1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Чекмагушевский</a:t>
                      </a:r>
                      <a:r>
                        <a:rPr lang="ru-RU" sz="1600" b="1" i="0" u="none" strike="noStrike" dirty="0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9,1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г. Сибай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649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err="1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Альшеевский</a:t>
                      </a:r>
                      <a:r>
                        <a:rPr lang="ru-RU" sz="1600" b="1" i="0" u="none" strike="noStrike" dirty="0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8,7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г. Стерлитамак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649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Зилаирский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5,9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err="1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Татышлинский</a:t>
                      </a:r>
                      <a:r>
                        <a:rPr lang="ru-RU" sz="1600" b="1" i="0" u="none" strike="noStrike" dirty="0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 район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90402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583</TotalTime>
  <Words>627</Words>
  <Application>Microsoft Office PowerPoint</Application>
  <PresentationFormat>Экран (16:9)</PresentationFormat>
  <Paragraphs>225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Мусина Элиза Рашитовна</dc:creator>
  <cp:lastModifiedBy>Ildar</cp:lastModifiedBy>
  <cp:revision>98</cp:revision>
  <dcterms:created xsi:type="dcterms:W3CDTF">2019-01-28T07:19:05Z</dcterms:created>
  <dcterms:modified xsi:type="dcterms:W3CDTF">2019-01-31T06:37:23Z</dcterms:modified>
</cp:coreProperties>
</file>