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76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9.xml" ContentType="application/vnd.openxmlformats-officedocument.presentationml.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68.xml" ContentType="application/vnd.openxmlformats-officedocument.presentationml.slide+xml"/>
  <Override PartName="/ppt/slides/slide7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s/slide71.xml" ContentType="application/vnd.openxmlformats-officedocument.presentationml.slide+xml"/>
  <Override PartName="/ppt/slides/slide80.xml" ContentType="application/vnd.openxmlformats-officedocument.presentationml.slide+xml"/>
  <Override PartName="/ppt/slides/slide8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Default Extension="wdp" ContentType="image/vnd.ms-photo"/>
  <Override PartName="/ppt/slideLayouts/slideLayout10.xml" ContentType="application/vnd.openxmlformats-officedocument.presentationml.slideLayou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slides/slide69.xml" ContentType="application/vnd.openxmlformats-officedocument.presentationml.slide+xml"/>
  <Override PartName="/ppt/slides/slide78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8"/>
  </p:notesMasterIdLst>
  <p:sldIdLst>
    <p:sldId id="293" r:id="rId2"/>
    <p:sldId id="368" r:id="rId3"/>
    <p:sldId id="369" r:id="rId4"/>
    <p:sldId id="370" r:id="rId5"/>
    <p:sldId id="371" r:id="rId6"/>
    <p:sldId id="299" r:id="rId7"/>
    <p:sldId id="297" r:id="rId8"/>
    <p:sldId id="372" r:id="rId9"/>
    <p:sldId id="373" r:id="rId10"/>
    <p:sldId id="374" r:id="rId11"/>
    <p:sldId id="375" r:id="rId12"/>
    <p:sldId id="376" r:id="rId13"/>
    <p:sldId id="377" r:id="rId14"/>
    <p:sldId id="378" r:id="rId15"/>
    <p:sldId id="379" r:id="rId16"/>
    <p:sldId id="380" r:id="rId17"/>
    <p:sldId id="381" r:id="rId18"/>
    <p:sldId id="382" r:id="rId19"/>
    <p:sldId id="383" r:id="rId20"/>
    <p:sldId id="384" r:id="rId21"/>
    <p:sldId id="385" r:id="rId22"/>
    <p:sldId id="294" r:id="rId23"/>
    <p:sldId id="301" r:id="rId24"/>
    <p:sldId id="302" r:id="rId25"/>
    <p:sldId id="295" r:id="rId26"/>
    <p:sldId id="290" r:id="rId27"/>
    <p:sldId id="283" r:id="rId28"/>
    <p:sldId id="292" r:id="rId29"/>
    <p:sldId id="285" r:id="rId30"/>
    <p:sldId id="286" r:id="rId31"/>
    <p:sldId id="287" r:id="rId32"/>
    <p:sldId id="291" r:id="rId33"/>
    <p:sldId id="289" r:id="rId34"/>
    <p:sldId id="303" r:id="rId35"/>
    <p:sldId id="304" r:id="rId36"/>
    <p:sldId id="386" r:id="rId37"/>
    <p:sldId id="387" r:id="rId38"/>
    <p:sldId id="388" r:id="rId39"/>
    <p:sldId id="389" r:id="rId40"/>
    <p:sldId id="390" r:id="rId41"/>
    <p:sldId id="391" r:id="rId42"/>
    <p:sldId id="392" r:id="rId43"/>
    <p:sldId id="393" r:id="rId44"/>
    <p:sldId id="358" r:id="rId45"/>
    <p:sldId id="359" r:id="rId46"/>
    <p:sldId id="367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315" r:id="rId58"/>
    <p:sldId id="316" r:id="rId59"/>
    <p:sldId id="317" r:id="rId60"/>
    <p:sldId id="318" r:id="rId61"/>
    <p:sldId id="319" r:id="rId62"/>
    <p:sldId id="320" r:id="rId63"/>
    <p:sldId id="321" r:id="rId64"/>
    <p:sldId id="344" r:id="rId65"/>
    <p:sldId id="345" r:id="rId66"/>
    <p:sldId id="346" r:id="rId67"/>
    <p:sldId id="347" r:id="rId68"/>
    <p:sldId id="348" r:id="rId69"/>
    <p:sldId id="349" r:id="rId70"/>
    <p:sldId id="350" r:id="rId71"/>
    <p:sldId id="351" r:id="rId72"/>
    <p:sldId id="352" r:id="rId73"/>
    <p:sldId id="353" r:id="rId74"/>
    <p:sldId id="354" r:id="rId75"/>
    <p:sldId id="355" r:id="rId76"/>
    <p:sldId id="356" r:id="rId77"/>
    <p:sldId id="357" r:id="rId78"/>
    <p:sldId id="322" r:id="rId79"/>
    <p:sldId id="323" r:id="rId80"/>
    <p:sldId id="394" r:id="rId81"/>
    <p:sldId id="395" r:id="rId82"/>
    <p:sldId id="396" r:id="rId83"/>
    <p:sldId id="397" r:id="rId84"/>
    <p:sldId id="398" r:id="rId85"/>
    <p:sldId id="399" r:id="rId86"/>
    <p:sldId id="330" r:id="rId87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99"/>
    <a:srgbClr val="4F81BD"/>
    <a:srgbClr val="33CCFF"/>
    <a:srgbClr val="66FF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996" y="-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rotY val="160"/>
      <c:perspective val="30"/>
    </c:view3D>
    <c:plotArea>
      <c:layout>
        <c:manualLayout>
          <c:layoutTarget val="inner"/>
          <c:xMode val="edge"/>
          <c:yMode val="edge"/>
          <c:x val="0.12071358267716539"/>
          <c:y val="7.3908116250606922E-3"/>
          <c:w val="0.68761975065616876"/>
          <c:h val="0.8426092519685048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explosion val="25"/>
          <c:dPt>
            <c:idx val="0"/>
            <c:explosion val="6"/>
          </c:dPt>
          <c:dLbls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Percent val="1"/>
            <c:showLeaderLines val="1"/>
          </c:dLbls>
          <c:cat>
            <c:strRef>
              <c:f>Лист1!$A$2:$A$5</c:f>
              <c:strCache>
                <c:ptCount val="4"/>
                <c:pt idx="0">
                  <c:v>Да, довольны, вполне</c:v>
                </c:pt>
                <c:pt idx="1">
                  <c:v>Нет, не устраивает</c:v>
                </c:pt>
                <c:pt idx="2">
                  <c:v>Вполне, но есть предложения</c:v>
                </c:pt>
                <c:pt idx="3">
                  <c:v>Ребенок в школе не питается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57</c:v>
                </c:pt>
                <c:pt idx="1">
                  <c:v>8.1</c:v>
                </c:pt>
                <c:pt idx="2">
                  <c:v>16.899999999999999</c:v>
                </c:pt>
                <c:pt idx="3">
                  <c:v>18</c:v>
                </c:pt>
              </c:numCache>
            </c:numRef>
          </c:val>
        </c:ser>
      </c:pie3DChart>
    </c:plotArea>
    <c:legend>
      <c:legendPos val="b"/>
      <c:layout>
        <c:manualLayout>
          <c:xMode val="edge"/>
          <c:yMode val="edge"/>
          <c:x val="3.8762959317585277E-2"/>
          <c:y val="0.63899753937007975"/>
          <c:w val="0.7891405839895016"/>
          <c:h val="0.34225246062992143"/>
        </c:manualLayout>
      </c:layout>
      <c:txPr>
        <a:bodyPr/>
        <a:lstStyle/>
        <a:p>
          <a:pPr algn="ctr">
            <a:lnSpc>
              <a:spcPct val="90000"/>
            </a:lnSpc>
            <a:defRPr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perspective val="30"/>
    </c:view3D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2.2603407212987335E-2"/>
                  <c:y val="-7.1284276959400733E-2"/>
                </c:manualLayout>
              </c:layout>
              <c:showVal val="1"/>
            </c:dLbl>
            <c:dLbl>
              <c:idx val="1"/>
              <c:layout>
                <c:manualLayout>
                  <c:x val="4.2571449402158047E-2"/>
                  <c:y val="-0.13547636160525395"/>
                </c:manualLayout>
              </c:layout>
              <c:showVal val="1"/>
            </c:dLbl>
            <c:dLbl>
              <c:idx val="2"/>
              <c:layout>
                <c:manualLayout>
                  <c:x val="3.6634830368426196E-3"/>
                  <c:y val="6.5641941836466655E-2"/>
                </c:manualLayout>
              </c:layout>
              <c:showVal val="1"/>
            </c:dLbl>
            <c:dLbl>
              <c:idx val="3"/>
              <c:layout>
                <c:manualLayout>
                  <c:x val="3.0799006027024414E-2"/>
                  <c:y val="0.10902497435352439"/>
                </c:manualLayout>
              </c:layout>
              <c:showVal val="1"/>
            </c:dLbl>
            <c:txPr>
              <a:bodyPr/>
              <a:lstStyle/>
              <a:p>
                <a:pPr>
                  <a:defRPr b="1">
                    <a:latin typeface="Arial" pitchFamily="34" charset="0"/>
                    <a:cs typeface="Arial" pitchFamily="34" charset="0"/>
                  </a:defRPr>
                </a:pPr>
                <a:endParaRPr lang="ru-RU"/>
              </a:p>
            </c:txPr>
            <c:showVal val="1"/>
            <c:showLeaderLines val="1"/>
          </c:dLbls>
          <c:cat>
            <c:strRef>
              <c:f>Лист1!$A$2:$A$5</c:f>
              <c:strCache>
                <c:ptCount val="4"/>
                <c:pt idx="0">
                  <c:v>Дети из многодетных семей, бесплатное питание за счет средств РБ 45 рублей</c:v>
                </c:pt>
                <c:pt idx="1">
                  <c:v>Дети с ОВЗ, 2-х разовое питание в размере 90 рублей</c:v>
                </c:pt>
                <c:pt idx="2">
                  <c:v>Дети, не получают горячее питание</c:v>
                </c:pt>
                <c:pt idx="3">
                  <c:v>Дети, получают питание за счет родительских взносов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636</c:v>
                </c:pt>
                <c:pt idx="1">
                  <c:v>145</c:v>
                </c:pt>
                <c:pt idx="2">
                  <c:v>104</c:v>
                </c:pt>
                <c:pt idx="3">
                  <c:v>1717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6980327111888938"/>
          <c:y val="2.3829182872241788E-3"/>
          <c:w val="0.32093746962185338"/>
          <c:h val="0.99345222221215657"/>
        </c:manualLayout>
      </c:layout>
      <c:txPr>
        <a:bodyPr/>
        <a:lstStyle/>
        <a:p>
          <a:pPr>
            <a:defRPr sz="1400" b="0">
              <a:solidFill>
                <a:schemeClr val="tx2"/>
              </a:solidFill>
              <a:latin typeface="Arial" pitchFamily="34" charset="0"/>
              <a:cs typeface="Arial" pitchFamily="34" charset="0"/>
            </a:defRPr>
          </a:pPr>
          <a:endParaRPr lang="ru-RU"/>
        </a:p>
      </c:txPr>
    </c:legend>
    <c:plotVisOnly val="1"/>
    <c:dispBlanksAs val="zero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/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СТОЛОВЫЕ ПОЛНОГО ЦИКЛА</c:v>
                </c:pt>
                <c:pt idx="1">
                  <c:v>ДОГОТОВОЧНЫЕ</c:v>
                </c:pt>
                <c:pt idx="2">
                  <c:v>БУВЕТ-РАЗДАТОЧНАЯ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</c:v>
                </c:pt>
                <c:pt idx="1">
                  <c:v>11</c:v>
                </c:pt>
                <c:pt idx="2">
                  <c:v>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ПИТАЮЩИХСЯ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17981</c:v>
                </c:pt>
                <c:pt idx="1">
                  <c:v>18814</c:v>
                </c:pt>
                <c:pt idx="2">
                  <c:v>19750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МОЛОЧНЫМИ ЗАВТРАКАМИ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8338</c:v>
                </c:pt>
                <c:pt idx="1">
                  <c:v>5983</c:v>
                </c:pt>
                <c:pt idx="2">
                  <c:v>5249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УСИЛЕННЫМИ ЗАВТРАКАМИ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Лист1!$D$2:$D$4</c:f>
              <c:numCache>
                <c:formatCode>General</c:formatCode>
                <c:ptCount val="3"/>
                <c:pt idx="0">
                  <c:v>5821</c:v>
                </c:pt>
                <c:pt idx="1">
                  <c:v>5931</c:v>
                </c:pt>
                <c:pt idx="2">
                  <c:v>7337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ОБЕДАМИ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Лист1!$E$2:$E$4</c:f>
              <c:numCache>
                <c:formatCode>General</c:formatCode>
                <c:ptCount val="3"/>
                <c:pt idx="0">
                  <c:v>4980</c:v>
                </c:pt>
                <c:pt idx="1">
                  <c:v>4469</c:v>
                </c:pt>
                <c:pt idx="2">
                  <c:v>4564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БУФЕТНОЙ ПРОДУКЦИЕЙ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Лист1!$F$2:$F$4</c:f>
              <c:numCache>
                <c:formatCode>General</c:formatCode>
                <c:ptCount val="3"/>
                <c:pt idx="0">
                  <c:v>2061</c:v>
                </c:pt>
                <c:pt idx="1">
                  <c:v>1481</c:v>
                </c:pt>
                <c:pt idx="2">
                  <c:v>1613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ОБЕДАМИ+ЗАВТРАКАМИ (ЛЬГОТНАЯ КАТЕГОРИЯ ПИТАЮЩИХСЯ)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2016 ГОД</c:v>
                </c:pt>
                <c:pt idx="1">
                  <c:v>2017 ГОД</c:v>
                </c:pt>
                <c:pt idx="2">
                  <c:v>2018 ГОД</c:v>
                </c:pt>
              </c:strCache>
            </c:strRef>
          </c:cat>
          <c:val>
            <c:numRef>
              <c:f>Лист1!$G$2:$G$4</c:f>
              <c:numCache>
                <c:formatCode>General</c:formatCode>
                <c:ptCount val="3"/>
                <c:pt idx="0">
                  <c:v>903</c:v>
                </c:pt>
                <c:pt idx="1">
                  <c:v>950</c:v>
                </c:pt>
                <c:pt idx="2">
                  <c:v>987</c:v>
                </c:pt>
              </c:numCache>
            </c:numRef>
          </c:val>
        </c:ser>
        <c:gapWidth val="219"/>
        <c:overlap val="-27"/>
        <c:axId val="95073792"/>
        <c:axId val="95075328"/>
      </c:barChart>
      <c:catAx>
        <c:axId val="95073792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5075328"/>
        <c:crosses val="autoZero"/>
        <c:auto val="1"/>
        <c:lblAlgn val="ctr"/>
        <c:lblOffset val="100"/>
      </c:catAx>
      <c:valAx>
        <c:axId val="95075328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5073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/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/>
              <c:dLblPos val="ctr"/>
              <c:showVal val="1"/>
              <c:extLst>
                <c:ext xmlns:c15="http://schemas.microsoft.com/office/drawing/2012/chart" uri="{CE6537A1-D6FC-4f65-9D91-7224C49458BB}"/>
              </c:extLst>
            </c:dLbl>
            <c:delete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Лист1!$A$2:$A$3</c:f>
              <c:strCache>
                <c:ptCount val="2"/>
                <c:pt idx="0">
                  <c:v>ОДНОСМЕННАЯ ШКОЛА</c:v>
                </c:pt>
                <c:pt idx="1">
                  <c:v>ДВУХСМЕННАЯ ШКОЛА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14</c:v>
                </c:pt>
                <c:pt idx="1">
                  <c:v>10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6D316-DAF9-43E5-ABE3-BFC5BCCE4013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DDC321-20A0-4DD9-92CE-7AAB5805E5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92438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3C2B2C-97E3-4AC5-9E81-2BEF96C73F13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99538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2919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61229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1258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3133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19431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680364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12548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884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27651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64798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32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C896E1-6899-4214-B6EE-C6DB27A7F020}" type="datetimeFigureOut">
              <a:rPr lang="ru-RU" smtClean="0"/>
              <a:pPr/>
              <a:t>01.02.2019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D371C-DBF3-406C-86DD-B6EB3D7FF60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44022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e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7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microsoft.com/office/2007/relationships/hdphoto" Target="../media/hdphoto8.wdp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cid:image002.jpg@01D4B994.565BC460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4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e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4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8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jpeg"/><Relationship Id="rId3" Type="http://schemas.openxmlformats.org/officeDocument/2006/relationships/image" Target="../media/image65.jpeg"/><Relationship Id="rId7" Type="http://schemas.openxmlformats.org/officeDocument/2006/relationships/image" Target="../media/image6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7" Type="http://schemas.openxmlformats.org/officeDocument/2006/relationships/image" Target="../media/image7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jpeg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76.jpeg"/><Relationship Id="rId7" Type="http://schemas.openxmlformats.org/officeDocument/2006/relationships/image" Target="../media/image8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7" Type="http://schemas.openxmlformats.org/officeDocument/2006/relationships/image" Target="../media/image8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jpeg"/><Relationship Id="rId5" Type="http://schemas.openxmlformats.org/officeDocument/2006/relationships/image" Target="../media/image84.jpeg"/><Relationship Id="rId4" Type="http://schemas.openxmlformats.org/officeDocument/2006/relationships/image" Target="../media/image83.jpe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jpeg"/><Relationship Id="rId3" Type="http://schemas.openxmlformats.org/officeDocument/2006/relationships/image" Target="../media/image4.png"/><Relationship Id="rId7" Type="http://schemas.openxmlformats.org/officeDocument/2006/relationships/image" Target="../media/image91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jpeg"/><Relationship Id="rId5" Type="http://schemas.openxmlformats.org/officeDocument/2006/relationships/image" Target="../media/image89.jpeg"/><Relationship Id="rId4" Type="http://schemas.openxmlformats.org/officeDocument/2006/relationships/image" Target="../media/image88.jpeg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2706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42695" y="195486"/>
            <a:ext cx="7813681" cy="44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общеобразовательных учреждений</a:t>
            </a:r>
          </a:p>
        </p:txBody>
      </p:sp>
      <p:grpSp>
        <p:nvGrpSpPr>
          <p:cNvPr id="3" name="Group 35"/>
          <p:cNvGrpSpPr/>
          <p:nvPr/>
        </p:nvGrpSpPr>
        <p:grpSpPr>
          <a:xfrm>
            <a:off x="2397936" y="799108"/>
            <a:ext cx="2016224" cy="2016225"/>
            <a:chOff x="8275046" y="1975983"/>
            <a:chExt cx="2154238" cy="2159001"/>
          </a:xfrm>
        </p:grpSpPr>
        <p:sp>
          <p:nvSpPr>
            <p:cNvPr id="6" name="Freeform 5"/>
            <p:cNvSpPr>
              <a:spLocks/>
            </p:cNvSpPr>
            <p:nvPr/>
          </p:nvSpPr>
          <p:spPr bwMode="auto">
            <a:xfrm>
              <a:off x="8275046" y="2283958"/>
              <a:ext cx="446088" cy="739775"/>
            </a:xfrm>
            <a:custGeom>
              <a:avLst/>
              <a:gdLst>
                <a:gd name="T0" fmla="*/ 60 w 154"/>
                <a:gd name="T1" fmla="*/ 255 h 255"/>
                <a:gd name="T2" fmla="*/ 154 w 154"/>
                <a:gd name="T3" fmla="*/ 43 h 255"/>
                <a:gd name="T4" fmla="*/ 111 w 154"/>
                <a:gd name="T5" fmla="*/ 0 h 255"/>
                <a:gd name="T6" fmla="*/ 0 w 154"/>
                <a:gd name="T7" fmla="*/ 255 h 255"/>
                <a:gd name="T8" fmla="*/ 60 w 154"/>
                <a:gd name="T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255">
                  <a:moveTo>
                    <a:pt x="60" y="255"/>
                  </a:moveTo>
                  <a:cubicBezTo>
                    <a:pt x="62" y="175"/>
                    <a:pt x="96" y="99"/>
                    <a:pt x="154" y="43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45" y="66"/>
                    <a:pt x="3" y="156"/>
                    <a:pt x="0" y="255"/>
                  </a:cubicBezTo>
                  <a:cubicBezTo>
                    <a:pt x="60" y="255"/>
                    <a:pt x="60" y="255"/>
                    <a:pt x="60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8" name="Freeform 6"/>
            <p:cNvSpPr>
              <a:spLocks/>
            </p:cNvSpPr>
            <p:nvPr/>
          </p:nvSpPr>
          <p:spPr bwMode="auto">
            <a:xfrm>
              <a:off x="9359309" y="1975983"/>
              <a:ext cx="739775" cy="423863"/>
            </a:xfrm>
            <a:custGeom>
              <a:avLst/>
              <a:gdLst>
                <a:gd name="T0" fmla="*/ 0 w 255"/>
                <a:gd name="T1" fmla="*/ 60 h 146"/>
                <a:gd name="T2" fmla="*/ 212 w 255"/>
                <a:gd name="T3" fmla="*/ 146 h 146"/>
                <a:gd name="T4" fmla="*/ 212 w 255"/>
                <a:gd name="T5" fmla="*/ 146 h 146"/>
                <a:gd name="T6" fmla="*/ 255 w 255"/>
                <a:gd name="T7" fmla="*/ 103 h 146"/>
                <a:gd name="T8" fmla="*/ 0 w 255"/>
                <a:gd name="T9" fmla="*/ 0 h 146"/>
                <a:gd name="T10" fmla="*/ 0 w 255"/>
                <a:gd name="T11" fmla="*/ 6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0" y="60"/>
                  </a:moveTo>
                  <a:cubicBezTo>
                    <a:pt x="79" y="60"/>
                    <a:pt x="155" y="91"/>
                    <a:pt x="212" y="146"/>
                  </a:cubicBezTo>
                  <a:cubicBezTo>
                    <a:pt x="212" y="146"/>
                    <a:pt x="212" y="146"/>
                    <a:pt x="212" y="146"/>
                  </a:cubicBezTo>
                  <a:cubicBezTo>
                    <a:pt x="255" y="103"/>
                    <a:pt x="255" y="103"/>
                    <a:pt x="255" y="103"/>
                  </a:cubicBezTo>
                  <a:cubicBezTo>
                    <a:pt x="188" y="40"/>
                    <a:pt x="98" y="1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9" name="Freeform 7"/>
            <p:cNvSpPr>
              <a:spLocks/>
            </p:cNvSpPr>
            <p:nvPr/>
          </p:nvSpPr>
          <p:spPr bwMode="auto">
            <a:xfrm>
              <a:off x="10008596" y="3038021"/>
              <a:ext cx="420688" cy="763588"/>
            </a:xfrm>
            <a:custGeom>
              <a:avLst/>
              <a:gdLst>
                <a:gd name="T0" fmla="*/ 145 w 145"/>
                <a:gd name="T1" fmla="*/ 0 h 263"/>
                <a:gd name="T2" fmla="*/ 86 w 145"/>
                <a:gd name="T3" fmla="*/ 0 h 263"/>
                <a:gd name="T4" fmla="*/ 86 w 145"/>
                <a:gd name="T5" fmla="*/ 2 h 263"/>
                <a:gd name="T6" fmla="*/ 86 w 145"/>
                <a:gd name="T7" fmla="*/ 6 h 263"/>
                <a:gd name="T8" fmla="*/ 0 w 145"/>
                <a:gd name="T9" fmla="*/ 221 h 263"/>
                <a:gd name="T10" fmla="*/ 0 w 145"/>
                <a:gd name="T11" fmla="*/ 221 h 263"/>
                <a:gd name="T12" fmla="*/ 42 w 145"/>
                <a:gd name="T13" fmla="*/ 263 h 263"/>
                <a:gd name="T14" fmla="*/ 145 w 145"/>
                <a:gd name="T15" fmla="*/ 6 h 263"/>
                <a:gd name="T16" fmla="*/ 145 w 145"/>
                <a:gd name="T17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263">
                  <a:moveTo>
                    <a:pt x="14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86" y="1"/>
                    <a:pt x="86" y="2"/>
                  </a:cubicBezTo>
                  <a:cubicBezTo>
                    <a:pt x="86" y="3"/>
                    <a:pt x="86" y="5"/>
                    <a:pt x="86" y="6"/>
                  </a:cubicBezTo>
                  <a:cubicBezTo>
                    <a:pt x="86" y="86"/>
                    <a:pt x="55" y="162"/>
                    <a:pt x="0" y="221"/>
                  </a:cubicBezTo>
                  <a:cubicBezTo>
                    <a:pt x="0" y="221"/>
                    <a:pt x="0" y="221"/>
                    <a:pt x="0" y="221"/>
                  </a:cubicBezTo>
                  <a:cubicBezTo>
                    <a:pt x="42" y="263"/>
                    <a:pt x="42" y="263"/>
                    <a:pt x="42" y="263"/>
                  </a:cubicBezTo>
                  <a:cubicBezTo>
                    <a:pt x="106" y="196"/>
                    <a:pt x="145" y="106"/>
                    <a:pt x="145" y="6"/>
                  </a:cubicBezTo>
                  <a:cubicBezTo>
                    <a:pt x="145" y="4"/>
                    <a:pt x="145" y="2"/>
                    <a:pt x="145" y="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0" name="Freeform 8"/>
            <p:cNvSpPr>
              <a:spLocks/>
            </p:cNvSpPr>
            <p:nvPr/>
          </p:nvSpPr>
          <p:spPr bwMode="auto">
            <a:xfrm>
              <a:off x="8275046" y="3038021"/>
              <a:ext cx="420688" cy="763588"/>
            </a:xfrm>
            <a:custGeom>
              <a:avLst/>
              <a:gdLst>
                <a:gd name="T0" fmla="*/ 145 w 145"/>
                <a:gd name="T1" fmla="*/ 221 h 263"/>
                <a:gd name="T2" fmla="*/ 59 w 145"/>
                <a:gd name="T3" fmla="*/ 6 h 263"/>
                <a:gd name="T4" fmla="*/ 59 w 145"/>
                <a:gd name="T5" fmla="*/ 2 h 263"/>
                <a:gd name="T6" fmla="*/ 59 w 145"/>
                <a:gd name="T7" fmla="*/ 0 h 263"/>
                <a:gd name="T8" fmla="*/ 0 w 145"/>
                <a:gd name="T9" fmla="*/ 0 h 263"/>
                <a:gd name="T10" fmla="*/ 0 w 145"/>
                <a:gd name="T11" fmla="*/ 6 h 263"/>
                <a:gd name="T12" fmla="*/ 103 w 145"/>
                <a:gd name="T13" fmla="*/ 263 h 263"/>
                <a:gd name="T14" fmla="*/ 145 w 145"/>
                <a:gd name="T15" fmla="*/ 22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263">
                  <a:moveTo>
                    <a:pt x="145" y="221"/>
                  </a:moveTo>
                  <a:cubicBezTo>
                    <a:pt x="90" y="162"/>
                    <a:pt x="59" y="86"/>
                    <a:pt x="59" y="6"/>
                  </a:cubicBezTo>
                  <a:cubicBezTo>
                    <a:pt x="59" y="5"/>
                    <a:pt x="59" y="3"/>
                    <a:pt x="59" y="2"/>
                  </a:cubicBezTo>
                  <a:cubicBezTo>
                    <a:pt x="59" y="1"/>
                    <a:pt x="59" y="0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106"/>
                    <a:pt x="39" y="196"/>
                    <a:pt x="103" y="263"/>
                  </a:cubicBezTo>
                  <a:cubicBezTo>
                    <a:pt x="145" y="221"/>
                    <a:pt x="145" y="221"/>
                    <a:pt x="145" y="221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1" name="Freeform 9"/>
            <p:cNvSpPr>
              <a:spLocks/>
            </p:cNvSpPr>
            <p:nvPr/>
          </p:nvSpPr>
          <p:spPr bwMode="auto">
            <a:xfrm>
              <a:off x="8605246" y="1975983"/>
              <a:ext cx="739775" cy="423863"/>
            </a:xfrm>
            <a:custGeom>
              <a:avLst/>
              <a:gdLst>
                <a:gd name="T0" fmla="*/ 43 w 255"/>
                <a:gd name="T1" fmla="*/ 146 h 146"/>
                <a:gd name="T2" fmla="*/ 255 w 255"/>
                <a:gd name="T3" fmla="*/ 60 h 146"/>
                <a:gd name="T4" fmla="*/ 255 w 255"/>
                <a:gd name="T5" fmla="*/ 60 h 146"/>
                <a:gd name="T6" fmla="*/ 255 w 255"/>
                <a:gd name="T7" fmla="*/ 0 h 146"/>
                <a:gd name="T8" fmla="*/ 0 w 255"/>
                <a:gd name="T9" fmla="*/ 103 h 146"/>
                <a:gd name="T10" fmla="*/ 43 w 255"/>
                <a:gd name="T1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43" y="146"/>
                  </a:moveTo>
                  <a:cubicBezTo>
                    <a:pt x="101" y="91"/>
                    <a:pt x="176" y="60"/>
                    <a:pt x="255" y="60"/>
                  </a:cubicBezTo>
                  <a:cubicBezTo>
                    <a:pt x="255" y="60"/>
                    <a:pt x="255" y="60"/>
                    <a:pt x="255" y="6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157" y="1"/>
                    <a:pt x="67" y="40"/>
                    <a:pt x="0" y="103"/>
                  </a:cubicBezTo>
                  <a:cubicBezTo>
                    <a:pt x="43" y="146"/>
                    <a:pt x="43" y="146"/>
                    <a:pt x="43" y="14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2" name="Freeform 10"/>
            <p:cNvSpPr>
              <a:spLocks/>
            </p:cNvSpPr>
            <p:nvPr/>
          </p:nvSpPr>
          <p:spPr bwMode="auto">
            <a:xfrm>
              <a:off x="9359309" y="3688896"/>
              <a:ext cx="763588" cy="446088"/>
            </a:xfrm>
            <a:custGeom>
              <a:avLst/>
              <a:gdLst>
                <a:gd name="T0" fmla="*/ 221 w 263"/>
                <a:gd name="T1" fmla="*/ 0 h 154"/>
                <a:gd name="T2" fmla="*/ 0 w 263"/>
                <a:gd name="T3" fmla="*/ 94 h 154"/>
                <a:gd name="T4" fmla="*/ 0 w 263"/>
                <a:gd name="T5" fmla="*/ 94 h 154"/>
                <a:gd name="T6" fmla="*/ 0 w 263"/>
                <a:gd name="T7" fmla="*/ 154 h 154"/>
                <a:gd name="T8" fmla="*/ 263 w 263"/>
                <a:gd name="T9" fmla="*/ 42 h 154"/>
                <a:gd name="T10" fmla="*/ 221 w 263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154">
                  <a:moveTo>
                    <a:pt x="221" y="0"/>
                  </a:moveTo>
                  <a:cubicBezTo>
                    <a:pt x="162" y="60"/>
                    <a:pt x="84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103" y="153"/>
                    <a:pt x="196" y="111"/>
                    <a:pt x="263" y="42"/>
                  </a:cubicBezTo>
                  <a:lnTo>
                    <a:pt x="22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3" name="Freeform 11"/>
            <p:cNvSpPr>
              <a:spLocks/>
            </p:cNvSpPr>
            <p:nvPr/>
          </p:nvSpPr>
          <p:spPr bwMode="auto">
            <a:xfrm>
              <a:off x="9983196" y="2283958"/>
              <a:ext cx="446088" cy="739775"/>
            </a:xfrm>
            <a:custGeom>
              <a:avLst/>
              <a:gdLst>
                <a:gd name="T0" fmla="*/ 94 w 154"/>
                <a:gd name="T1" fmla="*/ 255 h 255"/>
                <a:gd name="T2" fmla="*/ 94 w 154"/>
                <a:gd name="T3" fmla="*/ 255 h 255"/>
                <a:gd name="T4" fmla="*/ 154 w 154"/>
                <a:gd name="T5" fmla="*/ 255 h 255"/>
                <a:gd name="T6" fmla="*/ 43 w 154"/>
                <a:gd name="T7" fmla="*/ 0 h 255"/>
                <a:gd name="T8" fmla="*/ 0 w 154"/>
                <a:gd name="T9" fmla="*/ 43 h 255"/>
                <a:gd name="T10" fmla="*/ 94 w 154"/>
                <a:gd name="T11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55">
                  <a:moveTo>
                    <a:pt x="94" y="255"/>
                  </a:moveTo>
                  <a:cubicBezTo>
                    <a:pt x="94" y="255"/>
                    <a:pt x="94" y="255"/>
                    <a:pt x="94" y="255"/>
                  </a:cubicBezTo>
                  <a:cubicBezTo>
                    <a:pt x="154" y="255"/>
                    <a:pt x="154" y="255"/>
                    <a:pt x="154" y="255"/>
                  </a:cubicBezTo>
                  <a:cubicBezTo>
                    <a:pt x="151" y="156"/>
                    <a:pt x="109" y="66"/>
                    <a:pt x="43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58" y="99"/>
                    <a:pt x="92" y="175"/>
                    <a:pt x="94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4" name="Freeform 12"/>
            <p:cNvSpPr>
              <a:spLocks/>
            </p:cNvSpPr>
            <p:nvPr/>
          </p:nvSpPr>
          <p:spPr bwMode="auto">
            <a:xfrm>
              <a:off x="8583021" y="3688896"/>
              <a:ext cx="762000" cy="446088"/>
            </a:xfrm>
            <a:custGeom>
              <a:avLst/>
              <a:gdLst>
                <a:gd name="T0" fmla="*/ 263 w 263"/>
                <a:gd name="T1" fmla="*/ 94 h 154"/>
                <a:gd name="T2" fmla="*/ 42 w 263"/>
                <a:gd name="T3" fmla="*/ 0 h 154"/>
                <a:gd name="T4" fmla="*/ 0 w 263"/>
                <a:gd name="T5" fmla="*/ 42 h 154"/>
                <a:gd name="T6" fmla="*/ 263 w 263"/>
                <a:gd name="T7" fmla="*/ 154 h 154"/>
                <a:gd name="T8" fmla="*/ 263 w 263"/>
                <a:gd name="T9" fmla="*/ 9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54">
                  <a:moveTo>
                    <a:pt x="263" y="94"/>
                  </a:moveTo>
                  <a:cubicBezTo>
                    <a:pt x="180" y="94"/>
                    <a:pt x="101" y="6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67" y="111"/>
                    <a:pt x="160" y="153"/>
                    <a:pt x="263" y="154"/>
                  </a:cubicBezTo>
                  <a:cubicBezTo>
                    <a:pt x="263" y="94"/>
                    <a:pt x="263" y="94"/>
                    <a:pt x="263" y="9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5" name="Freeform 27"/>
            <p:cNvSpPr>
              <a:spLocks/>
            </p:cNvSpPr>
            <p:nvPr/>
          </p:nvSpPr>
          <p:spPr bwMode="auto">
            <a:xfrm rot="10800000">
              <a:off x="8635084" y="1975983"/>
              <a:ext cx="648073" cy="360038"/>
            </a:xfrm>
            <a:custGeom>
              <a:avLst/>
              <a:gdLst>
                <a:gd name="T0" fmla="*/ 131 w 173"/>
                <a:gd name="T1" fmla="*/ 0 h 117"/>
                <a:gd name="T2" fmla="*/ 0 w 173"/>
                <a:gd name="T3" fmla="*/ 57 h 117"/>
                <a:gd name="T4" fmla="*/ 0 w 173"/>
                <a:gd name="T5" fmla="*/ 57 h 117"/>
                <a:gd name="T6" fmla="*/ 0 w 173"/>
                <a:gd name="T7" fmla="*/ 117 h 117"/>
                <a:gd name="T8" fmla="*/ 173 w 173"/>
                <a:gd name="T9" fmla="*/ 42 h 117"/>
                <a:gd name="T10" fmla="*/ 131 w 173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117">
                  <a:moveTo>
                    <a:pt x="131" y="0"/>
                  </a:moveTo>
                  <a:cubicBezTo>
                    <a:pt x="97" y="37"/>
                    <a:pt x="5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68" y="116"/>
                    <a:pt x="129" y="88"/>
                    <a:pt x="173" y="42"/>
                  </a:cubicBezTo>
                  <a:lnTo>
                    <a:pt x="13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5" name="Group 35"/>
          <p:cNvGrpSpPr/>
          <p:nvPr/>
        </p:nvGrpSpPr>
        <p:grpSpPr>
          <a:xfrm>
            <a:off x="4572000" y="783420"/>
            <a:ext cx="1944216" cy="2014985"/>
            <a:chOff x="8275046" y="1975983"/>
            <a:chExt cx="2154238" cy="2159001"/>
          </a:xfrm>
        </p:grpSpPr>
        <p:sp>
          <p:nvSpPr>
            <p:cNvPr id="17" name="Freeform 5"/>
            <p:cNvSpPr>
              <a:spLocks/>
            </p:cNvSpPr>
            <p:nvPr/>
          </p:nvSpPr>
          <p:spPr bwMode="auto">
            <a:xfrm>
              <a:off x="8275046" y="2283958"/>
              <a:ext cx="446088" cy="739775"/>
            </a:xfrm>
            <a:custGeom>
              <a:avLst/>
              <a:gdLst>
                <a:gd name="T0" fmla="*/ 60 w 154"/>
                <a:gd name="T1" fmla="*/ 255 h 255"/>
                <a:gd name="T2" fmla="*/ 154 w 154"/>
                <a:gd name="T3" fmla="*/ 43 h 255"/>
                <a:gd name="T4" fmla="*/ 111 w 154"/>
                <a:gd name="T5" fmla="*/ 0 h 255"/>
                <a:gd name="T6" fmla="*/ 0 w 154"/>
                <a:gd name="T7" fmla="*/ 255 h 255"/>
                <a:gd name="T8" fmla="*/ 60 w 154"/>
                <a:gd name="T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255">
                  <a:moveTo>
                    <a:pt x="60" y="255"/>
                  </a:moveTo>
                  <a:cubicBezTo>
                    <a:pt x="62" y="175"/>
                    <a:pt x="96" y="99"/>
                    <a:pt x="154" y="43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45" y="66"/>
                    <a:pt x="3" y="156"/>
                    <a:pt x="0" y="255"/>
                  </a:cubicBezTo>
                  <a:cubicBezTo>
                    <a:pt x="60" y="255"/>
                    <a:pt x="60" y="255"/>
                    <a:pt x="60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8" name="Freeform 6"/>
            <p:cNvSpPr>
              <a:spLocks/>
            </p:cNvSpPr>
            <p:nvPr/>
          </p:nvSpPr>
          <p:spPr bwMode="auto">
            <a:xfrm>
              <a:off x="9359309" y="1975983"/>
              <a:ext cx="739775" cy="423863"/>
            </a:xfrm>
            <a:custGeom>
              <a:avLst/>
              <a:gdLst>
                <a:gd name="T0" fmla="*/ 0 w 255"/>
                <a:gd name="T1" fmla="*/ 60 h 146"/>
                <a:gd name="T2" fmla="*/ 212 w 255"/>
                <a:gd name="T3" fmla="*/ 146 h 146"/>
                <a:gd name="T4" fmla="*/ 212 w 255"/>
                <a:gd name="T5" fmla="*/ 146 h 146"/>
                <a:gd name="T6" fmla="*/ 255 w 255"/>
                <a:gd name="T7" fmla="*/ 103 h 146"/>
                <a:gd name="T8" fmla="*/ 0 w 255"/>
                <a:gd name="T9" fmla="*/ 0 h 146"/>
                <a:gd name="T10" fmla="*/ 0 w 255"/>
                <a:gd name="T11" fmla="*/ 6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0" y="60"/>
                  </a:moveTo>
                  <a:cubicBezTo>
                    <a:pt x="79" y="60"/>
                    <a:pt x="155" y="91"/>
                    <a:pt x="212" y="146"/>
                  </a:cubicBezTo>
                  <a:cubicBezTo>
                    <a:pt x="212" y="146"/>
                    <a:pt x="212" y="146"/>
                    <a:pt x="212" y="146"/>
                  </a:cubicBezTo>
                  <a:cubicBezTo>
                    <a:pt x="255" y="103"/>
                    <a:pt x="255" y="103"/>
                    <a:pt x="255" y="103"/>
                  </a:cubicBezTo>
                  <a:cubicBezTo>
                    <a:pt x="188" y="40"/>
                    <a:pt x="98" y="1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19" name="Freeform 7"/>
            <p:cNvSpPr>
              <a:spLocks/>
            </p:cNvSpPr>
            <p:nvPr/>
          </p:nvSpPr>
          <p:spPr bwMode="auto">
            <a:xfrm>
              <a:off x="10008596" y="3038021"/>
              <a:ext cx="420688" cy="763588"/>
            </a:xfrm>
            <a:custGeom>
              <a:avLst/>
              <a:gdLst>
                <a:gd name="T0" fmla="*/ 145 w 145"/>
                <a:gd name="T1" fmla="*/ 0 h 263"/>
                <a:gd name="T2" fmla="*/ 86 w 145"/>
                <a:gd name="T3" fmla="*/ 0 h 263"/>
                <a:gd name="T4" fmla="*/ 86 w 145"/>
                <a:gd name="T5" fmla="*/ 2 h 263"/>
                <a:gd name="T6" fmla="*/ 86 w 145"/>
                <a:gd name="T7" fmla="*/ 6 h 263"/>
                <a:gd name="T8" fmla="*/ 0 w 145"/>
                <a:gd name="T9" fmla="*/ 221 h 263"/>
                <a:gd name="T10" fmla="*/ 0 w 145"/>
                <a:gd name="T11" fmla="*/ 221 h 263"/>
                <a:gd name="T12" fmla="*/ 42 w 145"/>
                <a:gd name="T13" fmla="*/ 263 h 263"/>
                <a:gd name="T14" fmla="*/ 145 w 145"/>
                <a:gd name="T15" fmla="*/ 6 h 263"/>
                <a:gd name="T16" fmla="*/ 145 w 145"/>
                <a:gd name="T17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263">
                  <a:moveTo>
                    <a:pt x="14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86" y="1"/>
                    <a:pt x="86" y="2"/>
                  </a:cubicBezTo>
                  <a:cubicBezTo>
                    <a:pt x="86" y="3"/>
                    <a:pt x="86" y="5"/>
                    <a:pt x="86" y="6"/>
                  </a:cubicBezTo>
                  <a:cubicBezTo>
                    <a:pt x="86" y="86"/>
                    <a:pt x="55" y="162"/>
                    <a:pt x="0" y="221"/>
                  </a:cubicBezTo>
                  <a:cubicBezTo>
                    <a:pt x="0" y="221"/>
                    <a:pt x="0" y="221"/>
                    <a:pt x="0" y="221"/>
                  </a:cubicBezTo>
                  <a:cubicBezTo>
                    <a:pt x="42" y="263"/>
                    <a:pt x="42" y="263"/>
                    <a:pt x="42" y="263"/>
                  </a:cubicBezTo>
                  <a:cubicBezTo>
                    <a:pt x="106" y="196"/>
                    <a:pt x="145" y="106"/>
                    <a:pt x="145" y="6"/>
                  </a:cubicBezTo>
                  <a:cubicBezTo>
                    <a:pt x="145" y="4"/>
                    <a:pt x="145" y="2"/>
                    <a:pt x="145" y="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0" name="Freeform 8"/>
            <p:cNvSpPr>
              <a:spLocks/>
            </p:cNvSpPr>
            <p:nvPr/>
          </p:nvSpPr>
          <p:spPr bwMode="auto">
            <a:xfrm>
              <a:off x="8275046" y="3038021"/>
              <a:ext cx="420688" cy="763588"/>
            </a:xfrm>
            <a:custGeom>
              <a:avLst/>
              <a:gdLst>
                <a:gd name="T0" fmla="*/ 145 w 145"/>
                <a:gd name="T1" fmla="*/ 221 h 263"/>
                <a:gd name="T2" fmla="*/ 59 w 145"/>
                <a:gd name="T3" fmla="*/ 6 h 263"/>
                <a:gd name="T4" fmla="*/ 59 w 145"/>
                <a:gd name="T5" fmla="*/ 2 h 263"/>
                <a:gd name="T6" fmla="*/ 59 w 145"/>
                <a:gd name="T7" fmla="*/ 0 h 263"/>
                <a:gd name="T8" fmla="*/ 0 w 145"/>
                <a:gd name="T9" fmla="*/ 0 h 263"/>
                <a:gd name="T10" fmla="*/ 0 w 145"/>
                <a:gd name="T11" fmla="*/ 6 h 263"/>
                <a:gd name="T12" fmla="*/ 103 w 145"/>
                <a:gd name="T13" fmla="*/ 263 h 263"/>
                <a:gd name="T14" fmla="*/ 145 w 145"/>
                <a:gd name="T15" fmla="*/ 22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263">
                  <a:moveTo>
                    <a:pt x="145" y="221"/>
                  </a:moveTo>
                  <a:cubicBezTo>
                    <a:pt x="90" y="162"/>
                    <a:pt x="59" y="86"/>
                    <a:pt x="59" y="6"/>
                  </a:cubicBezTo>
                  <a:cubicBezTo>
                    <a:pt x="59" y="5"/>
                    <a:pt x="59" y="3"/>
                    <a:pt x="59" y="2"/>
                  </a:cubicBezTo>
                  <a:cubicBezTo>
                    <a:pt x="59" y="1"/>
                    <a:pt x="59" y="0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106"/>
                    <a:pt x="39" y="196"/>
                    <a:pt x="103" y="263"/>
                  </a:cubicBezTo>
                  <a:cubicBezTo>
                    <a:pt x="145" y="221"/>
                    <a:pt x="145" y="221"/>
                    <a:pt x="145" y="221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1" name="Freeform 9"/>
            <p:cNvSpPr>
              <a:spLocks/>
            </p:cNvSpPr>
            <p:nvPr/>
          </p:nvSpPr>
          <p:spPr bwMode="auto">
            <a:xfrm>
              <a:off x="8605246" y="1975983"/>
              <a:ext cx="739775" cy="423863"/>
            </a:xfrm>
            <a:custGeom>
              <a:avLst/>
              <a:gdLst>
                <a:gd name="T0" fmla="*/ 43 w 255"/>
                <a:gd name="T1" fmla="*/ 146 h 146"/>
                <a:gd name="T2" fmla="*/ 255 w 255"/>
                <a:gd name="T3" fmla="*/ 60 h 146"/>
                <a:gd name="T4" fmla="*/ 255 w 255"/>
                <a:gd name="T5" fmla="*/ 60 h 146"/>
                <a:gd name="T6" fmla="*/ 255 w 255"/>
                <a:gd name="T7" fmla="*/ 0 h 146"/>
                <a:gd name="T8" fmla="*/ 0 w 255"/>
                <a:gd name="T9" fmla="*/ 103 h 146"/>
                <a:gd name="T10" fmla="*/ 43 w 255"/>
                <a:gd name="T1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43" y="146"/>
                  </a:moveTo>
                  <a:cubicBezTo>
                    <a:pt x="101" y="91"/>
                    <a:pt x="176" y="60"/>
                    <a:pt x="255" y="60"/>
                  </a:cubicBezTo>
                  <a:cubicBezTo>
                    <a:pt x="255" y="60"/>
                    <a:pt x="255" y="60"/>
                    <a:pt x="255" y="6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157" y="1"/>
                    <a:pt x="67" y="40"/>
                    <a:pt x="0" y="103"/>
                  </a:cubicBezTo>
                  <a:cubicBezTo>
                    <a:pt x="43" y="146"/>
                    <a:pt x="43" y="146"/>
                    <a:pt x="43" y="14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2" name="Freeform 10"/>
            <p:cNvSpPr>
              <a:spLocks/>
            </p:cNvSpPr>
            <p:nvPr/>
          </p:nvSpPr>
          <p:spPr bwMode="auto">
            <a:xfrm>
              <a:off x="9359309" y="3688896"/>
              <a:ext cx="763588" cy="446088"/>
            </a:xfrm>
            <a:custGeom>
              <a:avLst/>
              <a:gdLst>
                <a:gd name="T0" fmla="*/ 221 w 263"/>
                <a:gd name="T1" fmla="*/ 0 h 154"/>
                <a:gd name="T2" fmla="*/ 0 w 263"/>
                <a:gd name="T3" fmla="*/ 94 h 154"/>
                <a:gd name="T4" fmla="*/ 0 w 263"/>
                <a:gd name="T5" fmla="*/ 94 h 154"/>
                <a:gd name="T6" fmla="*/ 0 w 263"/>
                <a:gd name="T7" fmla="*/ 154 h 154"/>
                <a:gd name="T8" fmla="*/ 263 w 263"/>
                <a:gd name="T9" fmla="*/ 42 h 154"/>
                <a:gd name="T10" fmla="*/ 221 w 263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154">
                  <a:moveTo>
                    <a:pt x="221" y="0"/>
                  </a:moveTo>
                  <a:cubicBezTo>
                    <a:pt x="162" y="60"/>
                    <a:pt x="84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103" y="153"/>
                    <a:pt x="196" y="111"/>
                    <a:pt x="263" y="42"/>
                  </a:cubicBezTo>
                  <a:lnTo>
                    <a:pt x="22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3" name="Freeform 11"/>
            <p:cNvSpPr>
              <a:spLocks/>
            </p:cNvSpPr>
            <p:nvPr/>
          </p:nvSpPr>
          <p:spPr bwMode="auto">
            <a:xfrm>
              <a:off x="9983196" y="2283958"/>
              <a:ext cx="446088" cy="739775"/>
            </a:xfrm>
            <a:custGeom>
              <a:avLst/>
              <a:gdLst>
                <a:gd name="T0" fmla="*/ 94 w 154"/>
                <a:gd name="T1" fmla="*/ 255 h 255"/>
                <a:gd name="T2" fmla="*/ 94 w 154"/>
                <a:gd name="T3" fmla="*/ 255 h 255"/>
                <a:gd name="T4" fmla="*/ 154 w 154"/>
                <a:gd name="T5" fmla="*/ 255 h 255"/>
                <a:gd name="T6" fmla="*/ 43 w 154"/>
                <a:gd name="T7" fmla="*/ 0 h 255"/>
                <a:gd name="T8" fmla="*/ 0 w 154"/>
                <a:gd name="T9" fmla="*/ 43 h 255"/>
                <a:gd name="T10" fmla="*/ 94 w 154"/>
                <a:gd name="T11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55">
                  <a:moveTo>
                    <a:pt x="94" y="255"/>
                  </a:moveTo>
                  <a:cubicBezTo>
                    <a:pt x="94" y="255"/>
                    <a:pt x="94" y="255"/>
                    <a:pt x="94" y="255"/>
                  </a:cubicBezTo>
                  <a:cubicBezTo>
                    <a:pt x="154" y="255"/>
                    <a:pt x="154" y="255"/>
                    <a:pt x="154" y="255"/>
                  </a:cubicBezTo>
                  <a:cubicBezTo>
                    <a:pt x="151" y="156"/>
                    <a:pt x="109" y="66"/>
                    <a:pt x="43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58" y="99"/>
                    <a:pt x="92" y="175"/>
                    <a:pt x="94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4" name="Freeform 12"/>
            <p:cNvSpPr>
              <a:spLocks/>
            </p:cNvSpPr>
            <p:nvPr/>
          </p:nvSpPr>
          <p:spPr bwMode="auto">
            <a:xfrm>
              <a:off x="8583021" y="3688896"/>
              <a:ext cx="762000" cy="446088"/>
            </a:xfrm>
            <a:custGeom>
              <a:avLst/>
              <a:gdLst>
                <a:gd name="T0" fmla="*/ 263 w 263"/>
                <a:gd name="T1" fmla="*/ 94 h 154"/>
                <a:gd name="T2" fmla="*/ 42 w 263"/>
                <a:gd name="T3" fmla="*/ 0 h 154"/>
                <a:gd name="T4" fmla="*/ 0 w 263"/>
                <a:gd name="T5" fmla="*/ 42 h 154"/>
                <a:gd name="T6" fmla="*/ 263 w 263"/>
                <a:gd name="T7" fmla="*/ 154 h 154"/>
                <a:gd name="T8" fmla="*/ 263 w 263"/>
                <a:gd name="T9" fmla="*/ 9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54">
                  <a:moveTo>
                    <a:pt x="263" y="94"/>
                  </a:moveTo>
                  <a:cubicBezTo>
                    <a:pt x="180" y="94"/>
                    <a:pt x="101" y="6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67" y="111"/>
                    <a:pt x="160" y="153"/>
                    <a:pt x="263" y="154"/>
                  </a:cubicBezTo>
                  <a:cubicBezTo>
                    <a:pt x="263" y="94"/>
                    <a:pt x="263" y="94"/>
                    <a:pt x="263" y="9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5" name="Freeform 27"/>
            <p:cNvSpPr>
              <a:spLocks/>
            </p:cNvSpPr>
            <p:nvPr/>
          </p:nvSpPr>
          <p:spPr bwMode="auto">
            <a:xfrm rot="10800000">
              <a:off x="8635084" y="1975983"/>
              <a:ext cx="648073" cy="360038"/>
            </a:xfrm>
            <a:custGeom>
              <a:avLst/>
              <a:gdLst>
                <a:gd name="T0" fmla="*/ 131 w 173"/>
                <a:gd name="T1" fmla="*/ 0 h 117"/>
                <a:gd name="T2" fmla="*/ 0 w 173"/>
                <a:gd name="T3" fmla="*/ 57 h 117"/>
                <a:gd name="T4" fmla="*/ 0 w 173"/>
                <a:gd name="T5" fmla="*/ 57 h 117"/>
                <a:gd name="T6" fmla="*/ 0 w 173"/>
                <a:gd name="T7" fmla="*/ 117 h 117"/>
                <a:gd name="T8" fmla="*/ 173 w 173"/>
                <a:gd name="T9" fmla="*/ 42 h 117"/>
                <a:gd name="T10" fmla="*/ 131 w 173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117">
                  <a:moveTo>
                    <a:pt x="131" y="0"/>
                  </a:moveTo>
                  <a:cubicBezTo>
                    <a:pt x="97" y="37"/>
                    <a:pt x="5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68" y="116"/>
                    <a:pt x="129" y="88"/>
                    <a:pt x="173" y="42"/>
                  </a:cubicBezTo>
                  <a:lnTo>
                    <a:pt x="13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16" name="Group 35"/>
          <p:cNvGrpSpPr/>
          <p:nvPr/>
        </p:nvGrpSpPr>
        <p:grpSpPr>
          <a:xfrm>
            <a:off x="168074" y="727100"/>
            <a:ext cx="2088232" cy="2112047"/>
            <a:chOff x="8275046" y="1975982"/>
            <a:chExt cx="2154238" cy="2159002"/>
          </a:xfrm>
        </p:grpSpPr>
        <p:sp>
          <p:nvSpPr>
            <p:cNvPr id="27" name="Freeform 5"/>
            <p:cNvSpPr>
              <a:spLocks/>
            </p:cNvSpPr>
            <p:nvPr/>
          </p:nvSpPr>
          <p:spPr bwMode="auto">
            <a:xfrm>
              <a:off x="8275046" y="2283958"/>
              <a:ext cx="446088" cy="739775"/>
            </a:xfrm>
            <a:custGeom>
              <a:avLst/>
              <a:gdLst>
                <a:gd name="T0" fmla="*/ 60 w 154"/>
                <a:gd name="T1" fmla="*/ 255 h 255"/>
                <a:gd name="T2" fmla="*/ 154 w 154"/>
                <a:gd name="T3" fmla="*/ 43 h 255"/>
                <a:gd name="T4" fmla="*/ 111 w 154"/>
                <a:gd name="T5" fmla="*/ 0 h 255"/>
                <a:gd name="T6" fmla="*/ 0 w 154"/>
                <a:gd name="T7" fmla="*/ 255 h 255"/>
                <a:gd name="T8" fmla="*/ 60 w 154"/>
                <a:gd name="T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255">
                  <a:moveTo>
                    <a:pt x="60" y="255"/>
                  </a:moveTo>
                  <a:cubicBezTo>
                    <a:pt x="62" y="175"/>
                    <a:pt x="96" y="99"/>
                    <a:pt x="154" y="43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45" y="66"/>
                    <a:pt x="3" y="156"/>
                    <a:pt x="0" y="255"/>
                  </a:cubicBezTo>
                  <a:cubicBezTo>
                    <a:pt x="60" y="255"/>
                    <a:pt x="60" y="255"/>
                    <a:pt x="60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8" name="Freeform 6"/>
            <p:cNvSpPr>
              <a:spLocks/>
            </p:cNvSpPr>
            <p:nvPr/>
          </p:nvSpPr>
          <p:spPr bwMode="auto">
            <a:xfrm>
              <a:off x="9359309" y="1975982"/>
              <a:ext cx="739775" cy="423863"/>
            </a:xfrm>
            <a:custGeom>
              <a:avLst/>
              <a:gdLst>
                <a:gd name="T0" fmla="*/ 0 w 255"/>
                <a:gd name="T1" fmla="*/ 60 h 146"/>
                <a:gd name="T2" fmla="*/ 212 w 255"/>
                <a:gd name="T3" fmla="*/ 146 h 146"/>
                <a:gd name="T4" fmla="*/ 212 w 255"/>
                <a:gd name="T5" fmla="*/ 146 h 146"/>
                <a:gd name="T6" fmla="*/ 255 w 255"/>
                <a:gd name="T7" fmla="*/ 103 h 146"/>
                <a:gd name="T8" fmla="*/ 0 w 255"/>
                <a:gd name="T9" fmla="*/ 0 h 146"/>
                <a:gd name="T10" fmla="*/ 0 w 255"/>
                <a:gd name="T11" fmla="*/ 6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0" y="60"/>
                  </a:moveTo>
                  <a:cubicBezTo>
                    <a:pt x="79" y="60"/>
                    <a:pt x="155" y="91"/>
                    <a:pt x="212" y="146"/>
                  </a:cubicBezTo>
                  <a:cubicBezTo>
                    <a:pt x="212" y="146"/>
                    <a:pt x="212" y="146"/>
                    <a:pt x="212" y="146"/>
                  </a:cubicBezTo>
                  <a:cubicBezTo>
                    <a:pt x="255" y="103"/>
                    <a:pt x="255" y="103"/>
                    <a:pt x="255" y="103"/>
                  </a:cubicBezTo>
                  <a:cubicBezTo>
                    <a:pt x="188" y="40"/>
                    <a:pt x="98" y="1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29" name="Freeform 7"/>
            <p:cNvSpPr>
              <a:spLocks/>
            </p:cNvSpPr>
            <p:nvPr/>
          </p:nvSpPr>
          <p:spPr bwMode="auto">
            <a:xfrm>
              <a:off x="10008596" y="3038021"/>
              <a:ext cx="420688" cy="763588"/>
            </a:xfrm>
            <a:custGeom>
              <a:avLst/>
              <a:gdLst>
                <a:gd name="T0" fmla="*/ 145 w 145"/>
                <a:gd name="T1" fmla="*/ 0 h 263"/>
                <a:gd name="T2" fmla="*/ 86 w 145"/>
                <a:gd name="T3" fmla="*/ 0 h 263"/>
                <a:gd name="T4" fmla="*/ 86 w 145"/>
                <a:gd name="T5" fmla="*/ 2 h 263"/>
                <a:gd name="T6" fmla="*/ 86 w 145"/>
                <a:gd name="T7" fmla="*/ 6 h 263"/>
                <a:gd name="T8" fmla="*/ 0 w 145"/>
                <a:gd name="T9" fmla="*/ 221 h 263"/>
                <a:gd name="T10" fmla="*/ 0 w 145"/>
                <a:gd name="T11" fmla="*/ 221 h 263"/>
                <a:gd name="T12" fmla="*/ 42 w 145"/>
                <a:gd name="T13" fmla="*/ 263 h 263"/>
                <a:gd name="T14" fmla="*/ 145 w 145"/>
                <a:gd name="T15" fmla="*/ 6 h 263"/>
                <a:gd name="T16" fmla="*/ 145 w 145"/>
                <a:gd name="T17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263">
                  <a:moveTo>
                    <a:pt x="14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86" y="1"/>
                    <a:pt x="86" y="2"/>
                  </a:cubicBezTo>
                  <a:cubicBezTo>
                    <a:pt x="86" y="3"/>
                    <a:pt x="86" y="5"/>
                    <a:pt x="86" y="6"/>
                  </a:cubicBezTo>
                  <a:cubicBezTo>
                    <a:pt x="86" y="86"/>
                    <a:pt x="55" y="162"/>
                    <a:pt x="0" y="221"/>
                  </a:cubicBezTo>
                  <a:cubicBezTo>
                    <a:pt x="0" y="221"/>
                    <a:pt x="0" y="221"/>
                    <a:pt x="0" y="221"/>
                  </a:cubicBezTo>
                  <a:cubicBezTo>
                    <a:pt x="42" y="263"/>
                    <a:pt x="42" y="263"/>
                    <a:pt x="42" y="263"/>
                  </a:cubicBezTo>
                  <a:cubicBezTo>
                    <a:pt x="106" y="196"/>
                    <a:pt x="145" y="106"/>
                    <a:pt x="145" y="6"/>
                  </a:cubicBezTo>
                  <a:cubicBezTo>
                    <a:pt x="145" y="4"/>
                    <a:pt x="145" y="2"/>
                    <a:pt x="145" y="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0" name="Freeform 8"/>
            <p:cNvSpPr>
              <a:spLocks/>
            </p:cNvSpPr>
            <p:nvPr/>
          </p:nvSpPr>
          <p:spPr bwMode="auto">
            <a:xfrm>
              <a:off x="8275046" y="3038021"/>
              <a:ext cx="420688" cy="763588"/>
            </a:xfrm>
            <a:custGeom>
              <a:avLst/>
              <a:gdLst>
                <a:gd name="T0" fmla="*/ 145 w 145"/>
                <a:gd name="T1" fmla="*/ 221 h 263"/>
                <a:gd name="T2" fmla="*/ 59 w 145"/>
                <a:gd name="T3" fmla="*/ 6 h 263"/>
                <a:gd name="T4" fmla="*/ 59 w 145"/>
                <a:gd name="T5" fmla="*/ 2 h 263"/>
                <a:gd name="T6" fmla="*/ 59 w 145"/>
                <a:gd name="T7" fmla="*/ 0 h 263"/>
                <a:gd name="T8" fmla="*/ 0 w 145"/>
                <a:gd name="T9" fmla="*/ 0 h 263"/>
                <a:gd name="T10" fmla="*/ 0 w 145"/>
                <a:gd name="T11" fmla="*/ 6 h 263"/>
                <a:gd name="T12" fmla="*/ 103 w 145"/>
                <a:gd name="T13" fmla="*/ 263 h 263"/>
                <a:gd name="T14" fmla="*/ 145 w 145"/>
                <a:gd name="T15" fmla="*/ 22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263">
                  <a:moveTo>
                    <a:pt x="145" y="221"/>
                  </a:moveTo>
                  <a:cubicBezTo>
                    <a:pt x="90" y="162"/>
                    <a:pt x="59" y="86"/>
                    <a:pt x="59" y="6"/>
                  </a:cubicBezTo>
                  <a:cubicBezTo>
                    <a:pt x="59" y="5"/>
                    <a:pt x="59" y="3"/>
                    <a:pt x="59" y="2"/>
                  </a:cubicBezTo>
                  <a:cubicBezTo>
                    <a:pt x="59" y="1"/>
                    <a:pt x="59" y="0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106"/>
                    <a:pt x="39" y="196"/>
                    <a:pt x="103" y="263"/>
                  </a:cubicBezTo>
                  <a:cubicBezTo>
                    <a:pt x="145" y="221"/>
                    <a:pt x="145" y="221"/>
                    <a:pt x="145" y="221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1" name="Freeform 9"/>
            <p:cNvSpPr>
              <a:spLocks/>
            </p:cNvSpPr>
            <p:nvPr/>
          </p:nvSpPr>
          <p:spPr bwMode="auto">
            <a:xfrm>
              <a:off x="8605246" y="1975983"/>
              <a:ext cx="739775" cy="423863"/>
            </a:xfrm>
            <a:custGeom>
              <a:avLst/>
              <a:gdLst>
                <a:gd name="T0" fmla="*/ 43 w 255"/>
                <a:gd name="T1" fmla="*/ 146 h 146"/>
                <a:gd name="T2" fmla="*/ 255 w 255"/>
                <a:gd name="T3" fmla="*/ 60 h 146"/>
                <a:gd name="T4" fmla="*/ 255 w 255"/>
                <a:gd name="T5" fmla="*/ 60 h 146"/>
                <a:gd name="T6" fmla="*/ 255 w 255"/>
                <a:gd name="T7" fmla="*/ 0 h 146"/>
                <a:gd name="T8" fmla="*/ 0 w 255"/>
                <a:gd name="T9" fmla="*/ 103 h 146"/>
                <a:gd name="T10" fmla="*/ 43 w 255"/>
                <a:gd name="T1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43" y="146"/>
                  </a:moveTo>
                  <a:cubicBezTo>
                    <a:pt x="101" y="91"/>
                    <a:pt x="176" y="60"/>
                    <a:pt x="255" y="60"/>
                  </a:cubicBezTo>
                  <a:cubicBezTo>
                    <a:pt x="255" y="60"/>
                    <a:pt x="255" y="60"/>
                    <a:pt x="255" y="6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157" y="1"/>
                    <a:pt x="67" y="40"/>
                    <a:pt x="0" y="103"/>
                  </a:cubicBezTo>
                  <a:cubicBezTo>
                    <a:pt x="43" y="146"/>
                    <a:pt x="43" y="146"/>
                    <a:pt x="43" y="14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2" name="Freeform 10"/>
            <p:cNvSpPr>
              <a:spLocks/>
            </p:cNvSpPr>
            <p:nvPr/>
          </p:nvSpPr>
          <p:spPr bwMode="auto">
            <a:xfrm>
              <a:off x="9359309" y="3688896"/>
              <a:ext cx="763588" cy="446088"/>
            </a:xfrm>
            <a:custGeom>
              <a:avLst/>
              <a:gdLst>
                <a:gd name="T0" fmla="*/ 221 w 263"/>
                <a:gd name="T1" fmla="*/ 0 h 154"/>
                <a:gd name="T2" fmla="*/ 0 w 263"/>
                <a:gd name="T3" fmla="*/ 94 h 154"/>
                <a:gd name="T4" fmla="*/ 0 w 263"/>
                <a:gd name="T5" fmla="*/ 94 h 154"/>
                <a:gd name="T6" fmla="*/ 0 w 263"/>
                <a:gd name="T7" fmla="*/ 154 h 154"/>
                <a:gd name="T8" fmla="*/ 263 w 263"/>
                <a:gd name="T9" fmla="*/ 42 h 154"/>
                <a:gd name="T10" fmla="*/ 221 w 263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154">
                  <a:moveTo>
                    <a:pt x="221" y="0"/>
                  </a:moveTo>
                  <a:cubicBezTo>
                    <a:pt x="162" y="60"/>
                    <a:pt x="84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103" y="153"/>
                    <a:pt x="196" y="111"/>
                    <a:pt x="263" y="42"/>
                  </a:cubicBezTo>
                  <a:lnTo>
                    <a:pt x="22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3" name="Freeform 11"/>
            <p:cNvSpPr>
              <a:spLocks/>
            </p:cNvSpPr>
            <p:nvPr/>
          </p:nvSpPr>
          <p:spPr bwMode="auto">
            <a:xfrm>
              <a:off x="9983196" y="2283958"/>
              <a:ext cx="446088" cy="739775"/>
            </a:xfrm>
            <a:custGeom>
              <a:avLst/>
              <a:gdLst>
                <a:gd name="T0" fmla="*/ 94 w 154"/>
                <a:gd name="T1" fmla="*/ 255 h 255"/>
                <a:gd name="T2" fmla="*/ 94 w 154"/>
                <a:gd name="T3" fmla="*/ 255 h 255"/>
                <a:gd name="T4" fmla="*/ 154 w 154"/>
                <a:gd name="T5" fmla="*/ 255 h 255"/>
                <a:gd name="T6" fmla="*/ 43 w 154"/>
                <a:gd name="T7" fmla="*/ 0 h 255"/>
                <a:gd name="T8" fmla="*/ 0 w 154"/>
                <a:gd name="T9" fmla="*/ 43 h 255"/>
                <a:gd name="T10" fmla="*/ 94 w 154"/>
                <a:gd name="T11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55">
                  <a:moveTo>
                    <a:pt x="94" y="255"/>
                  </a:moveTo>
                  <a:cubicBezTo>
                    <a:pt x="94" y="255"/>
                    <a:pt x="94" y="255"/>
                    <a:pt x="94" y="255"/>
                  </a:cubicBezTo>
                  <a:cubicBezTo>
                    <a:pt x="154" y="255"/>
                    <a:pt x="154" y="255"/>
                    <a:pt x="154" y="255"/>
                  </a:cubicBezTo>
                  <a:cubicBezTo>
                    <a:pt x="151" y="156"/>
                    <a:pt x="109" y="66"/>
                    <a:pt x="43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58" y="99"/>
                    <a:pt x="92" y="175"/>
                    <a:pt x="94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4" name="Freeform 12"/>
            <p:cNvSpPr>
              <a:spLocks/>
            </p:cNvSpPr>
            <p:nvPr/>
          </p:nvSpPr>
          <p:spPr bwMode="auto">
            <a:xfrm>
              <a:off x="8583021" y="3688896"/>
              <a:ext cx="762000" cy="446088"/>
            </a:xfrm>
            <a:custGeom>
              <a:avLst/>
              <a:gdLst>
                <a:gd name="T0" fmla="*/ 263 w 263"/>
                <a:gd name="T1" fmla="*/ 94 h 154"/>
                <a:gd name="T2" fmla="*/ 42 w 263"/>
                <a:gd name="T3" fmla="*/ 0 h 154"/>
                <a:gd name="T4" fmla="*/ 0 w 263"/>
                <a:gd name="T5" fmla="*/ 42 h 154"/>
                <a:gd name="T6" fmla="*/ 263 w 263"/>
                <a:gd name="T7" fmla="*/ 154 h 154"/>
                <a:gd name="T8" fmla="*/ 263 w 263"/>
                <a:gd name="T9" fmla="*/ 9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54">
                  <a:moveTo>
                    <a:pt x="263" y="94"/>
                  </a:moveTo>
                  <a:cubicBezTo>
                    <a:pt x="180" y="94"/>
                    <a:pt x="101" y="6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67" y="111"/>
                    <a:pt x="160" y="153"/>
                    <a:pt x="263" y="154"/>
                  </a:cubicBezTo>
                  <a:cubicBezTo>
                    <a:pt x="263" y="94"/>
                    <a:pt x="263" y="94"/>
                    <a:pt x="263" y="9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5" name="Freeform 27"/>
            <p:cNvSpPr>
              <a:spLocks/>
            </p:cNvSpPr>
            <p:nvPr/>
          </p:nvSpPr>
          <p:spPr bwMode="auto">
            <a:xfrm rot="10800000">
              <a:off x="8635084" y="1975983"/>
              <a:ext cx="648073" cy="360038"/>
            </a:xfrm>
            <a:custGeom>
              <a:avLst/>
              <a:gdLst>
                <a:gd name="T0" fmla="*/ 131 w 173"/>
                <a:gd name="T1" fmla="*/ 0 h 117"/>
                <a:gd name="T2" fmla="*/ 0 w 173"/>
                <a:gd name="T3" fmla="*/ 57 h 117"/>
                <a:gd name="T4" fmla="*/ 0 w 173"/>
                <a:gd name="T5" fmla="*/ 57 h 117"/>
                <a:gd name="T6" fmla="*/ 0 w 173"/>
                <a:gd name="T7" fmla="*/ 117 h 117"/>
                <a:gd name="T8" fmla="*/ 173 w 173"/>
                <a:gd name="T9" fmla="*/ 42 h 117"/>
                <a:gd name="T10" fmla="*/ 131 w 173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117">
                  <a:moveTo>
                    <a:pt x="131" y="0"/>
                  </a:moveTo>
                  <a:cubicBezTo>
                    <a:pt x="97" y="37"/>
                    <a:pt x="5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68" y="116"/>
                    <a:pt x="129" y="88"/>
                    <a:pt x="173" y="42"/>
                  </a:cubicBezTo>
                  <a:lnTo>
                    <a:pt x="13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grpSp>
        <p:nvGrpSpPr>
          <p:cNvPr id="26" name="Group 35"/>
          <p:cNvGrpSpPr/>
          <p:nvPr/>
        </p:nvGrpSpPr>
        <p:grpSpPr>
          <a:xfrm>
            <a:off x="6822611" y="822922"/>
            <a:ext cx="2016224" cy="2016225"/>
            <a:chOff x="8275046" y="1975983"/>
            <a:chExt cx="2154238" cy="2159001"/>
          </a:xfrm>
        </p:grpSpPr>
        <p:sp>
          <p:nvSpPr>
            <p:cNvPr id="37" name="Freeform 5"/>
            <p:cNvSpPr>
              <a:spLocks/>
            </p:cNvSpPr>
            <p:nvPr/>
          </p:nvSpPr>
          <p:spPr bwMode="auto">
            <a:xfrm>
              <a:off x="8275046" y="2283958"/>
              <a:ext cx="446088" cy="739775"/>
            </a:xfrm>
            <a:custGeom>
              <a:avLst/>
              <a:gdLst>
                <a:gd name="T0" fmla="*/ 60 w 154"/>
                <a:gd name="T1" fmla="*/ 255 h 255"/>
                <a:gd name="T2" fmla="*/ 154 w 154"/>
                <a:gd name="T3" fmla="*/ 43 h 255"/>
                <a:gd name="T4" fmla="*/ 111 w 154"/>
                <a:gd name="T5" fmla="*/ 0 h 255"/>
                <a:gd name="T6" fmla="*/ 0 w 154"/>
                <a:gd name="T7" fmla="*/ 255 h 255"/>
                <a:gd name="T8" fmla="*/ 60 w 154"/>
                <a:gd name="T9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54" h="255">
                  <a:moveTo>
                    <a:pt x="60" y="255"/>
                  </a:moveTo>
                  <a:cubicBezTo>
                    <a:pt x="62" y="175"/>
                    <a:pt x="96" y="99"/>
                    <a:pt x="154" y="43"/>
                  </a:cubicBezTo>
                  <a:cubicBezTo>
                    <a:pt x="111" y="0"/>
                    <a:pt x="111" y="0"/>
                    <a:pt x="111" y="0"/>
                  </a:cubicBezTo>
                  <a:cubicBezTo>
                    <a:pt x="45" y="66"/>
                    <a:pt x="3" y="156"/>
                    <a:pt x="0" y="255"/>
                  </a:cubicBezTo>
                  <a:cubicBezTo>
                    <a:pt x="60" y="255"/>
                    <a:pt x="60" y="255"/>
                    <a:pt x="60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8" name="Freeform 6"/>
            <p:cNvSpPr>
              <a:spLocks/>
            </p:cNvSpPr>
            <p:nvPr/>
          </p:nvSpPr>
          <p:spPr bwMode="auto">
            <a:xfrm>
              <a:off x="9359309" y="1975983"/>
              <a:ext cx="739775" cy="423863"/>
            </a:xfrm>
            <a:custGeom>
              <a:avLst/>
              <a:gdLst>
                <a:gd name="T0" fmla="*/ 0 w 255"/>
                <a:gd name="T1" fmla="*/ 60 h 146"/>
                <a:gd name="T2" fmla="*/ 212 w 255"/>
                <a:gd name="T3" fmla="*/ 146 h 146"/>
                <a:gd name="T4" fmla="*/ 212 w 255"/>
                <a:gd name="T5" fmla="*/ 146 h 146"/>
                <a:gd name="T6" fmla="*/ 255 w 255"/>
                <a:gd name="T7" fmla="*/ 103 h 146"/>
                <a:gd name="T8" fmla="*/ 0 w 255"/>
                <a:gd name="T9" fmla="*/ 0 h 146"/>
                <a:gd name="T10" fmla="*/ 0 w 255"/>
                <a:gd name="T11" fmla="*/ 6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0" y="60"/>
                  </a:moveTo>
                  <a:cubicBezTo>
                    <a:pt x="79" y="60"/>
                    <a:pt x="155" y="91"/>
                    <a:pt x="212" y="146"/>
                  </a:cubicBezTo>
                  <a:cubicBezTo>
                    <a:pt x="212" y="146"/>
                    <a:pt x="212" y="146"/>
                    <a:pt x="212" y="146"/>
                  </a:cubicBezTo>
                  <a:cubicBezTo>
                    <a:pt x="255" y="103"/>
                    <a:pt x="255" y="103"/>
                    <a:pt x="255" y="103"/>
                  </a:cubicBezTo>
                  <a:cubicBezTo>
                    <a:pt x="188" y="40"/>
                    <a:pt x="98" y="1"/>
                    <a:pt x="0" y="0"/>
                  </a:cubicBezTo>
                  <a:cubicBezTo>
                    <a:pt x="0" y="60"/>
                    <a:pt x="0" y="60"/>
                    <a:pt x="0" y="6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39" name="Freeform 7"/>
            <p:cNvSpPr>
              <a:spLocks/>
            </p:cNvSpPr>
            <p:nvPr/>
          </p:nvSpPr>
          <p:spPr bwMode="auto">
            <a:xfrm>
              <a:off x="10008596" y="3038021"/>
              <a:ext cx="420688" cy="763588"/>
            </a:xfrm>
            <a:custGeom>
              <a:avLst/>
              <a:gdLst>
                <a:gd name="T0" fmla="*/ 145 w 145"/>
                <a:gd name="T1" fmla="*/ 0 h 263"/>
                <a:gd name="T2" fmla="*/ 86 w 145"/>
                <a:gd name="T3" fmla="*/ 0 h 263"/>
                <a:gd name="T4" fmla="*/ 86 w 145"/>
                <a:gd name="T5" fmla="*/ 2 h 263"/>
                <a:gd name="T6" fmla="*/ 86 w 145"/>
                <a:gd name="T7" fmla="*/ 6 h 263"/>
                <a:gd name="T8" fmla="*/ 0 w 145"/>
                <a:gd name="T9" fmla="*/ 221 h 263"/>
                <a:gd name="T10" fmla="*/ 0 w 145"/>
                <a:gd name="T11" fmla="*/ 221 h 263"/>
                <a:gd name="T12" fmla="*/ 42 w 145"/>
                <a:gd name="T13" fmla="*/ 263 h 263"/>
                <a:gd name="T14" fmla="*/ 145 w 145"/>
                <a:gd name="T15" fmla="*/ 6 h 263"/>
                <a:gd name="T16" fmla="*/ 145 w 145"/>
                <a:gd name="T17" fmla="*/ 0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45" h="263">
                  <a:moveTo>
                    <a:pt x="145" y="0"/>
                  </a:moveTo>
                  <a:cubicBezTo>
                    <a:pt x="86" y="0"/>
                    <a:pt x="86" y="0"/>
                    <a:pt x="86" y="0"/>
                  </a:cubicBezTo>
                  <a:cubicBezTo>
                    <a:pt x="86" y="0"/>
                    <a:pt x="86" y="1"/>
                    <a:pt x="86" y="2"/>
                  </a:cubicBezTo>
                  <a:cubicBezTo>
                    <a:pt x="86" y="3"/>
                    <a:pt x="86" y="5"/>
                    <a:pt x="86" y="6"/>
                  </a:cubicBezTo>
                  <a:cubicBezTo>
                    <a:pt x="86" y="86"/>
                    <a:pt x="55" y="162"/>
                    <a:pt x="0" y="221"/>
                  </a:cubicBezTo>
                  <a:cubicBezTo>
                    <a:pt x="0" y="221"/>
                    <a:pt x="0" y="221"/>
                    <a:pt x="0" y="221"/>
                  </a:cubicBezTo>
                  <a:cubicBezTo>
                    <a:pt x="42" y="263"/>
                    <a:pt x="42" y="263"/>
                    <a:pt x="42" y="263"/>
                  </a:cubicBezTo>
                  <a:cubicBezTo>
                    <a:pt x="106" y="196"/>
                    <a:pt x="145" y="106"/>
                    <a:pt x="145" y="6"/>
                  </a:cubicBezTo>
                  <a:cubicBezTo>
                    <a:pt x="145" y="4"/>
                    <a:pt x="145" y="2"/>
                    <a:pt x="145" y="0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0" name="Freeform 8"/>
            <p:cNvSpPr>
              <a:spLocks/>
            </p:cNvSpPr>
            <p:nvPr/>
          </p:nvSpPr>
          <p:spPr bwMode="auto">
            <a:xfrm>
              <a:off x="8275046" y="3038021"/>
              <a:ext cx="420688" cy="763588"/>
            </a:xfrm>
            <a:custGeom>
              <a:avLst/>
              <a:gdLst>
                <a:gd name="T0" fmla="*/ 145 w 145"/>
                <a:gd name="T1" fmla="*/ 221 h 263"/>
                <a:gd name="T2" fmla="*/ 59 w 145"/>
                <a:gd name="T3" fmla="*/ 6 h 263"/>
                <a:gd name="T4" fmla="*/ 59 w 145"/>
                <a:gd name="T5" fmla="*/ 2 h 263"/>
                <a:gd name="T6" fmla="*/ 59 w 145"/>
                <a:gd name="T7" fmla="*/ 0 h 263"/>
                <a:gd name="T8" fmla="*/ 0 w 145"/>
                <a:gd name="T9" fmla="*/ 0 h 263"/>
                <a:gd name="T10" fmla="*/ 0 w 145"/>
                <a:gd name="T11" fmla="*/ 6 h 263"/>
                <a:gd name="T12" fmla="*/ 103 w 145"/>
                <a:gd name="T13" fmla="*/ 263 h 263"/>
                <a:gd name="T14" fmla="*/ 145 w 145"/>
                <a:gd name="T15" fmla="*/ 221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5" h="263">
                  <a:moveTo>
                    <a:pt x="145" y="221"/>
                  </a:moveTo>
                  <a:cubicBezTo>
                    <a:pt x="90" y="162"/>
                    <a:pt x="59" y="86"/>
                    <a:pt x="59" y="6"/>
                  </a:cubicBezTo>
                  <a:cubicBezTo>
                    <a:pt x="59" y="5"/>
                    <a:pt x="59" y="3"/>
                    <a:pt x="59" y="2"/>
                  </a:cubicBezTo>
                  <a:cubicBezTo>
                    <a:pt x="59" y="1"/>
                    <a:pt x="59" y="0"/>
                    <a:pt x="5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4"/>
                    <a:pt x="0" y="6"/>
                  </a:cubicBezTo>
                  <a:cubicBezTo>
                    <a:pt x="0" y="106"/>
                    <a:pt x="39" y="196"/>
                    <a:pt x="103" y="263"/>
                  </a:cubicBezTo>
                  <a:cubicBezTo>
                    <a:pt x="145" y="221"/>
                    <a:pt x="145" y="221"/>
                    <a:pt x="145" y="221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1" name="Freeform 9"/>
            <p:cNvSpPr>
              <a:spLocks/>
            </p:cNvSpPr>
            <p:nvPr/>
          </p:nvSpPr>
          <p:spPr bwMode="auto">
            <a:xfrm>
              <a:off x="8605246" y="1975983"/>
              <a:ext cx="739775" cy="423863"/>
            </a:xfrm>
            <a:custGeom>
              <a:avLst/>
              <a:gdLst>
                <a:gd name="T0" fmla="*/ 43 w 255"/>
                <a:gd name="T1" fmla="*/ 146 h 146"/>
                <a:gd name="T2" fmla="*/ 255 w 255"/>
                <a:gd name="T3" fmla="*/ 60 h 146"/>
                <a:gd name="T4" fmla="*/ 255 w 255"/>
                <a:gd name="T5" fmla="*/ 60 h 146"/>
                <a:gd name="T6" fmla="*/ 255 w 255"/>
                <a:gd name="T7" fmla="*/ 0 h 146"/>
                <a:gd name="T8" fmla="*/ 0 w 255"/>
                <a:gd name="T9" fmla="*/ 103 h 146"/>
                <a:gd name="T10" fmla="*/ 43 w 255"/>
                <a:gd name="T11" fmla="*/ 146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5" h="146">
                  <a:moveTo>
                    <a:pt x="43" y="146"/>
                  </a:moveTo>
                  <a:cubicBezTo>
                    <a:pt x="101" y="91"/>
                    <a:pt x="176" y="60"/>
                    <a:pt x="255" y="60"/>
                  </a:cubicBezTo>
                  <a:cubicBezTo>
                    <a:pt x="255" y="60"/>
                    <a:pt x="255" y="60"/>
                    <a:pt x="255" y="60"/>
                  </a:cubicBezTo>
                  <a:cubicBezTo>
                    <a:pt x="255" y="0"/>
                    <a:pt x="255" y="0"/>
                    <a:pt x="255" y="0"/>
                  </a:cubicBezTo>
                  <a:cubicBezTo>
                    <a:pt x="157" y="1"/>
                    <a:pt x="67" y="40"/>
                    <a:pt x="0" y="103"/>
                  </a:cubicBezTo>
                  <a:cubicBezTo>
                    <a:pt x="43" y="146"/>
                    <a:pt x="43" y="146"/>
                    <a:pt x="43" y="146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2" name="Freeform 10"/>
            <p:cNvSpPr>
              <a:spLocks/>
            </p:cNvSpPr>
            <p:nvPr/>
          </p:nvSpPr>
          <p:spPr bwMode="auto">
            <a:xfrm>
              <a:off x="9359309" y="3688896"/>
              <a:ext cx="763588" cy="446088"/>
            </a:xfrm>
            <a:custGeom>
              <a:avLst/>
              <a:gdLst>
                <a:gd name="T0" fmla="*/ 221 w 263"/>
                <a:gd name="T1" fmla="*/ 0 h 154"/>
                <a:gd name="T2" fmla="*/ 0 w 263"/>
                <a:gd name="T3" fmla="*/ 94 h 154"/>
                <a:gd name="T4" fmla="*/ 0 w 263"/>
                <a:gd name="T5" fmla="*/ 94 h 154"/>
                <a:gd name="T6" fmla="*/ 0 w 263"/>
                <a:gd name="T7" fmla="*/ 154 h 154"/>
                <a:gd name="T8" fmla="*/ 263 w 263"/>
                <a:gd name="T9" fmla="*/ 42 h 154"/>
                <a:gd name="T10" fmla="*/ 221 w 263"/>
                <a:gd name="T11" fmla="*/ 0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63" h="154">
                  <a:moveTo>
                    <a:pt x="221" y="0"/>
                  </a:moveTo>
                  <a:cubicBezTo>
                    <a:pt x="162" y="60"/>
                    <a:pt x="84" y="94"/>
                    <a:pt x="0" y="94"/>
                  </a:cubicBezTo>
                  <a:cubicBezTo>
                    <a:pt x="0" y="94"/>
                    <a:pt x="0" y="94"/>
                    <a:pt x="0" y="94"/>
                  </a:cubicBezTo>
                  <a:cubicBezTo>
                    <a:pt x="0" y="154"/>
                    <a:pt x="0" y="154"/>
                    <a:pt x="0" y="154"/>
                  </a:cubicBezTo>
                  <a:cubicBezTo>
                    <a:pt x="103" y="153"/>
                    <a:pt x="196" y="111"/>
                    <a:pt x="263" y="42"/>
                  </a:cubicBezTo>
                  <a:lnTo>
                    <a:pt x="22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3" name="Freeform 11"/>
            <p:cNvSpPr>
              <a:spLocks/>
            </p:cNvSpPr>
            <p:nvPr/>
          </p:nvSpPr>
          <p:spPr bwMode="auto">
            <a:xfrm>
              <a:off x="9983196" y="2283958"/>
              <a:ext cx="446088" cy="739775"/>
            </a:xfrm>
            <a:custGeom>
              <a:avLst/>
              <a:gdLst>
                <a:gd name="T0" fmla="*/ 94 w 154"/>
                <a:gd name="T1" fmla="*/ 255 h 255"/>
                <a:gd name="T2" fmla="*/ 94 w 154"/>
                <a:gd name="T3" fmla="*/ 255 h 255"/>
                <a:gd name="T4" fmla="*/ 154 w 154"/>
                <a:gd name="T5" fmla="*/ 255 h 255"/>
                <a:gd name="T6" fmla="*/ 43 w 154"/>
                <a:gd name="T7" fmla="*/ 0 h 255"/>
                <a:gd name="T8" fmla="*/ 0 w 154"/>
                <a:gd name="T9" fmla="*/ 43 h 255"/>
                <a:gd name="T10" fmla="*/ 94 w 154"/>
                <a:gd name="T11" fmla="*/ 25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55">
                  <a:moveTo>
                    <a:pt x="94" y="255"/>
                  </a:moveTo>
                  <a:cubicBezTo>
                    <a:pt x="94" y="255"/>
                    <a:pt x="94" y="255"/>
                    <a:pt x="94" y="255"/>
                  </a:cubicBezTo>
                  <a:cubicBezTo>
                    <a:pt x="154" y="255"/>
                    <a:pt x="154" y="255"/>
                    <a:pt x="154" y="255"/>
                  </a:cubicBezTo>
                  <a:cubicBezTo>
                    <a:pt x="151" y="156"/>
                    <a:pt x="109" y="66"/>
                    <a:pt x="43" y="0"/>
                  </a:cubicBezTo>
                  <a:cubicBezTo>
                    <a:pt x="0" y="43"/>
                    <a:pt x="0" y="43"/>
                    <a:pt x="0" y="43"/>
                  </a:cubicBezTo>
                  <a:cubicBezTo>
                    <a:pt x="58" y="99"/>
                    <a:pt x="92" y="175"/>
                    <a:pt x="94" y="255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4" name="Freeform 12"/>
            <p:cNvSpPr>
              <a:spLocks/>
            </p:cNvSpPr>
            <p:nvPr/>
          </p:nvSpPr>
          <p:spPr bwMode="auto">
            <a:xfrm>
              <a:off x="8583021" y="3688896"/>
              <a:ext cx="762000" cy="446088"/>
            </a:xfrm>
            <a:custGeom>
              <a:avLst/>
              <a:gdLst>
                <a:gd name="T0" fmla="*/ 263 w 263"/>
                <a:gd name="T1" fmla="*/ 94 h 154"/>
                <a:gd name="T2" fmla="*/ 42 w 263"/>
                <a:gd name="T3" fmla="*/ 0 h 154"/>
                <a:gd name="T4" fmla="*/ 0 w 263"/>
                <a:gd name="T5" fmla="*/ 42 h 154"/>
                <a:gd name="T6" fmla="*/ 263 w 263"/>
                <a:gd name="T7" fmla="*/ 154 h 154"/>
                <a:gd name="T8" fmla="*/ 263 w 263"/>
                <a:gd name="T9" fmla="*/ 94 h 1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3" h="154">
                  <a:moveTo>
                    <a:pt x="263" y="94"/>
                  </a:moveTo>
                  <a:cubicBezTo>
                    <a:pt x="180" y="94"/>
                    <a:pt x="101" y="60"/>
                    <a:pt x="42" y="0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67" y="111"/>
                    <a:pt x="160" y="153"/>
                    <a:pt x="263" y="154"/>
                  </a:cubicBezTo>
                  <a:cubicBezTo>
                    <a:pt x="263" y="94"/>
                    <a:pt x="263" y="94"/>
                    <a:pt x="263" y="94"/>
                  </a:cubicBez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 rot="10800000">
              <a:off x="8635084" y="1975983"/>
              <a:ext cx="648073" cy="360038"/>
            </a:xfrm>
            <a:custGeom>
              <a:avLst/>
              <a:gdLst>
                <a:gd name="T0" fmla="*/ 131 w 173"/>
                <a:gd name="T1" fmla="*/ 0 h 117"/>
                <a:gd name="T2" fmla="*/ 0 w 173"/>
                <a:gd name="T3" fmla="*/ 57 h 117"/>
                <a:gd name="T4" fmla="*/ 0 w 173"/>
                <a:gd name="T5" fmla="*/ 57 h 117"/>
                <a:gd name="T6" fmla="*/ 0 w 173"/>
                <a:gd name="T7" fmla="*/ 117 h 117"/>
                <a:gd name="T8" fmla="*/ 173 w 173"/>
                <a:gd name="T9" fmla="*/ 42 h 117"/>
                <a:gd name="T10" fmla="*/ 131 w 173"/>
                <a:gd name="T11" fmla="*/ 0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3" h="117">
                  <a:moveTo>
                    <a:pt x="131" y="0"/>
                  </a:moveTo>
                  <a:cubicBezTo>
                    <a:pt x="97" y="37"/>
                    <a:pt x="5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117"/>
                    <a:pt x="0" y="117"/>
                    <a:pt x="0" y="117"/>
                  </a:cubicBezTo>
                  <a:cubicBezTo>
                    <a:pt x="68" y="116"/>
                    <a:pt x="129" y="88"/>
                    <a:pt x="173" y="42"/>
                  </a:cubicBezTo>
                  <a:lnTo>
                    <a:pt x="131" y="0"/>
                  </a:lnTo>
                  <a:close/>
                </a:path>
              </a:pathLst>
            </a:custGeom>
            <a:ln/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27584" y="1432142"/>
            <a:ext cx="1223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55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59832" y="1467747"/>
            <a:ext cx="1223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48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5148808" y="1483026"/>
            <a:ext cx="1223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24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615443" y="1470194"/>
            <a:ext cx="1223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1</a:t>
            </a:r>
            <a:endParaRPr lang="ru-RU" sz="3600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Равнобедренный треугольник 53"/>
          <p:cNvSpPr/>
          <p:nvPr/>
        </p:nvSpPr>
        <p:spPr>
          <a:xfrm>
            <a:off x="112281" y="2915094"/>
            <a:ext cx="2004786" cy="319261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112281" y="3315393"/>
            <a:ext cx="200478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МУП «Центр школьного </a:t>
            </a: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детского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питания»</a:t>
            </a:r>
          </a:p>
        </p:txBody>
      </p:sp>
      <p:sp>
        <p:nvSpPr>
          <p:cNvPr id="57" name="Равнобедренный треугольник 56"/>
          <p:cNvSpPr/>
          <p:nvPr/>
        </p:nvSpPr>
        <p:spPr>
          <a:xfrm>
            <a:off x="4708910" y="2953195"/>
            <a:ext cx="2004786" cy="28803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TextBox 57"/>
          <p:cNvSpPr txBox="1"/>
          <p:nvPr/>
        </p:nvSpPr>
        <p:spPr>
          <a:xfrm>
            <a:off x="2308002" y="3315393"/>
            <a:ext cx="2083422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МУП Комбинат школьного 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детского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 «Спектр»</a:t>
            </a:r>
          </a:p>
        </p:txBody>
      </p:sp>
      <p:sp>
        <p:nvSpPr>
          <p:cNvPr id="59" name="Равнобедренный треугольник 58"/>
          <p:cNvSpPr/>
          <p:nvPr/>
        </p:nvSpPr>
        <p:spPr>
          <a:xfrm>
            <a:off x="2308002" y="2955353"/>
            <a:ext cx="2083422" cy="28803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4708910" y="3315393"/>
            <a:ext cx="200478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fontAlgn="b"/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МАУ «Центр детского и диетического питания»</a:t>
            </a:r>
          </a:p>
        </p:txBody>
      </p:sp>
      <p:sp>
        <p:nvSpPr>
          <p:cNvPr id="61" name="Равнобедренный треугольник 60"/>
          <p:cNvSpPr/>
          <p:nvPr/>
        </p:nvSpPr>
        <p:spPr>
          <a:xfrm>
            <a:off x="6987729" y="2946324"/>
            <a:ext cx="2004786" cy="288032"/>
          </a:xfrm>
          <a:prstGeom prst="triangl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TextBox 61"/>
          <p:cNvSpPr txBox="1"/>
          <p:nvPr/>
        </p:nvSpPr>
        <p:spPr>
          <a:xfrm>
            <a:off x="6987729" y="3320417"/>
            <a:ext cx="200478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fontAlgn="b"/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 fontAlgn="b"/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</a:t>
            </a:r>
            <a:r>
              <a:rPr lang="ru-RU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ТД «Глобус</a:t>
            </a:r>
            <a:r>
              <a:rPr lang="ru-RU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b"/>
            <a:endParaRPr lang="ru-RU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Заголовок 1"/>
          <p:cNvSpPr txBox="1">
            <a:spLocks/>
          </p:cNvSpPr>
          <p:nvPr/>
        </p:nvSpPr>
        <p:spPr>
          <a:xfrm>
            <a:off x="472839" y="4558846"/>
            <a:ext cx="7813681" cy="44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Операторы питания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499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91865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046490" y="860557"/>
            <a:ext cx="6048674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Двухнедельное школьное меню</a:t>
            </a:r>
          </a:p>
        </p:txBody>
      </p:sp>
      <p:pic>
        <p:nvPicPr>
          <p:cNvPr id="6" name="Picture 2" descr="\\BF2\Share\102\Аналитика\2019\СОВЕЩАНИЯ\Питание\01.02.2019-Круглый стол с Гусевым\фото\716626_cu833_55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793"/>
          <a:stretch/>
        </p:blipFill>
        <p:spPr bwMode="auto">
          <a:xfrm>
            <a:off x="179512" y="1746254"/>
            <a:ext cx="3744416" cy="2418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551150" y="2139702"/>
            <a:ext cx="410747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Разрабатывается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операторами питания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и согласовывается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ru-RU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Роспотребнадзором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\\bf2\Share\207\Альфия\питание\54e42c2a6a52fbe5c429e35e4fa7a568.jp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r="80646" b="69316"/>
          <a:stretch/>
        </p:blipFill>
        <p:spPr bwMode="auto">
          <a:xfrm>
            <a:off x="959786" y="411670"/>
            <a:ext cx="803902" cy="79192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83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79512" y="91865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152" name="Picture 8" descr="https://i.pinimg.com/originals/36/eb/e2/36ebe27e926582504eec8b1755eaf6b1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37" t="24732" r="46113" b="55250"/>
          <a:stretch/>
        </p:blipFill>
        <p:spPr bwMode="auto">
          <a:xfrm>
            <a:off x="827584" y="358239"/>
            <a:ext cx="792089" cy="77335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331640" y="1347614"/>
            <a:ext cx="7488832" cy="8679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Конкурс рисунков и плакатов на 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тему:</a:t>
            </a:r>
            <a:endParaRPr lang="ru-RU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«Правильное и здоровое питание».</a:t>
            </a:r>
            <a:endParaRPr lang="ru-RU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31640" y="2471984"/>
            <a:ext cx="7488832" cy="125572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Тематические 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классные 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часы по 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темам: «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Красиво! Вкусно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! Полезно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!»</a:t>
            </a:r>
          </a:p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«Правильное питание – 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залог здоровья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28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31640" y="3939902"/>
            <a:ext cx="7488832" cy="8679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Цикл бесед с 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учащимися на тему:</a:t>
            </a:r>
          </a:p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«Береги своё </a:t>
            </a: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здоровье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».</a:t>
            </a:r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2555776" y="267494"/>
            <a:ext cx="5832648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Мероприятия</a:t>
            </a: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 здоровому питанию</a:t>
            </a:r>
            <a:endParaRPr lang="ru-RU" sz="28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1020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91865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89" t="37048" r="-589" b="-37048"/>
          <a:stretch/>
        </p:blipFill>
        <p:spPr>
          <a:xfrm>
            <a:off x="300658" y="2622062"/>
            <a:ext cx="4104456" cy="33529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92080" y="2750513"/>
            <a:ext cx="370192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 53 школах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проведена работа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оформлению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школьных кафе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1" name="Picture 3" descr="\\bf2\Share\207\Альфия\питание\500_F_53727347_paCUJp5MTDH4wItOkFXTBhe6MCiBHQdx.jpg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73000" r="27800" b="5200"/>
          <a:stretch/>
        </p:blipFill>
        <p:spPr bwMode="auto">
          <a:xfrm>
            <a:off x="899592" y="307889"/>
            <a:ext cx="958249" cy="9409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780" t="9188" b="12992"/>
          <a:stretch/>
        </p:blipFill>
        <p:spPr bwMode="auto">
          <a:xfrm>
            <a:off x="2268184" y="339502"/>
            <a:ext cx="3960000" cy="2282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1983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91865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10" name="Picture 4" descr="\\bf2\Share\207\Альфия\питание\bowl-of-hot-soup-with-spoon-line-icon-vector-6920068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42" t="17401" r="16366" b="23019"/>
          <a:stretch/>
        </p:blipFill>
        <p:spPr bwMode="auto">
          <a:xfrm>
            <a:off x="971600" y="343958"/>
            <a:ext cx="792088" cy="85344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5148064" y="3579862"/>
            <a:ext cx="3528392" cy="811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Модернизация школьных столовых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491880" y="645535"/>
            <a:ext cx="3960440" cy="257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3" name="Picture 1" descr="C:\Users\Arslanov.vz\Desktop\питание\711902_cu933_622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821" t="22537" b="7631"/>
          <a:stretch/>
        </p:blipFill>
        <p:spPr bwMode="auto">
          <a:xfrm>
            <a:off x="218654" y="2067694"/>
            <a:ext cx="4353346" cy="2528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83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79512" y="91865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" name="Picture 5" descr="C:\Users\admin\AppData\Local\Temp\Rar$DIa0.001\07-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9494"/>
          <a:stretch/>
        </p:blipFill>
        <p:spPr bwMode="auto">
          <a:xfrm>
            <a:off x="3363838" y="195486"/>
            <a:ext cx="3584426" cy="2553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51920" y="3045696"/>
            <a:ext cx="453650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2018/2019 учебном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году проведены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дегустации 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школьного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меню в 36 школах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C:\Users\Arslanov.vz\Desktop\питание\54e42c2a6a52fbe5c429e35e4fa7a568.jpg"/>
          <p:cNvPicPr>
            <a:picLocks noChangeAspect="1" noChangeArrowheads="1"/>
          </p:cNvPicPr>
          <p:nvPr/>
        </p:nvPicPr>
        <p:blipFill rotWithShape="1"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745" t="34088" b="34163"/>
          <a:stretch/>
        </p:blipFill>
        <p:spPr bwMode="auto">
          <a:xfrm>
            <a:off x="976747" y="355513"/>
            <a:ext cx="858949" cy="83231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\\bf2\Share\102\Аналитика\2019\ПИТАНИЕ\Дегустация\16.01.2019 года\ФОТО\СПЕКТР\IMG-20190116-WA000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7614"/>
            <a:ext cx="2160240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98341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9512" y="91865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8" name="Picture 2" descr="\\bf2\Share\207\Альфия\питание\54e42c2a6a52fbe5c429e35e4fa7a568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0633" b="68895"/>
          <a:stretch/>
        </p:blipFill>
        <p:spPr bwMode="auto">
          <a:xfrm>
            <a:off x="827584" y="555526"/>
            <a:ext cx="833265" cy="7864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139952" y="3075806"/>
            <a:ext cx="5130443" cy="17927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75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Дни открытых дверей</a:t>
            </a:r>
          </a:p>
          <a:p>
            <a:pPr algn="ctr"/>
            <a:r>
              <a:rPr lang="ru-RU" sz="27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участием родителей</a:t>
            </a:r>
          </a:p>
          <a:p>
            <a:pPr algn="ctr"/>
            <a:r>
              <a:rPr lang="ru-RU" sz="27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(законных представителей) </a:t>
            </a:r>
          </a:p>
          <a:p>
            <a:pPr algn="ctr"/>
            <a:r>
              <a:rPr lang="ru-RU" sz="275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представителей СМИ</a:t>
            </a:r>
            <a:endParaRPr lang="ru-RU" sz="27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69" name="Picture 1" descr="C:\Users\Arslanov.vz\Desktop\питание\21222123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4471"/>
          <a:stretch/>
        </p:blipFill>
        <p:spPr bwMode="auto">
          <a:xfrm>
            <a:off x="2051720" y="258039"/>
            <a:ext cx="4550891" cy="260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Arslanov.vz\Desktop\питание\Screenshot_20190130-183145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633" t="14125" r="23531" b="2932"/>
          <a:stretch/>
        </p:blipFill>
        <p:spPr bwMode="auto">
          <a:xfrm>
            <a:off x="204912" y="2431988"/>
            <a:ext cx="3672408" cy="2611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72494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9836" y="62490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8" name="Picture 4" descr="https://i.pinimg.com/originals/36/eb/e2/36ebe27e926582504eec8b1755eaf6b1.jpg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834" t="69705" r="13291" b="15148"/>
          <a:stretch/>
        </p:blipFill>
        <p:spPr bwMode="auto">
          <a:xfrm>
            <a:off x="846808" y="329277"/>
            <a:ext cx="793356" cy="7864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Админ\Desktop\сайт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655"/>
          <a:stretch/>
        </p:blipFill>
        <p:spPr bwMode="auto">
          <a:xfrm>
            <a:off x="249054" y="1635646"/>
            <a:ext cx="6941602" cy="2880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915816" y="860557"/>
            <a:ext cx="6323364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График дней открытых дверей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083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49836" y="51470"/>
            <a:ext cx="2909996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7" name="Picture 8" descr="https://i.pinimg.com/originals/36/eb/e2/36ebe27e926582504eec8b1755eaf6b1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37" t="24732" r="46113" b="55250"/>
          <a:stretch/>
        </p:blipFill>
        <p:spPr bwMode="auto">
          <a:xfrm>
            <a:off x="1115616" y="358239"/>
            <a:ext cx="792089" cy="77335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5496" y="1889944"/>
            <a:ext cx="3096344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 ваших детей в школе вас устраивает?</a:t>
            </a:r>
            <a:endParaRPr lang="ru-RU" sz="27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Диаграмма 2"/>
          <p:cNvGraphicFramePr/>
          <p:nvPr>
            <p:extLst>
              <p:ext uri="{D42A27DB-BD31-4B8C-83A1-F6EECF244321}">
                <p14:modId xmlns:p14="http://schemas.microsoft.com/office/powerpoint/2010/main" xmlns="" val="415102048"/>
              </p:ext>
            </p:extLst>
          </p:nvPr>
        </p:nvGraphicFramePr>
        <p:xfrm>
          <a:off x="3040038" y="86724"/>
          <a:ext cx="6096000" cy="43688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3126234" y="4432488"/>
            <a:ext cx="5904656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75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Участвовали в опросе 4 308 чел.</a:t>
            </a:r>
            <a:endParaRPr lang="ru-RU" sz="275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662" y="4227934"/>
            <a:ext cx="30963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данным опроса на сайте: </a:t>
            </a:r>
            <a:r>
              <a:rPr lang="en-US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http://ufa-edu.ru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00064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79512" y="91865"/>
            <a:ext cx="2736304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153" name="Picture 9" descr="C:\Users\Arslanov.vz\Desktop\питание\term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519"/>
          <a:stretch/>
        </p:blipFill>
        <p:spPr bwMode="auto">
          <a:xfrm>
            <a:off x="2483767" y="460985"/>
            <a:ext cx="4284477" cy="2580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5292080" y="3294617"/>
            <a:ext cx="2952328" cy="136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Термотележки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закуплены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5 школах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55" name="Picture 11" descr="C:\Users\Arslanov.vz\Desktop\питание\2222222222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10574"/>
            <a:ext cx="3777587" cy="2521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3" descr="\\bf2\Share\207\Альфия\питание\500_F_53727347_paCUJp5MTDH4wItOkFXTBhe6MCiBHQdx.jpg"/>
          <p:cNvPicPr>
            <a:picLocks noChangeAspect="1" noChangeArrowheads="1"/>
          </p:cNvPicPr>
          <p:nvPr/>
        </p:nvPicPr>
        <p:blipFill rotWithShape="1"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0000" t="73000" r="27800" b="5200"/>
          <a:stretch/>
        </p:blipFill>
        <p:spPr bwMode="auto">
          <a:xfrm>
            <a:off x="899592" y="307889"/>
            <a:ext cx="958249" cy="940984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97038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ГАЛИЕВА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Альфия Закировна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ЗАМЕСТИТЕЛЬ МИНИСТРА ОБРАЗОВАНИЯ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48306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35496" y="91865"/>
            <a:ext cx="2880320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152" name="Picture 8" descr="https://i.pinimg.com/originals/36/eb/e2/36ebe27e926582504eec8b1755eaf6b1.jpg"/>
          <p:cNvPicPr>
            <a:picLocks noChangeAspect="1" noChangeArrowheads="1"/>
          </p:cNvPicPr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0637" t="24732" r="46113" b="55250"/>
          <a:stretch/>
        </p:blipFill>
        <p:spPr bwMode="auto">
          <a:xfrm>
            <a:off x="1043606" y="235863"/>
            <a:ext cx="792089" cy="773351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945819" y="2239926"/>
            <a:ext cx="6837858" cy="4801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Медицинское обследование ребенка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16162" y="1714004"/>
            <a:ext cx="6837858" cy="4801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Заявление родителей </a:t>
            </a: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директору школы</a:t>
            </a:r>
            <a:endParaRPr lang="ru-RU" sz="28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15816" y="2745457"/>
            <a:ext cx="6192688" cy="8679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Разработка индивидуального</a:t>
            </a:r>
          </a:p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меню для ребенка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15816" y="3651870"/>
            <a:ext cx="6192688" cy="8679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Обеспечение питания под контролем медицинского работника</a:t>
            </a:r>
          </a:p>
        </p:txBody>
      </p:sp>
      <p:sp>
        <p:nvSpPr>
          <p:cNvPr id="13" name="Заголовок 2"/>
          <p:cNvSpPr txBox="1">
            <a:spLocks/>
          </p:cNvSpPr>
          <p:nvPr/>
        </p:nvSpPr>
        <p:spPr>
          <a:xfrm>
            <a:off x="2771800" y="-7838"/>
            <a:ext cx="4897865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Питание детей </a:t>
            </a:r>
          </a:p>
          <a:p>
            <a:pPr>
              <a:lnSpc>
                <a:spcPct val="80000"/>
              </a:lnSpc>
            </a:pPr>
            <a:r>
              <a:rPr lang="ru-RU" sz="28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пищевой аллергией</a:t>
            </a:r>
            <a:endParaRPr lang="ru-RU" sz="2800" b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15616" y="1203598"/>
            <a:ext cx="6853460" cy="4801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r>
              <a:rPr lang="ru-RU" sz="28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Мониторинг</a:t>
            </a:r>
          </a:p>
        </p:txBody>
      </p:sp>
      <p:pic>
        <p:nvPicPr>
          <p:cNvPr id="12290" name="Picture 2" descr="C:\Users\Arslanov.vz\Desktop\питание\bigstock-Pediatrician-Listening-heart-murmur-childPrescho-72588862-1024x683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8" r="6655"/>
          <a:stretch/>
        </p:blipFill>
        <p:spPr bwMode="auto">
          <a:xfrm>
            <a:off x="107504" y="2859782"/>
            <a:ext cx="2710904" cy="213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7050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4" y="86724"/>
            <a:ext cx="2880320" cy="496835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4" descr="https://i.pinimg.com/originals/36/eb/e2/36ebe27e926582504eec8b1755eaf6b1.jpg"/>
          <p:cNvPicPr>
            <a:picLocks noChangeAspect="1" noChangeArrowheads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6834" t="69705" r="13291" b="15148"/>
          <a:stretch/>
        </p:blipFill>
        <p:spPr bwMode="auto">
          <a:xfrm>
            <a:off x="1043608" y="329277"/>
            <a:ext cx="793356" cy="786446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Админ\Desktop\совещание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889"/>
          <a:stretch/>
        </p:blipFill>
        <p:spPr bwMode="auto">
          <a:xfrm>
            <a:off x="3059832" y="1635646"/>
            <a:ext cx="5904656" cy="3188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Заголовок 1"/>
          <p:cNvSpPr txBox="1">
            <a:spLocks/>
          </p:cNvSpPr>
          <p:nvPr/>
        </p:nvSpPr>
        <p:spPr>
          <a:xfrm>
            <a:off x="2684932" y="88987"/>
            <a:ext cx="6768754" cy="136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Совет по питанию Администрации 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городского округа город Уфа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Республики Башкортостан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107504" y="2786344"/>
            <a:ext cx="2880320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Ежеквартально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68525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83448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ГУСЕВ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Алексей Николаевич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СОВЕТНИК УПРАВЛЯЮЩЕГО ДЕЛАМИ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ГЛАВЫ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82773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922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АСКАРОВ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Азат Афхатович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ГОСУДАРСТВЕННОГО КАЗЕННОГО УЧРЕЖДЕНИЯ  «ИСПЫТАТЕЛЬНЫЙ ЦЕНТР»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0799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917" y="1491630"/>
            <a:ext cx="8640166" cy="1115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ПРОВЕДЕНИЕ ЛАБОРАТОРНЫХ ИССЛЕДОВАНИЙ </a:t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ПИЩЕВОЙ ПРОДУКЦИИ КАК ИНСТРУМЕНТ ОСУЩЕСТВЛЕНИЯ ВЕДОМСТВЕННОГО И ВНУТРЕННЕГО КОНТРОЛЯ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87475"/>
            <a:ext cx="7812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0"/>
              </a:spcBef>
            </a:pP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ГОСУДАРСТВЕННОЕ КАЗЕННОЕ УЧРЕЖДЕНИЕ </a:t>
            </a:r>
          </a:p>
          <a:p>
            <a:pPr algn="ctr" eaLnBrk="0" hangingPunct="0">
              <a:spcBef>
                <a:spcPct val="0"/>
              </a:spcBef>
            </a:pP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«ИСПЫТАТЕЛЬНЫЙ ЦЕНТР»</a:t>
            </a:r>
          </a:p>
        </p:txBody>
      </p:sp>
    </p:spTree>
    <p:extLst>
      <p:ext uri="{BB962C8B-B14F-4D97-AF65-F5344CB8AC3E}">
        <p14:creationId xmlns="" xmlns:p14="http://schemas.microsoft.com/office/powerpoint/2010/main" val="3686860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27" t="8249" r="26017" b="11454"/>
          <a:stretch/>
        </p:blipFill>
        <p:spPr bwMode="auto">
          <a:xfrm>
            <a:off x="971600" y="2841780"/>
            <a:ext cx="3132347" cy="1620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87475"/>
            <a:ext cx="7812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0"/>
              </a:spcBef>
            </a:pP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ГОСУДАРСТВЕННОЕ КАЗЕННОЕ УЧРЕЖДЕНИЕ </a:t>
            </a:r>
          </a:p>
          <a:p>
            <a:pPr algn="ctr" eaLnBrk="0" hangingPunct="0">
              <a:spcBef>
                <a:spcPct val="0"/>
              </a:spcBef>
            </a:pP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«ИСПЫТАТЕЛЬНЫЙ ЦЕНТР»</a:t>
            </a:r>
          </a:p>
        </p:txBody>
      </p:sp>
      <p:pic>
        <p:nvPicPr>
          <p:cNvPr id="4" name="Picture 3" descr="C:\Users\shestaeva.k\Documents\образцы слайдов\depositphotos_57712121-stock-illustration-vector-arrows-lines-infographics-set.jpg"/>
          <p:cNvPicPr preferRelativeResize="0"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168" t="52340" r="72893" b="47093"/>
          <a:stretch/>
        </p:blipFill>
        <p:spPr bwMode="auto">
          <a:xfrm>
            <a:off x="755576" y="1073011"/>
            <a:ext cx="8136904" cy="1048541"/>
          </a:xfrm>
          <a:prstGeom prst="homePlate">
            <a:avLst>
              <a:gd name="adj" fmla="val 20896"/>
            </a:avLst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shestaeva.k\Documents\образцы слайдов\depositphotos_57712121-stock-illustration-vector-arrows-lines-infographics-set.jpg"/>
          <p:cNvPicPr preferRelativeResize="0">
            <a:picLocks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168" t="52340" r="72893" b="47093"/>
          <a:stretch/>
        </p:blipFill>
        <p:spPr bwMode="auto">
          <a:xfrm>
            <a:off x="230167" y="1057467"/>
            <a:ext cx="1132227" cy="1045153"/>
          </a:xfrm>
          <a:prstGeom prst="flowChartConnector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 preferRelativeResize="0">
            <a:picLocks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7215" t="29965" r="30406" b="61377"/>
          <a:stretch/>
        </p:blipFill>
        <p:spPr bwMode="auto">
          <a:xfrm>
            <a:off x="323512" y="1123017"/>
            <a:ext cx="950392" cy="885502"/>
          </a:xfrm>
          <a:prstGeom prst="flowChartConnector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1245488" y="1197696"/>
            <a:ext cx="74888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Проводит лабораторные испытания на наличие опасных для здоровья веществ и соответствие нормативным документам пищевой </a:t>
            </a:r>
            <a:r>
              <a:rPr lang="ru-RU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алкогольной продукции, реализуемой на рынке республики</a:t>
            </a:r>
          </a:p>
        </p:txBody>
      </p:sp>
      <p:pic>
        <p:nvPicPr>
          <p:cNvPr id="9" name="Picture 6" descr="https://www.shareicon.net/download/2016/04/03/744122_science_512x512.pn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BEBA8EAE-BF5A-486C-A8C5-ECC9F3942E4B}">
                <a14:imgProps xmlns="" xmlns:a14="http://schemas.microsoft.com/office/drawing/2010/main">
                  <a14:imgLayer r:embed="rId6">
                    <a14:imgEffect>
                      <a14:brightnessContrast bright="-100000" contrast="-10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127" y="1168753"/>
            <a:ext cx="667163" cy="66716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971600" y="2388298"/>
            <a:ext cx="7150651" cy="3016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5000"/>
              </a:lnSpc>
            </a:pPr>
            <a:r>
              <a:rPr lang="ru-RU" sz="16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область аккредитации </a:t>
            </a:r>
            <a:r>
              <a:rPr lang="ru-RU" sz="1600" b="1" dirty="0" smtClean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включены лабораторные </a:t>
            </a:r>
            <a:r>
              <a:rPr lang="ru-RU" sz="1600" b="1" dirty="0">
                <a:solidFill>
                  <a:srgbClr val="FF5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испытания:</a:t>
            </a: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36482220"/>
              </p:ext>
            </p:extLst>
          </p:nvPr>
        </p:nvGraphicFramePr>
        <p:xfrm>
          <a:off x="1080175" y="2947020"/>
          <a:ext cx="3033767" cy="14097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3767"/>
              </a:tblGrid>
              <a:tr h="27432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Хлебобулочные изделия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Кондитерские изделия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Мясная продукция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Молочная продукция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7432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Масложировая продукция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5" name="Picture 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527" t="8249" r="26017" b="11454"/>
          <a:stretch/>
        </p:blipFill>
        <p:spPr bwMode="auto">
          <a:xfrm>
            <a:off x="4989904" y="2841780"/>
            <a:ext cx="3132347" cy="16201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274346181"/>
              </p:ext>
            </p:extLst>
          </p:nvPr>
        </p:nvGraphicFramePr>
        <p:xfrm>
          <a:off x="4989904" y="2868551"/>
          <a:ext cx="3060338" cy="15666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60338"/>
              </a:tblGrid>
              <a:tr h="2856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Плодоовощная продукция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8569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Алкогольная продукция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800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Продукция общественного </a:t>
                      </a:r>
                      <a:b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питания</a:t>
                      </a: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4999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Питьевая бутилированная </a:t>
                      </a:r>
                      <a:b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и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минеральная вода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8973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141481"/>
            <a:ext cx="77403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Исследование качества и безопасности </a:t>
            </a:r>
          </a:p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пищевой продукции в учреждениях социальной сферы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963362"/>
            <a:ext cx="8640960" cy="1065710"/>
          </a:xfrm>
          <a:prstGeom prst="rect">
            <a:avLst/>
          </a:prstGeom>
          <a:solidFill>
            <a:srgbClr val="A1EDC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1012031" algn="ctr"/>
            <a: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Постановление </a:t>
            </a:r>
            <a:r>
              <a:rPr 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Правительства РБ от 9 марта 2017 года </a:t>
            </a:r>
            <a: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72 </a:t>
            </a:r>
            <a:b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дополнительных мерах по совершенствованию организации питания </a:t>
            </a:r>
            <a: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государственных и муниципальных учреждениях социальной сферы </a:t>
            </a:r>
            <a: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Республики </a:t>
            </a:r>
            <a:r>
              <a:rPr lang="ru-RU" sz="14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Башкортостан»</a:t>
            </a:r>
            <a:endParaRPr lang="ru-RU" sz="1400" b="1" i="1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53" y="1052240"/>
            <a:ext cx="879587" cy="87958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6557" y="2113638"/>
            <a:ext cx="55446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Этапы проверки качества продукции:</a:t>
            </a:r>
            <a:endParaRPr lang="ru-RU" b="1" cap="all" dirty="0">
              <a:solidFill>
                <a:schemeClr val="accent6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06109" y="2488832"/>
            <a:ext cx="7992888" cy="6426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3894"/>
            <a:r>
              <a:rPr lang="en-US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 </a:t>
            </a:r>
            <a:r>
              <a:rPr lang="ru-RU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2017 </a:t>
            </a:r>
            <a:r>
              <a:rPr lang="ru-RU" sz="1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года </a:t>
            </a:r>
            <a:r>
              <a:rPr lang="ru-RU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– в </a:t>
            </a:r>
            <a:r>
              <a:rPr lang="ru-RU" sz="1600" b="1" u="sng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государственных </a:t>
            </a:r>
            <a:r>
              <a:rPr lang="ru-RU" sz="1600" b="1" u="sng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учреждениях</a:t>
            </a:r>
            <a:endParaRPr lang="ru-RU" sz="1600" b="1" i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8266" y="2585074"/>
            <a:ext cx="54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1F497D"/>
                </a:solidFill>
                <a:ea typeface="Verdana" panose="020B0604030504040204" pitchFamily="34" charset="0"/>
                <a:cs typeface="Arial" panose="020B0604020202020204" pitchFamily="34" charset="0"/>
              </a:rPr>
              <a:t>I</a:t>
            </a:r>
            <a:endParaRPr lang="ru-RU" sz="2400" b="1" dirty="0">
              <a:solidFill>
                <a:srgbClr val="1F497D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273140"/>
            <a:ext cx="7992888" cy="60134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73894"/>
            <a:r>
              <a:rPr lang="en-US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ru-RU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201</a:t>
            </a:r>
            <a:r>
              <a:rPr lang="en-US" sz="1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sz="1600" b="1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 года – </a:t>
            </a:r>
            <a:r>
              <a:rPr lang="ru-RU" sz="16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1600" b="1" u="sng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муниципальных учреждениях</a:t>
            </a:r>
            <a:endParaRPr lang="ru-RU" sz="1600" b="1" i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08677" y="3343482"/>
            <a:ext cx="5400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1F497D"/>
                </a:solidFill>
                <a:ea typeface="Verdana" panose="020B0604030504040204" pitchFamily="34" charset="0"/>
                <a:cs typeface="Arial" panose="020B0604020202020204" pitchFamily="34" charset="0"/>
              </a:rPr>
              <a:t>II</a:t>
            </a:r>
            <a:endParaRPr lang="ru-RU" sz="2400" b="1" dirty="0">
              <a:solidFill>
                <a:srgbClr val="1F497D"/>
              </a:solidFill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611560" y="4011910"/>
            <a:ext cx="7992888" cy="756084"/>
          </a:xfrm>
          <a:prstGeom prst="roundRect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Заключены соглашения со всеми </a:t>
            </a: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114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государственными </a:t>
            </a: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2191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муниципальным учреждением образования из </a:t>
            </a:r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2333 (94%)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715604" y="2596798"/>
            <a:ext cx="504056" cy="4626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Овал 14"/>
          <p:cNvSpPr/>
          <p:nvPr/>
        </p:nvSpPr>
        <p:spPr>
          <a:xfrm>
            <a:off x="728071" y="3342479"/>
            <a:ext cx="504056" cy="46266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28471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87475"/>
            <a:ext cx="78136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Проведение лабораторных исследований </a:t>
            </a:r>
          </a:p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по направлению муниципальных школ и детских садов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123728" y="900899"/>
            <a:ext cx="4896544" cy="59406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2191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организация заключила соглашение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148064" y="1869672"/>
            <a:ext cx="3384376" cy="59406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1824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соглашения остались </a:t>
            </a: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бумаге»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1849025"/>
            <a:ext cx="3396218" cy="594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Лабораторные исследования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82028" y="2652609"/>
            <a:ext cx="2815775" cy="59406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367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организаций, </a:t>
            </a:r>
          </a:p>
          <a:p>
            <a:pPr algn="ctr"/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17% 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общего числа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184894" y="3456193"/>
            <a:ext cx="2810183" cy="70207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Исследовано </a:t>
            </a:r>
            <a:r>
              <a:rPr lang="ru-RU" sz="14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1219</a:t>
            </a:r>
            <a:r>
              <a:rPr lang="ru-RU" sz="1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образцов, забраковано 538 образцов (44%)</a:t>
            </a:r>
          </a:p>
        </p:txBody>
      </p:sp>
      <p:cxnSp>
        <p:nvCxnSpPr>
          <p:cNvPr id="23" name="Прямая соединительная линия 22"/>
          <p:cNvCxnSpPr>
            <a:stCxn id="3" idx="2"/>
          </p:cNvCxnSpPr>
          <p:nvPr/>
        </p:nvCxnSpPr>
        <p:spPr>
          <a:xfrm>
            <a:off x="4572000" y="1494965"/>
            <a:ext cx="0" cy="212689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>
            <a:stCxn id="4" idx="0"/>
          </p:cNvCxnSpPr>
          <p:nvPr/>
        </p:nvCxnSpPr>
        <p:spPr>
          <a:xfrm flipH="1" flipV="1">
            <a:off x="6839928" y="1687007"/>
            <a:ext cx="324" cy="182665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2304072" y="1687007"/>
            <a:ext cx="0" cy="162018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flipV="1">
            <a:off x="2304072" y="1701622"/>
            <a:ext cx="4536180" cy="6032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>
            <a:stCxn id="9" idx="1"/>
          </p:cNvCxnSpPr>
          <p:nvPr/>
        </p:nvCxnSpPr>
        <p:spPr>
          <a:xfrm flipH="1">
            <a:off x="982440" y="2949642"/>
            <a:ext cx="199588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>
            <a:stCxn id="14" idx="1"/>
          </p:cNvCxnSpPr>
          <p:nvPr/>
        </p:nvCxnSpPr>
        <p:spPr>
          <a:xfrm flipH="1">
            <a:off x="958899" y="3807232"/>
            <a:ext cx="225995" cy="0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982440" y="2463739"/>
            <a:ext cx="0" cy="1343493"/>
          </a:xfrm>
          <a:prstGeom prst="line">
            <a:avLst/>
          </a:prstGeom>
          <a:ln w="285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4246929" y="2949642"/>
            <a:ext cx="4645551" cy="1976158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Альшеевский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Архангельский,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Аургазинский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Белокатайский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Белорецкий, Бурзянский, Буздякский,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Гафурийский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Дуванский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Ермекеевский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Зианчуринский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Зилаирский,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Иглинский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Илишевский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Ишимбайский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Калтасинский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Кигинский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Краснокамский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Кугарчинский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Куюргазинский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Мишкинский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</a:t>
            </a:r>
            <a:r>
              <a:rPr lang="ru-RU" sz="1400" b="1" i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д.р</a:t>
            </a:r>
            <a:r>
              <a:rPr lang="ru-RU" sz="1400" b="1" i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4347538" y="2679762"/>
            <a:ext cx="356439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обращались учреждения 31 МО: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964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Итоги голосования  удовлетворенности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школьным питанием в Республике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ашкортостан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987574"/>
            <a:ext cx="6480720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252259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219439"/>
            <a:ext cx="781368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Информация о результатах исследований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603617139"/>
              </p:ext>
            </p:extLst>
          </p:nvPr>
        </p:nvGraphicFramePr>
        <p:xfrm>
          <a:off x="611559" y="1131591"/>
          <a:ext cx="7920880" cy="343923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60441"/>
                <a:gridCol w="1656184"/>
                <a:gridCol w="1224136"/>
                <a:gridCol w="1080119"/>
              </a:tblGrid>
              <a:tr h="326899"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Виды учреждений</a:t>
                      </a:r>
                      <a:endParaRPr lang="ru-RU" sz="15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и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сследованных</a:t>
                      </a:r>
                      <a:r>
                        <a:rPr lang="ru-RU" sz="14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образцов, ед.</a:t>
                      </a:r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Забраковано образцов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26899">
                <a:tc vMerge="1">
                  <a:txBody>
                    <a:bodyPr/>
                    <a:lstStyle/>
                    <a:p>
                      <a:pPr algn="ctr"/>
                      <a:endParaRPr lang="ru-RU" sz="15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ед.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0" marR="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682644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 всем учреждениям сферы образования</a:t>
                      </a:r>
                      <a:endParaRPr lang="ru-RU" sz="15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1549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619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39,9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644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по учреждениям</a:t>
                      </a:r>
                      <a:r>
                        <a:rPr lang="ru-RU" sz="1500" b="1" baseline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Минобразования РБ</a:t>
                      </a:r>
                      <a:endParaRPr lang="ru-RU" sz="15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330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81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24,5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682644">
                <a:tc>
                  <a:txBody>
                    <a:bodyPr/>
                    <a:lstStyle/>
                    <a:p>
                      <a: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по муниципальным школам </a:t>
                      </a:r>
                      <a:b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ru-RU" sz="15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и детским садам</a:t>
                      </a: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1219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538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2644">
                <a:tc>
                  <a:txBody>
                    <a:bodyPr/>
                    <a:lstStyle/>
                    <a:p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в том числе </a:t>
                      </a:r>
                    </a:p>
                    <a:p>
                      <a:r>
                        <a:rPr kumimoji="0" lang="ru-RU" sz="15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1F497D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    по муниципальным школам </a:t>
                      </a:r>
                      <a:endParaRPr lang="ru-RU" sz="15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481</a:t>
                      </a:r>
                      <a:endParaRPr lang="ru-RU" sz="18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212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1800" b="1" dirty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 anchor="ctr">
                    <a:lnL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6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0995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6620"/>
            <a:ext cx="78136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cap="all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Структура основных несоответствий качества продукции в государственных и муниципальных школах</a:t>
            </a:r>
          </a:p>
        </p:txBody>
      </p:sp>
      <p:sp>
        <p:nvSpPr>
          <p:cNvPr id="3" name="Text Placeholder 33"/>
          <p:cNvSpPr txBox="1">
            <a:spLocks/>
          </p:cNvSpPr>
          <p:nvPr/>
        </p:nvSpPr>
        <p:spPr>
          <a:xfrm>
            <a:off x="2222976" y="2039673"/>
            <a:ext cx="6093440" cy="964126"/>
          </a:xfrm>
          <a:prstGeom prst="rect">
            <a:avLst/>
          </a:prstGeom>
        </p:spPr>
        <p:txBody>
          <a:bodyPr lIns="0" tIns="0" rIns="0" bIns="0"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4833">
              <a:lnSpc>
                <a:spcPct val="75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Молочная продукция</a:t>
            </a:r>
          </a:p>
          <a:p>
            <a:pPr marL="0" indent="0" defTabSz="684833">
              <a:lnSpc>
                <a:spcPct val="75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119 </a:t>
            </a:r>
            <a:r>
              <a:rPr lang="ru-RU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образцов, несоответствие по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(34%)</a:t>
            </a:r>
          </a:p>
        </p:txBody>
      </p:sp>
      <p:sp>
        <p:nvSpPr>
          <p:cNvPr id="4" name="Text Placeholder 33"/>
          <p:cNvSpPr txBox="1">
            <a:spLocks/>
          </p:cNvSpPr>
          <p:nvPr/>
        </p:nvSpPr>
        <p:spPr>
          <a:xfrm>
            <a:off x="2255244" y="1183559"/>
            <a:ext cx="5989164" cy="964126"/>
          </a:xfrm>
          <a:prstGeom prst="rect">
            <a:avLst/>
          </a:prstGeom>
        </p:spPr>
        <p:txBody>
          <a:bodyPr lIns="0" tIns="0" rIns="0" bIns="0"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Горячее питание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453 </a:t>
            </a:r>
            <a:r>
              <a:rPr lang="ru-RU" sz="1600" b="1" dirty="0">
                <a:solidFill>
                  <a:prstClr val="white">
                    <a:lumMod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образца, несоответствие по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209 (46%)</a:t>
            </a:r>
          </a:p>
        </p:txBody>
      </p:sp>
      <p:sp>
        <p:nvSpPr>
          <p:cNvPr id="5" name="Text Placeholder 33"/>
          <p:cNvSpPr txBox="1">
            <a:spLocks/>
          </p:cNvSpPr>
          <p:nvPr/>
        </p:nvSpPr>
        <p:spPr>
          <a:xfrm>
            <a:off x="2174651" y="3659853"/>
            <a:ext cx="5758686" cy="964126"/>
          </a:xfrm>
          <a:prstGeom prst="rect">
            <a:avLst/>
          </a:prstGeom>
        </p:spPr>
        <p:txBody>
          <a:bodyPr lIns="0" tIns="0" rIns="0" bIns="0"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Мясная продукция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образцов, несоответствие по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(8%)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242952" y="2147684"/>
            <a:ext cx="1944216" cy="0"/>
          </a:xfrm>
          <a:prstGeom prst="line">
            <a:avLst/>
          </a:prstGeom>
          <a:ln w="19050" cap="rnd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2183072" y="4523948"/>
            <a:ext cx="1944216" cy="0"/>
          </a:xfrm>
          <a:prstGeom prst="line">
            <a:avLst/>
          </a:prstGeom>
          <a:ln w="19050" cap="rnd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2242952" y="3701911"/>
            <a:ext cx="1944216" cy="0"/>
          </a:xfrm>
          <a:prstGeom prst="line">
            <a:avLst/>
          </a:prstGeom>
          <a:ln w="19050" cap="rnd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33"/>
          <p:cNvSpPr txBox="1">
            <a:spLocks/>
          </p:cNvSpPr>
          <p:nvPr/>
        </p:nvSpPr>
        <p:spPr>
          <a:xfrm>
            <a:off x="2171002" y="2957774"/>
            <a:ext cx="5758686" cy="634253"/>
          </a:xfrm>
          <a:prstGeom prst="rect">
            <a:avLst/>
          </a:prstGeom>
        </p:spPr>
        <p:txBody>
          <a:bodyPr lIns="0" tIns="0" rIns="0" bIns="0" anchor="ctr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переработки плодов и овощей</a:t>
            </a:r>
          </a:p>
          <a:p>
            <a:pPr marL="0" indent="0">
              <a:lnSpc>
                <a:spcPct val="85000"/>
              </a:lnSpc>
              <a:spcBef>
                <a:spcPts val="0"/>
              </a:spcBef>
              <a:buNone/>
            </a:pPr>
            <a:r>
              <a:rPr lang="ru-RU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Исследовано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ru-RU" sz="1600" b="1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образцов, несоответствие по </a:t>
            </a:r>
            <a:r>
              <a:rPr lang="ru-RU" sz="16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(22%)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2239302" y="2849762"/>
            <a:ext cx="1944216" cy="0"/>
          </a:xfrm>
          <a:prstGeom prst="line">
            <a:avLst/>
          </a:prstGeom>
          <a:ln w="19050" cap="rnd">
            <a:solidFill>
              <a:schemeClr val="bg2">
                <a:lumMod val="2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0836" y="3906312"/>
            <a:ext cx="466445" cy="47120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278" y="1373668"/>
            <a:ext cx="619560" cy="5133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744" y="3020036"/>
            <a:ext cx="506627" cy="509729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4278" y="2141334"/>
            <a:ext cx="648072" cy="64807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7459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48ECE58-DD8F-41A7-82C0-941C977FA5B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32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87475"/>
            <a:ext cx="781236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Основные несоответствия </a:t>
            </a:r>
          </a:p>
          <a:p>
            <a:pPr algn="ctr"/>
            <a:r>
              <a:rPr lang="ru-RU" b="1" cap="all" dirty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Требованиям нормативной документации</a:t>
            </a:r>
          </a:p>
        </p:txBody>
      </p:sp>
      <p:pic>
        <p:nvPicPr>
          <p:cNvPr id="4" name="Picture 2" descr="C:\Users\bayanov.a\Documents\Soup-icon.pn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721" y="1021014"/>
            <a:ext cx="1072716" cy="10727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403648" y="2029516"/>
            <a:ext cx="2304256" cy="4289"/>
          </a:xfrm>
          <a:prstGeom prst="line">
            <a:avLst/>
          </a:prstGeom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24312" y="990391"/>
            <a:ext cx="248186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общественного питания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67544" y="2233836"/>
            <a:ext cx="338291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Несоответствие рецептуре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по: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ru-RU" sz="1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недовложению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сухих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веществ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завышенной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массовой доле жира (или </a:t>
            </a:r>
            <a:r>
              <a:rPr lang="ru-RU" sz="1600" b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недовложению)</a:t>
            </a:r>
            <a:endPara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заниженной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калорийности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1941" y="1044315"/>
            <a:ext cx="1026114" cy="1026114"/>
          </a:xfrm>
          <a:prstGeom prst="rect">
            <a:avLst/>
          </a:prstGeom>
        </p:spPr>
      </p:pic>
      <p:cxnSp>
        <p:nvCxnSpPr>
          <p:cNvPr id="9" name="Прямая соединительная линия 8"/>
          <p:cNvCxnSpPr/>
          <p:nvPr/>
        </p:nvCxnSpPr>
        <p:spPr>
          <a:xfrm flipV="1">
            <a:off x="5628160" y="2038758"/>
            <a:ext cx="2832932" cy="12773"/>
          </a:xfrm>
          <a:prstGeom prst="line">
            <a:avLst/>
          </a:prstGeom>
          <a:ln w="571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589010" y="997798"/>
            <a:ext cx="309779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Продукция молочной </a:t>
            </a:r>
          </a:p>
          <a:p>
            <a:r>
              <a:rPr lang="ru-RU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маслосыродельной промышленности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277018" y="2164208"/>
            <a:ext cx="3409782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Фальсификация жировой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фазы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жирами немолочного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происхождени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endParaRPr lang="ru-RU" sz="1600" b="1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заниженная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или завышенная жирность </a:t>
            </a: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продукта </a:t>
            </a:r>
          </a:p>
          <a:p>
            <a:pPr marL="285750" indent="-285750">
              <a:spcAft>
                <a:spcPts val="1200"/>
              </a:spcAft>
              <a:buFont typeface="Wingdings" panose="05000000000000000000" pitchFamily="2" charset="2"/>
              <a:buChar char="v"/>
            </a:pPr>
            <a:r>
              <a:rPr lang="ru-RU" sz="1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снижение </a:t>
            </a: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массовой доли белка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821770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71700" y="2031690"/>
            <a:ext cx="540060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100" b="1" dirty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Благодарю за внимание!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60426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0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3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МАЗЯР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Светлана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Саубановна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ЗАМЕСТИТЕЛЬ ГЛАВНОГО БУХГАЛТЕРА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/>
                </a:solidFill>
                <a:latin typeface="Arial" charset="0"/>
              </a:rPr>
              <a:t>УПРАВЛЕНИЯ ОБРАЗОВАНИЯ АДМИНИСТРАЦИИ ГО Г. УФА РБ</a:t>
            </a:r>
            <a:endParaRPr lang="ru-RU" sz="1800" b="1" dirty="0">
              <a:solidFill>
                <a:schemeClr val="tx2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62900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14282" y="1787916"/>
            <a:ext cx="8640960" cy="1569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4800" b="1" dirty="0" smtClean="0">
                <a:solidFill>
                  <a:schemeClr val="tx2"/>
                </a:solidFill>
                <a:latin typeface="Arial" charset="0"/>
              </a:rPr>
              <a:t>АНАЛИЗ СТОИМОСТИ ПИТАНИЯ</a:t>
            </a:r>
            <a:endParaRPr lang="ru-RU" sz="4800" b="1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39552" y="1059582"/>
            <a:ext cx="8280920" cy="319472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lnSpc>
                <a:spcPct val="90000"/>
              </a:lnSpc>
            </a:pPr>
            <a:endParaRPr lang="ru-RU" sz="2800" b="1" dirty="0" smtClean="0">
              <a:solidFill>
                <a:schemeClr val="tx2"/>
              </a:solidFill>
              <a:latin typeface="Arial" panose="020B0604020202020204" pitchFamily="34" charset="0"/>
              <a:cs typeface="Arial" pitchFamily="34" charset="0"/>
            </a:endParaRPr>
          </a:p>
          <a:p>
            <a:pPr lvl="0" algn="ctr">
              <a:lnSpc>
                <a:spcPct val="90000"/>
              </a:lnSpc>
            </a:pPr>
            <a:r>
              <a:rPr lang="ru-RU" sz="28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СанПин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2.4.5.2409-08 </a:t>
            </a:r>
          </a:p>
          <a:p>
            <a:pPr lvl="0" algn="ctr">
              <a:lnSpc>
                <a:spcPct val="90000"/>
              </a:lnSpc>
            </a:pPr>
            <a:r>
              <a:rPr lang="ru-RU" sz="28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«Санитарно-эпидемиологические требования к организации питания обучающихся в общеобразовательных учреждениях, учреждениях начального и среднего профессионального образования</a:t>
            </a:r>
            <a:r>
              <a:rPr lang="ru-RU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ctr">
              <a:lnSpc>
                <a:spcPct val="90000"/>
              </a:lnSpc>
            </a:pP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07504" y="180708"/>
            <a:ext cx="7813681" cy="136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Распределение в процентном отношении потребления пищевых веществ и энергии по приемам пищи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66441137"/>
              </p:ext>
            </p:extLst>
          </p:nvPr>
        </p:nvGraphicFramePr>
        <p:xfrm>
          <a:off x="107504" y="1851670"/>
          <a:ext cx="8928992" cy="300102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35039"/>
                <a:gridCol w="3493953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Прием пищи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Доля суточной потребности в пищевых веществах и энергии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0260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Завтрак в школе (первая смена)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20 - 25%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Обед в школе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30 - 35%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Полдник в школе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60 - 70%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77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755576" y="926257"/>
            <a:ext cx="7813681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Стоимость сбалансированного питания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2258836"/>
              </p:ext>
            </p:extLst>
          </p:nvPr>
        </p:nvGraphicFramePr>
        <p:xfrm>
          <a:off x="251520" y="1563638"/>
          <a:ext cx="8677470" cy="2448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92490"/>
                <a:gridCol w="2892490"/>
                <a:gridCol w="2892490"/>
              </a:tblGrid>
              <a:tr h="612000">
                <a:tc>
                  <a:txBody>
                    <a:bodyPr/>
                    <a:lstStyle/>
                    <a:p>
                      <a:pPr algn="ctr" fontAlgn="b"/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1-4 классы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5-11 классы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Завтрак</a:t>
                      </a: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55 руб.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60 руб.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Обед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65 руб.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70 руб.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Полдник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22 руб.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 менее 22 руб.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77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id:image002.jpg@01D4B994.565BC460"/>
          <p:cNvPicPr/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95486"/>
            <a:ext cx="6840760" cy="4608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75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79512" y="183416"/>
            <a:ext cx="7488832" cy="9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 бюджета ГО г. Уфа РБ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532297941"/>
              </p:ext>
            </p:extLst>
          </p:nvPr>
        </p:nvGraphicFramePr>
        <p:xfrm>
          <a:off x="107504" y="1347614"/>
          <a:ext cx="8928992" cy="33394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35038"/>
                <a:gridCol w="3493954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Категории получателей доплаты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 доплаты в день на 1 ребенка (рублей)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Дети-сироты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Дети, оставшиеся без попечения родителей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семей, находящихся в социально опасном положении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малоимущих семей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</a:t>
                      </a: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77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971600" y="1059582"/>
            <a:ext cx="7813681" cy="934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 обучающихся из многодетных малоимущих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семей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11482177"/>
              </p:ext>
            </p:extLst>
          </p:nvPr>
        </p:nvGraphicFramePr>
        <p:xfrm>
          <a:off x="323528" y="2139702"/>
          <a:ext cx="8640960" cy="111632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20480"/>
                <a:gridCol w="4320480"/>
              </a:tblGrid>
              <a:tr h="0"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 финансирования</a:t>
                      </a: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питания в день </a:t>
                      </a:r>
                    </a:p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1 ребенка (рублей)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 РБ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77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179513" y="956797"/>
            <a:ext cx="8281580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Социальная поддержка обучающихся с ОВЗ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88200217"/>
              </p:ext>
            </p:extLst>
          </p:nvPr>
        </p:nvGraphicFramePr>
        <p:xfrm>
          <a:off x="89755" y="1635646"/>
          <a:ext cx="8928992" cy="18668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464496"/>
                <a:gridCol w="4464496"/>
              </a:tblGrid>
              <a:tr h="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Источник финансирования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Стоимость питания в день</a:t>
                      </a:r>
                    </a:p>
                    <a:p>
                      <a:pPr algn="ctr" fontAlgn="ctr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1 ребенка (рублей)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 РБ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Бюджет ГО г. Уфа РБ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77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5496" y="379810"/>
            <a:ext cx="7813681" cy="503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Льготная категория 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обучающихся, чел</a:t>
            </a:r>
            <a:r>
              <a:rPr lang="ru-RU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604790633"/>
              </p:ext>
            </p:extLst>
          </p:nvPr>
        </p:nvGraphicFramePr>
        <p:xfrm>
          <a:off x="107504" y="987573"/>
          <a:ext cx="8928992" cy="40329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435038"/>
                <a:gridCol w="3493954"/>
              </a:tblGrid>
              <a:tr h="684000"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Категории получателей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Количество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Дети-сироты, дети, оставшиеся без попечения родителей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729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малоимущих семей</a:t>
                      </a: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3523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семей, находящихся в социально опасном положении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из многодетных малоимущих семей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5 775</a:t>
                      </a: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Дети с ОВЗ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1 760</a:t>
                      </a: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fontAlgn="b"/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Итого</a:t>
                      </a:r>
                      <a:endParaRPr lang="ru-RU" sz="2400" b="1" i="0" u="none" strike="noStrike" dirty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11 842</a:t>
                      </a:r>
                    </a:p>
                  </a:txBody>
                  <a:tcPr marL="9526" marR="9526" marT="9521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5777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6577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3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СЕЛЯНИНА</a:t>
            </a:r>
          </a:p>
          <a:p>
            <a:pPr eaLnBrk="1" hangingPunct="1"/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Зульфира</a:t>
            </a:r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Радисовна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923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	ЗАМЕСТИТЕЛЬ НАЧАЛЬНИКА МУНИЦИПАЛЬНОГО КАЗЕННОГО УЧРЕЖДЕНИЯ ОТДЕЛ ОБРАЗОВАНИЯ МУНИЦИПАЛЬНОГО РАЙОНА АСКИНСКИЙ РАЙОН РЕСПУБЛИКИ БАШКОРТОСТАН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9426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214282" y="1357304"/>
            <a:ext cx="8640960" cy="2308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АНАЛИЗ СТОИМОСТИ ШКОЛЬНОГО ПИТАНИЯ В МУНИЦИПАЛЬНОМ РАЙОНЕ АСКИНСКИЙ РАЙОН РЕСПУБЛИКИ БАШКОРТОСТАН 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92853123"/>
              </p:ext>
            </p:extLst>
          </p:nvPr>
        </p:nvGraphicFramePr>
        <p:xfrm>
          <a:off x="428596" y="1446602"/>
          <a:ext cx="8229600" cy="3394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Заголовок 1"/>
          <p:cNvSpPr txBox="1">
            <a:spLocks/>
          </p:cNvSpPr>
          <p:nvPr/>
        </p:nvSpPr>
        <p:spPr>
          <a:xfrm>
            <a:off x="611560" y="84796"/>
            <a:ext cx="80283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Анализ стоимости питания в МР </a:t>
            </a:r>
            <a:r>
              <a:rPr kumimoji="0" lang="ru-RU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Аскинский</a:t>
            </a: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район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Республики Башкортостан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803660"/>
            <a:ext cx="813690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В Аскинском районе обучается 2602 </a:t>
            </a:r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ребенка,</a:t>
            </a:r>
          </a:p>
          <a:p>
            <a:pPr algn="ctr"/>
            <a:r>
              <a:rPr lang="ru-RU" sz="1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охват горячим питанием составляет 96%. </a:t>
            </a:r>
            <a:endParaRPr lang="ru-RU" sz="14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8048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85592990"/>
              </p:ext>
            </p:extLst>
          </p:nvPr>
        </p:nvGraphicFramePr>
        <p:xfrm>
          <a:off x="642910" y="685598"/>
          <a:ext cx="7848872" cy="436477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924436"/>
                <a:gridCol w="3924436"/>
              </a:tblGrid>
              <a:tr h="282101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</a:tr>
              <a:tr h="950853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Первый день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Рисовая каша рассыпчатая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Котлеты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 с сыром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950853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Второй день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 с макаронными изделиями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Яблоко 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1127756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Третий день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ячневая рассыпчатая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Тефтели из говядины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Салат из моркови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Йогурт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950853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Четвертый день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 отварные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Сосиски отварные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Банан </a:t>
                      </a: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403648" y="123478"/>
            <a:ext cx="691276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детей из многодетных семей на 2018-2019 учебный 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5758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66599984"/>
              </p:ext>
            </p:extLst>
          </p:nvPr>
        </p:nvGraphicFramePr>
        <p:xfrm>
          <a:off x="627373" y="915566"/>
          <a:ext cx="7848872" cy="3413760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924436"/>
                <a:gridCol w="3924436"/>
              </a:tblGrid>
              <a:tr h="273631">
                <a:tc>
                  <a:txBody>
                    <a:bodyPr/>
                    <a:lstStyle/>
                    <a:p>
                      <a:endParaRPr lang="ru-RU" sz="1400" b="1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i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400" b="1" i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</a:tr>
              <a:tr h="1165860">
                <a:tc>
                  <a:txBody>
                    <a:bodyPr/>
                    <a:lstStyle/>
                    <a:p>
                      <a:pPr algn="ctr"/>
                      <a:endParaRPr lang="ru-RU" sz="1200" b="1" i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Пятый день</a:t>
                      </a:r>
                      <a:endParaRPr lang="ru-RU" sz="1200" b="1" i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Гречневая каша рассыпчатая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Салат из белокочанной</a:t>
                      </a:r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капусты</a:t>
                      </a:r>
                    </a:p>
                    <a:p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Котлеты </a:t>
                      </a:r>
                    </a:p>
                    <a:p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смеси сухофруктов</a:t>
                      </a:r>
                    </a:p>
                    <a:p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Яблоко </a:t>
                      </a:r>
                      <a:endParaRPr lang="ru-RU" sz="1200" b="1" i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982980">
                <a:tc>
                  <a:txBody>
                    <a:bodyPr/>
                    <a:lstStyle/>
                    <a:p>
                      <a:pPr algn="ctr"/>
                      <a:endParaRPr lang="ru-RU" sz="1200" b="1" i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Шестой день</a:t>
                      </a:r>
                      <a:endParaRPr lang="ru-RU" sz="1200" b="1" i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дружба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Шницель 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Сыр «</a:t>
                      </a:r>
                      <a:r>
                        <a:rPr lang="ru-RU" sz="1200" b="1" i="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Омичко</a:t>
                      </a:r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</a:p>
                  </a:txBody>
                  <a:tcPr marT="34290" marB="34290"/>
                </a:tc>
              </a:tr>
              <a:tr h="982980">
                <a:tc>
                  <a:txBody>
                    <a:bodyPr/>
                    <a:lstStyle/>
                    <a:p>
                      <a:pPr algn="ctr"/>
                      <a:endParaRPr lang="ru-RU" sz="1200" b="1" i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Седьмой день</a:t>
                      </a:r>
                      <a:endParaRPr lang="ru-RU" sz="1200" b="1" i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</a:t>
                      </a:r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отварные</a:t>
                      </a:r>
                    </a:p>
                    <a:p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Гуляш</a:t>
                      </a:r>
                      <a:endParaRPr lang="ru-RU" sz="1200" b="1" i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="1" i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  <a:p>
                      <a:r>
                        <a:rPr lang="ru-RU" sz="1200" b="1" i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Банан</a:t>
                      </a:r>
                      <a:endParaRPr lang="ru-RU" sz="1200" b="1" i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755576" y="270971"/>
            <a:ext cx="691276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детей из многодетных семей на 2018-2019 учебный год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39957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2976" y="195486"/>
            <a:ext cx="6885409" cy="45194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7714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90990396"/>
              </p:ext>
            </p:extLst>
          </p:nvPr>
        </p:nvGraphicFramePr>
        <p:xfrm>
          <a:off x="683568" y="987574"/>
          <a:ext cx="7848872" cy="346229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924436"/>
                <a:gridCol w="3924436"/>
              </a:tblGrid>
              <a:tr h="291632"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400" b="1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T="34290" marB="34290"/>
                </a:tc>
              </a:tr>
              <a:tr h="838941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Восьмой день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Борщ с капустой и картофелем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Рагу</a:t>
                      </a:r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овощное с мясом</a:t>
                      </a:r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1165860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Девятый день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Гречневая каша рассыпчатая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Салат из белокочанной</a:t>
                      </a:r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капусты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Тефтели из говядины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смеси сухофруктов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Банан </a:t>
                      </a:r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1165860">
                <a:tc>
                  <a:txBody>
                    <a:bodyPr/>
                    <a:lstStyle/>
                    <a:p>
                      <a:pPr algn="ctr"/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Десятый день</a:t>
                      </a:r>
                      <a:endParaRPr lang="ru-RU" sz="1200" b="1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крестьянский с крупой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Плов из говядины</a:t>
                      </a:r>
                    </a:p>
                    <a:p>
                      <a:r>
                        <a:rPr lang="ru-RU" sz="1200" b="1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Кисель из концентрата на плодовых  или ягодных</a:t>
                      </a:r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экстрактах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="1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Йогурт </a:t>
                      </a:r>
                      <a:endParaRPr lang="ru-RU" sz="1200" b="1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6" name="Заголовок 1"/>
          <p:cNvSpPr txBox="1">
            <a:spLocks/>
          </p:cNvSpPr>
          <p:nvPr/>
        </p:nvSpPr>
        <p:spPr>
          <a:xfrm>
            <a:off x="1043608" y="191349"/>
            <a:ext cx="691276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детей из многодетных семей на 2018-2019 учебный год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1431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59434325"/>
              </p:ext>
            </p:extLst>
          </p:nvPr>
        </p:nvGraphicFramePr>
        <p:xfrm>
          <a:off x="1115616" y="863741"/>
          <a:ext cx="7059184" cy="4119431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424789"/>
                <a:gridCol w="2784815"/>
                <a:gridCol w="2849580"/>
              </a:tblGrid>
              <a:tr h="253391"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Завтрак</a:t>
                      </a:r>
                      <a:endParaRPr lang="ru-RU" sz="13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Обед </a:t>
                      </a:r>
                      <a:endParaRPr lang="ru-RU" sz="13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76950" marR="76950" marT="28856" marB="28856"/>
                </a:tc>
              </a:tr>
              <a:tr h="854579"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Первый день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геркулесовая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 с сыром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 с крупой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Рисовая каша рассыпчатая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Котлеты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</a:tr>
              <a:tr h="1173325"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Второй день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пшеничная рассыпчатая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</a:t>
                      </a:r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с сахаром</a:t>
                      </a:r>
                    </a:p>
                    <a:p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 с маслом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 с макаронными изделиями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Гречневая каша рассыпчатая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Сосиски отварные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  <a:p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Яблоко 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</a:tr>
              <a:tr h="854579"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Третий день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Гречневая каша рассыпчатая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свежих плодов (яблок)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Вафли 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из овощей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ячневая рассыпчатая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 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Сыр «</a:t>
                      </a:r>
                      <a:r>
                        <a:rPr lang="ru-RU" sz="100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Омичко</a:t>
                      </a:r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»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</a:tr>
              <a:tr h="981116">
                <a:tc>
                  <a:txBody>
                    <a:bodyPr/>
                    <a:lstStyle/>
                    <a:p>
                      <a:pPr algn="ctr"/>
                      <a:endParaRPr lang="ru-RU" sz="10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Четвертый день</a:t>
                      </a:r>
                      <a:endParaRPr lang="ru-RU" sz="10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пшеничная рассыпчатая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 </a:t>
                      </a:r>
                    </a:p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Яблоко</a:t>
                      </a:r>
                    </a:p>
                  </a:txBody>
                  <a:tcPr marL="76950" marR="76950" marT="28856" marB="28856"/>
                </a:tc>
                <a:tc>
                  <a:txBody>
                    <a:bodyPr/>
                    <a:lstStyle/>
                    <a:p>
                      <a:r>
                        <a:rPr lang="ru-RU" sz="10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Щи из свежей капусты с</a:t>
                      </a:r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картофелем</a:t>
                      </a:r>
                    </a:p>
                    <a:p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 отварные</a:t>
                      </a:r>
                    </a:p>
                    <a:p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Сосиски отварные</a:t>
                      </a:r>
                    </a:p>
                    <a:p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0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0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6950" marR="76950" marT="28856" marB="28856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187624" y="123478"/>
            <a:ext cx="6597376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детей с ОВЗ на 2018-2019 учебный 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545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467544" y="897564"/>
          <a:ext cx="8388424" cy="3240572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1693076"/>
                <a:gridCol w="3309194"/>
                <a:gridCol w="3386154"/>
              </a:tblGrid>
              <a:tr h="291632"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Завтрак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Обед </a:t>
                      </a:r>
                      <a:endParaRPr lang="ru-RU" sz="1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98298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Пятый день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Каша геркулесовая</a:t>
                      </a:r>
                    </a:p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Бутерброд с сыром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Суп крестьянский с крупой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гречневая рассыпчатая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Тефтели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из говядины</a:t>
                      </a:r>
                      <a:endParaRPr lang="ru-RU" sz="12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Компот из смеси сухофруктов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98298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Шестой день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дружба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Чай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 сахаром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Печенье 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Рассольник ленинградский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 отварные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Шницель 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</a:txBody>
                  <a:tcPr marT="34290" marB="34290"/>
                </a:tc>
              </a:tr>
              <a:tr h="98298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latin typeface="Arial" pitchFamily="34" charset="0"/>
                          <a:cs typeface="Arial" pitchFamily="34" charset="0"/>
                        </a:rPr>
                        <a:t>Седьмой день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Каша ячневая рассыпчатая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</a:t>
                      </a:r>
                      <a:r>
                        <a:rPr lang="ru-RU" sz="12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 маслом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Борщ с капустой и картофелем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Рагу овощное с мясом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свежих плодов (яблок)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Яблоко </a:t>
                      </a:r>
                      <a:endParaRPr lang="ru-RU" sz="120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331640" y="267494"/>
            <a:ext cx="6816250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детей с ОВЗ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2018-2019 учебный 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44142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66987985"/>
              </p:ext>
            </p:extLst>
          </p:nvPr>
        </p:nvGraphicFramePr>
        <p:xfrm>
          <a:off x="683568" y="915566"/>
          <a:ext cx="7956376" cy="3940969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1605874"/>
                <a:gridCol w="3138753"/>
                <a:gridCol w="3211749"/>
              </a:tblGrid>
              <a:tr h="276611">
                <a:tc>
                  <a:txBody>
                    <a:bodyPr/>
                    <a:lstStyle/>
                    <a:p>
                      <a:endParaRPr lang="ru-RU" sz="13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2"/>
                          </a:solidFill>
                        </a:rPr>
                        <a:t>Завтрак</a:t>
                      </a:r>
                      <a:endParaRPr lang="ru-RU" sz="13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tx2"/>
                          </a:solidFill>
                        </a:rPr>
                        <a:t>Обед </a:t>
                      </a:r>
                      <a:endParaRPr lang="ru-RU" sz="13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86730" marR="86730" marT="32524" marB="32524"/>
                </a:tc>
              </a:tr>
              <a:tr h="1105812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Восьмой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дружба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 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 с сыром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Пряник </a:t>
                      </a: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 с крупой, </a:t>
                      </a:r>
                      <a:r>
                        <a:rPr lang="ru-RU" sz="1100" baseline="0" dirty="0" err="1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консервой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«Сайра»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 отварные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Биточки 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смеси сухофруктов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730" marR="86730" marT="32524" marB="32524"/>
                </a:tc>
              </a:tr>
              <a:tr h="1279273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Девятый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Капуста тушеная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Сок натуральный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с макаронными изделиями</a:t>
                      </a:r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гречневая рассыпчатая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Гуляш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смеси сухофруктов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Йогурт 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730" marR="86730" marT="32524" marB="32524"/>
                </a:tc>
              </a:tr>
              <a:tr h="1279273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Десятый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пшенная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рассыпчатая</a:t>
                      </a:r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с сахаром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 с маслом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6730" marR="86730" marT="32524" marB="32524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крестьянский с крупой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Плов 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Кисель из концентрата на плодовых или ягодных экстрактах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Вафли</a:t>
                      </a:r>
                    </a:p>
                  </a:txBody>
                  <a:tcPr marL="86730" marR="86730" marT="32524" marB="32524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187624" y="195486"/>
            <a:ext cx="6740252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детей с ОВЗ на 2018-2019 учебный 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2841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41480"/>
            <a:ext cx="4711453" cy="23557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625756"/>
            <a:ext cx="4716016" cy="2358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1472" y="1500180"/>
            <a:ext cx="4752529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71992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872" y="2193708"/>
            <a:ext cx="5537820" cy="2768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Содержимое 5" descr="DSC_0217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3" y="141480"/>
            <a:ext cx="5508613" cy="275430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831912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50241094"/>
              </p:ext>
            </p:extLst>
          </p:nvPr>
        </p:nvGraphicFramePr>
        <p:xfrm>
          <a:off x="1187624" y="843558"/>
          <a:ext cx="6882276" cy="3936374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441138"/>
                <a:gridCol w="3441138"/>
              </a:tblGrid>
              <a:tr h="255717">
                <a:tc>
                  <a:txBody>
                    <a:bodyPr/>
                    <a:lstStyle/>
                    <a:p>
                      <a:endParaRPr lang="ru-RU" sz="13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179" marR="80179" marT="30067" marB="30067"/>
                </a:tc>
                <a:tc>
                  <a:txBody>
                    <a:bodyPr/>
                    <a:lstStyle/>
                    <a:p>
                      <a:r>
                        <a:rPr lang="ru-RU" sz="1300" b="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300" b="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0179" marR="80179" marT="30067" marB="30067"/>
                </a:tc>
              </a:tr>
              <a:tr h="735624">
                <a:tc>
                  <a:txBody>
                    <a:bodyPr/>
                    <a:lstStyle/>
                    <a:p>
                      <a:pPr algn="ctr"/>
                      <a:endParaRPr lang="ru-RU" sz="11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Первый день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Рисовая каша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 с сыром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</a:tr>
              <a:tr h="735624">
                <a:tc>
                  <a:txBody>
                    <a:bodyPr/>
                    <a:lstStyle/>
                    <a:p>
                      <a:pPr algn="ctr"/>
                      <a:endParaRPr lang="ru-RU" sz="11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Второй день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 с макаронными изделиями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100" b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</a:tr>
              <a:tr h="735624">
                <a:tc>
                  <a:txBody>
                    <a:bodyPr/>
                    <a:lstStyle/>
                    <a:p>
                      <a:pPr algn="ctr"/>
                      <a:endParaRPr lang="ru-RU" sz="11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Третий день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ячневая рассыпчатая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Салат из моркови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</a:tr>
              <a:tr h="735624">
                <a:tc>
                  <a:txBody>
                    <a:bodyPr/>
                    <a:lstStyle/>
                    <a:p>
                      <a:pPr algn="ctr"/>
                      <a:endParaRPr lang="ru-RU" sz="11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Четвертый день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 отварные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Сосиски отварные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</a:txBody>
                  <a:tcPr marL="80179" marR="80179" marT="30067" marB="30067"/>
                </a:tc>
              </a:tr>
              <a:tr h="735624">
                <a:tc>
                  <a:txBody>
                    <a:bodyPr/>
                    <a:lstStyle/>
                    <a:p>
                      <a:pPr algn="ctr"/>
                      <a:endParaRPr lang="ru-RU" sz="11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Пятый день</a:t>
                      </a:r>
                      <a:endParaRPr lang="ru-RU" sz="1100" b="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  <a:tc>
                  <a:txBody>
                    <a:bodyPr/>
                    <a:lstStyle/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Гречневая каша рассыпчатая</a:t>
                      </a:r>
                    </a:p>
                    <a:p>
                      <a:r>
                        <a:rPr lang="ru-RU" sz="1100" b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Салат из белокочанной</a:t>
                      </a:r>
                      <a:r>
                        <a:rPr lang="ru-RU" sz="1100" b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капусты</a:t>
                      </a:r>
                    </a:p>
                    <a:p>
                      <a:r>
                        <a:rPr lang="ru-RU" sz="1100" b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смеси сухофруктов</a:t>
                      </a:r>
                    </a:p>
                    <a:p>
                      <a:r>
                        <a:rPr lang="ru-RU" sz="1100" b="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100" b="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0179" marR="80179" marT="30067" marB="30067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187624" y="123478"/>
            <a:ext cx="691276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школьного питания на 2018-2019 учебный 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67635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115616" y="195486"/>
            <a:ext cx="691276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школьного питания на 2018-2019 учебный год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54594558"/>
              </p:ext>
            </p:extLst>
          </p:nvPr>
        </p:nvGraphicFramePr>
        <p:xfrm>
          <a:off x="1043608" y="901581"/>
          <a:ext cx="6984776" cy="3992426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492388"/>
                <a:gridCol w="3492388"/>
              </a:tblGrid>
              <a:tr h="259526"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373" marR="81373" marT="30515" marB="30515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Наименование блюда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1373" marR="81373" marT="30515" marB="30515"/>
                </a:tc>
              </a:tr>
              <a:tr h="746580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Шестой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Каша дружба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</a:txBody>
                  <a:tcPr marL="81373" marR="81373" marT="30515" marB="30515"/>
                </a:tc>
              </a:tr>
              <a:tr h="746580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Седьмой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отварные</a:t>
                      </a:r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Бутерброд с сыром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</a:tr>
              <a:tr h="746580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Восьмой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Борщ с капустой и картофелем с мясом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</a:tr>
              <a:tr h="746580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Девятый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Гречневая каша рассыпчатая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Салат из белокочанной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капусты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смеси сухофруктов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</a:tr>
              <a:tr h="746580"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Десятый день</a:t>
                      </a:r>
                      <a:endParaRPr lang="ru-RU" sz="11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Плов из говядины</a:t>
                      </a:r>
                    </a:p>
                    <a:p>
                      <a:r>
                        <a:rPr lang="ru-RU" sz="11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Кисель из концентрата на плодовых  или ягодных</a:t>
                      </a:r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экстрактах</a:t>
                      </a:r>
                    </a:p>
                    <a:p>
                      <a:r>
                        <a:rPr lang="ru-RU" sz="11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1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81373" marR="81373" marT="30515" marB="30515"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0589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95858252"/>
              </p:ext>
            </p:extLst>
          </p:nvPr>
        </p:nvGraphicFramePr>
        <p:xfrm>
          <a:off x="755576" y="897564"/>
          <a:ext cx="7848872" cy="354654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924436"/>
                <a:gridCol w="3924436"/>
              </a:tblGrid>
              <a:tr h="276609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Наименование блюда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Первый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Борщ с капустой и картофелем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</a:txBody>
                  <a:tcPr marT="34290" marB="34290"/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Второй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Пюре картофельное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Третий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 с крупой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Компот из сухофруктов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Четвертый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Рассольник ленинградский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</a:txBody>
                  <a:tcPr marT="34290" marB="34290"/>
                </a:tc>
              </a:tr>
              <a:tr h="795723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Пятый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Рагу овощное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8" name="Заголовок 1"/>
          <p:cNvSpPr txBox="1">
            <a:spLocks/>
          </p:cNvSpPr>
          <p:nvPr/>
        </p:nvSpPr>
        <p:spPr>
          <a:xfrm>
            <a:off x="1187624" y="267494"/>
            <a:ext cx="691276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школьного питания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на 2018-2019 учебный год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0568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1043608" y="267494"/>
            <a:ext cx="6912768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10-ти дневное перспективное меню для школьного питания на 2018-2019 учебный год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19462565"/>
              </p:ext>
            </p:extLst>
          </p:nvPr>
        </p:nvGraphicFramePr>
        <p:xfrm>
          <a:off x="611560" y="1008889"/>
          <a:ext cx="7848872" cy="3651093"/>
        </p:xfrm>
        <a:graphic>
          <a:graphicData uri="http://schemas.openxmlformats.org/drawingml/2006/table">
            <a:tbl>
              <a:tblPr firstRow="1" bandRow="1">
                <a:tableStyleId>{5FD0F851-EC5A-4D38-B0AD-8093EC10F338}</a:tableStyleId>
              </a:tblPr>
              <a:tblGrid>
                <a:gridCol w="3924436"/>
                <a:gridCol w="3924436"/>
              </a:tblGrid>
              <a:tr h="291632">
                <a:tc>
                  <a:txBody>
                    <a:bodyPr/>
                    <a:lstStyle/>
                    <a:p>
                      <a:endParaRPr lang="ru-RU" sz="1400" dirty="0">
                        <a:solidFill>
                          <a:schemeClr val="tx2"/>
                        </a:solidFill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solidFill>
                            <a:schemeClr val="tx2"/>
                          </a:solidFill>
                        </a:rPr>
                        <a:t>Наименование блюда</a:t>
                      </a:r>
                      <a:endParaRPr lang="ru-RU" sz="1400" dirty="0">
                        <a:solidFill>
                          <a:schemeClr val="tx2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63031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Шестой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Салат из белокочанной капусты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</a:p>
                  </a:txBody>
                  <a:tcPr marT="34290" marB="34290"/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Седьмой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отварные</a:t>
                      </a:r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</a:txBody>
                  <a:tcPr marT="34290" marB="34290"/>
                </a:tc>
              </a:tr>
              <a:tr h="617220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Восьмой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Суп картофельный с крупой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624918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Девятый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Рагу овощное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 пшеничный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</a:tr>
              <a:tr h="838941">
                <a:tc>
                  <a:txBody>
                    <a:bodyPr/>
                    <a:lstStyle/>
                    <a:p>
                      <a:pPr algn="ctr"/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Десятый день</a:t>
                      </a:r>
                      <a:endParaRPr lang="ru-RU" sz="1200" dirty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Макаронные изделия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отварные</a:t>
                      </a:r>
                      <a:endParaRPr lang="ru-RU" sz="1200" dirty="0" smtClean="0">
                        <a:solidFill>
                          <a:schemeClr val="tx2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Чай с сахаром</a:t>
                      </a:r>
                    </a:p>
                    <a:p>
                      <a:r>
                        <a:rPr lang="ru-RU" sz="120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Хлеб</a:t>
                      </a:r>
                      <a:r>
                        <a:rPr lang="ru-RU" sz="1200" baseline="0" dirty="0" smtClean="0">
                          <a:solidFill>
                            <a:schemeClr val="tx2"/>
                          </a:solidFill>
                          <a:latin typeface="Arial" pitchFamily="34" charset="0"/>
                          <a:cs typeface="Arial" pitchFamily="34" charset="0"/>
                        </a:rPr>
                        <a:t> пшеничный</a:t>
                      </a:r>
                    </a:p>
                  </a:txBody>
                  <a:tcPr marT="34290" marB="34290"/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12138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5207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6856" y="1185596"/>
            <a:ext cx="8229600" cy="4050450"/>
          </a:xfrm>
        </p:spPr>
        <p:txBody>
          <a:bodyPr>
            <a:normAutofit/>
          </a:bodyPr>
          <a:lstStyle/>
          <a:p>
            <a:pPr marL="177800" indent="361950" algn="just">
              <a:lnSpc>
                <a:spcPct val="120000"/>
              </a:lnSpc>
              <a:buNone/>
            </a:pPr>
            <a:endParaRPr lang="ru-RU" sz="2400" dirty="0" smtClean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  <a:p>
            <a:pPr marL="177800" indent="361950" algn="just">
              <a:lnSpc>
                <a:spcPct val="120000"/>
              </a:lnSpc>
              <a:buNone/>
            </a:pPr>
            <a:r>
              <a:rPr lang="ru-RU" sz="2400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эффективный способ  улучшения качества питания детей — государственная поддержка в виде дотаций и внедрение определенной программы питания.</a:t>
            </a:r>
          </a:p>
          <a:p>
            <a:pPr>
              <a:buNone/>
            </a:pPr>
            <a:endParaRPr lang="ru-RU" sz="2800" dirty="0">
              <a:solidFill>
                <a:schemeClr val="tx2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778396"/>
            <a:ext cx="80283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Анализ стоимости питания в МР Аскинский район Республики Башкортостан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1321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467544" y="922412"/>
            <a:ext cx="802838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Анализ стоимости питания в МР Аскинский район Республики Башкортостан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701068" y="2031691"/>
            <a:ext cx="7822013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6000" b="1" cap="none" spc="0" dirty="0" smtClean="0">
                <a:ln/>
                <a:solidFill>
                  <a:schemeClr val="tx2"/>
                </a:solidFill>
                <a:effectLst/>
                <a:latin typeface="Times New Roman" pitchFamily="18" charset="0"/>
                <a:cs typeface="Times New Roman" pitchFamily="18" charset="0"/>
              </a:rPr>
              <a:t>Спасибо за внимание </a:t>
            </a:r>
            <a:endParaRPr lang="ru-RU" sz="6000" b="1" cap="none" spc="0" dirty="0">
              <a:ln/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42C37-064B-4E39-881F-DC2BDE5EF29A}" type="slidenum">
              <a:rPr lang="ru-RU" smtClean="0"/>
              <a:pPr/>
              <a:t>61</a:t>
            </a:fld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0661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</a:t>
            </a: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питание: системный подход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93176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6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3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АСФАНДИЯРОВА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Марина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Шакировна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434674"/>
            <a:ext cx="8640960" cy="369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иректор МАУ «Центр детского и диетического питания» ГО г. Уфа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09957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43972" y="1826697"/>
            <a:ext cx="7902549" cy="2554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РАЗНОБРАЗИЕ В МЕНЮ И СОВЕРШЕНСТВОВАНИЕ ОРГАНИЗАЦИИ ШКОЛЬНОГО ПИТАНИЯ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64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70931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БАЗОВЫЕ ЭЛЕМЕНТЫ РАЦИОНАЛЬНОГО ШКОЛЬНОГО ПИТАНИЯ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1131590"/>
            <a:ext cx="864016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полноценные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рационы питания, обоснованные с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научно-</a:t>
            </a: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медицинской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точки зрения и разработанные для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конкретной</a:t>
            </a:r>
          </a:p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территории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качественных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местных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продуктов;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современные оборудование и оптимизация технологических процессов приготовления пищи;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качественное управление и контроль организации питания в целом, кадры, логистика;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финансово-экономическое обоснование;</a:t>
            </a:r>
          </a:p>
          <a:p>
            <a:pPr marL="342900" indent="-342900">
              <a:spcAft>
                <a:spcPts val="600"/>
              </a:spcAft>
              <a:buFontTx/>
              <a:buChar char="-"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работа с целевой аудиторией о значении здорового полноценного питания и пропаганда в целом среди населения.</a:t>
            </a:r>
            <a:endParaRPr lang="ru-RU" sz="2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65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2514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МЕНЮ ШКОЛЬНЫХ РАЦИОНОВ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2314" y="1131590"/>
            <a:ext cx="86401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endParaRPr lang="ru-RU" sz="20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56" t="-399" r="772" b="2401"/>
          <a:stretch/>
        </p:blipFill>
        <p:spPr>
          <a:xfrm>
            <a:off x="755576" y="771670"/>
            <a:ext cx="7416824" cy="4078968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66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3576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МЕНЮ ДИЕТИЧЕСКИХ РАЦИОНОВ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956819"/>
            <a:ext cx="7056784" cy="4135211"/>
          </a:xfrm>
          <a:prstGeom prst="rect">
            <a:avLst/>
          </a:prstGeo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67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0750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                ТИПЫ ШКОЛЬНЫХ СТОЛОВЫХ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2289052173"/>
              </p:ext>
            </p:extLst>
          </p:nvPr>
        </p:nvGraphicFramePr>
        <p:xfrm>
          <a:off x="467544" y="915566"/>
          <a:ext cx="8136904" cy="3688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68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48471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ЦЕХА ПО ИЗГОТОВЛЕНИЮ МЯСНЫХ, РЫБНЫХ ПОЛУФАБРИКАТОВ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365040"/>
            <a:ext cx="3888000" cy="26509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2830" b="-5464"/>
          <a:stretch/>
        </p:blipFill>
        <p:spPr>
          <a:xfrm>
            <a:off x="4860032" y="2348808"/>
            <a:ext cx="3839058" cy="264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544" t="6382" r="3499" b="4255"/>
          <a:stretch/>
        </p:blipFill>
        <p:spPr>
          <a:xfrm>
            <a:off x="2627784" y="715737"/>
            <a:ext cx="3456384" cy="15374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69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55030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ХАФФАЗОВА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Елена Робертовна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4011910"/>
            <a:ext cx="8640960" cy="646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НАЧАЛЬНИК УПРАВЛЕНИЯ ОБРАЗОВАНИЯ АДМИНИСТРАЦИИ</a:t>
            </a:r>
          </a:p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ГОРОДСКОГО ОКРУГА ГОРОД УФА РЕСПУБЛИКИ БАШКОРТСОТАН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24912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ЦЕХ ПО ИЗГОТОВЛЕНИЮ МУЧНЫХ МЕЛКОШТУЧНЫХ  ИЗДЕЛИЙ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5682"/>
          <a:stretch/>
        </p:blipFill>
        <p:spPr>
          <a:xfrm>
            <a:off x="28303" y="1347614"/>
            <a:ext cx="3888000" cy="304853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27250" r="8000" b="-572"/>
          <a:stretch/>
        </p:blipFill>
        <p:spPr>
          <a:xfrm>
            <a:off x="3995936" y="1923678"/>
            <a:ext cx="4968552" cy="310002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246359" y="1318935"/>
            <a:ext cx="42241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tx2"/>
                </a:solidFill>
                <a:latin typeface="Arial" charset="0"/>
                <a:cs typeface="Arial" charset="0"/>
              </a:rPr>
              <a:t>ЦЕХ ПО ПРОИЗВОДСТВУ ПОЛУФАБРИКАТОВ</a:t>
            </a:r>
          </a:p>
          <a:p>
            <a:pPr algn="ctr"/>
            <a:r>
              <a:rPr lang="ru-RU" sz="1400" b="1" dirty="0">
                <a:solidFill>
                  <a:schemeClr val="tx2"/>
                </a:solidFill>
                <a:latin typeface="Arial" charset="0"/>
                <a:cs typeface="Arial" charset="0"/>
              </a:rPr>
              <a:t> ВЫСОКОЙ СТЕПЕНИ ГОТОВНОСТИ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92124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5486"/>
            <a:ext cx="8286808" cy="6298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МОЛОЧНЫЕ КУХНИ</a:t>
            </a:r>
            <a:b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</a:br>
            <a:r>
              <a:rPr lang="ru-RU" sz="22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СПЕЦИАЛЬНО ДЛЯ ШКОЛЬНИКОВ ИЗГОТАВЛИВАЮТСЯ КИСЛОМОЛОЧНЫЕ ПРОДУКТЫ РАЗЛИЧНЫХ ВКУСОВ</a:t>
            </a:r>
            <a:endParaRPr lang="ru-RU" sz="22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1419622"/>
            <a:ext cx="5089376" cy="2659667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E66FA-4276-447F-A3C7-9121683CB179}" type="slidenum">
              <a:rPr lang="ru-RU" altLang="ru-RU" smtClean="0"/>
              <a:pPr>
                <a:defRPr/>
              </a:pPr>
              <a:t>71</a:t>
            </a:fld>
            <a:endParaRPr lang="ru-RU" alt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9376" y="976151"/>
            <a:ext cx="3875112" cy="416734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65717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95486"/>
            <a:ext cx="8286808" cy="629826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КИСЛОМОЛОЧНЫЕ ПРОДУКТЫ ВКЛЮЧЕНЫ В ШКОЛЬНЫЕ ЗАВТРАКИ</a:t>
            </a:r>
            <a:endParaRPr lang="ru-RU" sz="2400" b="1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5E66FA-4276-447F-A3C7-9121683CB179}" type="slidenum">
              <a:rPr lang="ru-RU" altLang="ru-RU" smtClean="0"/>
              <a:pPr>
                <a:defRPr/>
              </a:pPr>
              <a:t>72</a:t>
            </a:fld>
            <a:endParaRPr lang="ru-RU" alt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065" r="24405"/>
          <a:stretch/>
        </p:blipFill>
        <p:spPr>
          <a:xfrm>
            <a:off x="107504" y="1059583"/>
            <a:ext cx="2599611" cy="29854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9201"/>
          <a:stretch/>
        </p:blipFill>
        <p:spPr>
          <a:xfrm>
            <a:off x="2707115" y="1666004"/>
            <a:ext cx="6436885" cy="3456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748785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ОРГАНИЗАЦИЯ КОНТРОЛЯ КАЧЕСТВА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504" y="1059582"/>
            <a:ext cx="3348559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установление критериев соответствия обязательных  качественных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характеристик и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свойств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продуктов  питания при закупках;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введено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требование об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обязательном предоставлении поставщиками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протокола лабораторных исследований продуктов питания; </a:t>
            </a:r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осуществление технологической проработки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(завес яйца куриного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,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определение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количества жидкости при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размораживании замороженных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продуктов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,  калибр картофеля, овощей, фруктов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, соответствие выходу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по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массе консервов, </a:t>
            </a: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контрольная варка некоторых </a:t>
            </a:r>
            <a:r>
              <a:rPr lang="ru-RU" b="1" dirty="0">
                <a:solidFill>
                  <a:schemeClr val="tx2"/>
                </a:solidFill>
                <a:latin typeface="Arial" charset="0"/>
                <a:cs typeface="Arial" charset="0"/>
              </a:rPr>
              <a:t>продуктов и т.д.) </a:t>
            </a:r>
            <a:endParaRPr lang="ru-RU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направление образцов продуктов на проведение экспертизы в 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аккредитованную  лабораторию в рамках производственного контроля;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проведение бракеража в основном цехе  и бракеража готовой продукции</a:t>
            </a:r>
          </a:p>
          <a:p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комиссиями в образовательных учреждениях;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установление системы видеонаблюдения в школьных столовых.</a:t>
            </a:r>
          </a:p>
          <a:p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b="1" dirty="0" smtClean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  <a:p>
            <a:endParaRPr lang="ru-RU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1866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98320"/>
            <a:ext cx="7813681" cy="626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ВНЕДРЕНИЕ ПРОГРАММНОГО КОМПЛЕКСА ПО РАСЧЕТАМ ЗА ПИТАНИЕ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619672" y="18516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601" r="19201"/>
          <a:stretch/>
        </p:blipFill>
        <p:spPr>
          <a:xfrm rot="16200000">
            <a:off x="412263" y="1257372"/>
            <a:ext cx="3816424" cy="341783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11960" y="1528504"/>
            <a:ext cx="4658711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УСТАНОВЛЕНИЕ ТЕРМИНАЛОВ ОПЛАТЫ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В КАЖДОЙ ШКОЛЕ;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ОТКРЫТИЕ ПЕРСОНАЛЬНЫХ ЛИЦЕВЫХ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СЧЕТОВ НА ОБУЧАЮЩЕГОСЯ;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ИНФОРМИРОВАНИЕ В ЛИЧНЫХ 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КАБИНЕТАХ РОДИТЕЛЯ О СОСТОЯНИИ</a:t>
            </a:r>
          </a:p>
          <a:p>
            <a:r>
              <a:rPr lang="ru-RU" sz="1600" b="1" dirty="0" smtClean="0">
                <a:solidFill>
                  <a:schemeClr val="tx2"/>
                </a:solidFill>
                <a:latin typeface="Arial" charset="0"/>
                <a:cs typeface="Arial" charset="0"/>
              </a:rPr>
              <a:t> ЛИЦЕВОГО СЧЕТА, ДВИЖЕНИИ СРЕДСТВ.</a:t>
            </a:r>
          </a:p>
          <a:p>
            <a:endParaRPr lang="ru-RU" sz="1600" b="1" dirty="0">
              <a:solidFill>
                <a:schemeClr val="tx2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74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572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ДИНАМИКА ПИТАЮЩИХСЯ ПО ВИДАМ РАЦИОНОВ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="" xmlns:p14="http://schemas.microsoft.com/office/powerpoint/2010/main" val="3148396110"/>
              </p:ext>
            </p:extLst>
          </p:nvPr>
        </p:nvGraphicFramePr>
        <p:xfrm>
          <a:off x="252314" y="843558"/>
          <a:ext cx="8712968" cy="4104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75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996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36819"/>
            <a:ext cx="7813681" cy="349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hangingPunct="0"/>
            <a:r>
              <a:rPr lang="ru-RU" sz="1800" b="1" dirty="0" smtClean="0">
                <a:solidFill>
                  <a:schemeClr val="tx2"/>
                </a:solidFill>
                <a:latin typeface="Arial" charset="0"/>
                <a:ea typeface="+mn-ea"/>
                <a:cs typeface="Arial" charset="0"/>
              </a:rPr>
              <a:t>СМЕННОСТЬ РАБОТЫ ОБЩЕОБРАЗОВАТЕЛЬНЫХ УЧРЕЖДЕНИЙ</a:t>
            </a:r>
            <a:endParaRPr lang="ru-RU" sz="1800" b="1" dirty="0">
              <a:solidFill>
                <a:schemeClr val="tx2"/>
              </a:solidFill>
              <a:latin typeface="Arial" charset="0"/>
              <a:ea typeface="+mn-ea"/>
              <a:cs typeface="Arial" charset="0"/>
            </a:endParaRPr>
          </a:p>
        </p:txBody>
      </p:sp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="" xmlns:p14="http://schemas.microsoft.com/office/powerpoint/2010/main" val="600336775"/>
              </p:ext>
            </p:extLst>
          </p:nvPr>
        </p:nvGraphicFramePr>
        <p:xfrm>
          <a:off x="827584" y="987574"/>
          <a:ext cx="7560840" cy="4120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76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2934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467544" y="2436053"/>
            <a:ext cx="7902549" cy="70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СПАСИБО ЗА ВНИМАНИЕ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D371C-DBF3-406C-86DD-B6EB3D7FF606}" type="slidenum">
              <a:rPr lang="ru-RU" smtClean="0"/>
              <a:pPr/>
              <a:t>77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92063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питание: системный подход»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3702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1670"/>
            <a:ext cx="3237057" cy="1800000"/>
          </a:xfrm>
          <a:prstGeom prst="rect">
            <a:avLst/>
          </a:prstGeom>
        </p:spPr>
      </p:pic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51520" y="1419622"/>
            <a:ext cx="7902549" cy="132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ХИСМАТУЛЛИНА </a:t>
            </a:r>
          </a:p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Рита </a:t>
            </a:r>
            <a:r>
              <a:rPr lang="ru-RU" sz="4000" b="1" dirty="0" err="1" smtClean="0">
                <a:solidFill>
                  <a:schemeClr val="tx2"/>
                </a:solidFill>
                <a:latin typeface="Arial" charset="0"/>
              </a:rPr>
              <a:t>Мутагаровна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251520" y="3651870"/>
            <a:ext cx="8640960" cy="1200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ДИРЕКТОР МУНИЦИПАЛЬНОГО ОБЩЕОБРАЗОВАТЕЛЬНОГО БЮДЖЕТНОГО УЧРЕЖДЕНИЯ СРЕДНЯЯ ОБЩЕОБРАЗОВАТЕЛЬНАЯ ШКОЛА С.ПРИБЕЛЬСКИЙ МУНИЦИПАЛЬНОГО РАЙОНА КАРМАСКАЛИНСКИЙ РАЙОН РЕСПУБЛИКИ БАШКОРТОСТАН  </a:t>
            </a:r>
            <a:endParaRPr lang="ru-RU" sz="1800" b="1" dirty="0">
              <a:solidFill>
                <a:schemeClr val="tx2">
                  <a:lumMod val="75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335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0"/>
            <a:ext cx="9143999" cy="5143500"/>
          </a:xfrm>
          <a:prstGeom prst="rect">
            <a:avLst/>
          </a:prstGeom>
        </p:spPr>
      </p:pic>
      <p:sp>
        <p:nvSpPr>
          <p:cNvPr id="5" name="Text Box 10"/>
          <p:cNvSpPr txBox="1">
            <a:spLocks noChangeArrowheads="1"/>
          </p:cNvSpPr>
          <p:nvPr/>
        </p:nvSpPr>
        <p:spPr bwMode="auto">
          <a:xfrm>
            <a:off x="642910" y="1142990"/>
            <a:ext cx="8249570" cy="1938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tx2"/>
                </a:solidFill>
                <a:latin typeface="Arial" charset="0"/>
              </a:rPr>
              <a:t>ОЦЕНКА УДОВЛЕТВОРЕННОСТИ ПИТАНИЕМ ШКОЛЬНИКАМИ</a:t>
            </a:r>
            <a:endParaRPr lang="ru-RU" sz="4000" b="1" dirty="0">
              <a:solidFill>
                <a:schemeClr val="tx2"/>
              </a:solidFill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511" y="3394197"/>
            <a:ext cx="2332404" cy="174930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29070"/>
            <a:ext cx="7813681" cy="76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2018-2019 учебном году в МОБУ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с. </a:t>
            </a:r>
            <a:r>
              <a:rPr lang="ru-RU" sz="20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b="1" dirty="0" smtClean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обучается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854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обучающихся, из них: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800032"/>
            <a:ext cx="8964488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базовой школе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690 обучающихся;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филиале МОБУ СОШ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СОШ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Бишаул-Унгарово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- 92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обучающихся;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филиале МОБУ СОШ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ООШ д.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Старошареево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47 обучающихся;</a:t>
            </a:r>
          </a:p>
          <a:p>
            <a:pPr>
              <a:spcAft>
                <a:spcPts val="60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филиале МОБУ СОШ с.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СОШ д. </a:t>
            </a:r>
            <a:r>
              <a:rPr lang="ru-RU" sz="1600" b="1" dirty="0" err="1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Мукаево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обучающихся.</a:t>
            </a:r>
          </a:p>
          <a:p>
            <a:pPr algn="ctr">
              <a:spcAft>
                <a:spcPts val="600"/>
              </a:spcAft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</a:p>
          <a:p>
            <a:pPr algn="ctr">
              <a:spcAft>
                <a:spcPts val="600"/>
              </a:spcAft>
            </a:pP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В школе работает 86 педагогических работников</a:t>
            </a:r>
            <a:endParaRPr lang="ru-RU" sz="2000" b="1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8842" y="2877524"/>
            <a:ext cx="2520637" cy="14979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6572" y="2826146"/>
            <a:ext cx="2197428" cy="158595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3316" y="3394197"/>
            <a:ext cx="2391235" cy="18234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3" y="2078126"/>
            <a:ext cx="2244059" cy="149603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04024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921" y="82858"/>
            <a:ext cx="8064896" cy="3972178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3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ходе капитального ремонта 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в 2011-2012 </a:t>
            </a:r>
            <a:r>
              <a:rPr lang="ru-RU" sz="3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г.г</a:t>
            </a:r>
            <a:r>
              <a:rPr lang="ru-RU" sz="36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.: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столовой базовой школы произведен ремонт систем отопления, канализации и водоснабжения,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электрооборудования;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функционируют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системы вентиляции и пожарной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сигнализации;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столовая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укомплектована всем необходимым инвентарем, мебелью, посудой, оборудованием для организации </a:t>
            </a: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питания;</a:t>
            </a:r>
          </a:p>
          <a:p>
            <a:pPr>
              <a:buFontTx/>
              <a:buChar char="-"/>
            </a:pPr>
            <a:r>
              <a:rPr lang="ru-RU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обустроен </a:t>
            </a:r>
            <a:r>
              <a:rPr lang="ru-RU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обеденный зал на 72 посадочных места, раздаточная, производственные и складские помещения (камеры охлаждения для скоропортящихся продуктов, морозильные камеры, кладовые для сухих продуктов и овощей), перед входом в столовую оборудованы умывальники с сушилками для рук.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148" y="2976807"/>
            <a:ext cx="1731367" cy="115424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809" y="2904297"/>
            <a:ext cx="1450354" cy="115073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2060" y="3903824"/>
            <a:ext cx="1819476" cy="121298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50778" y="3885450"/>
            <a:ext cx="1789846" cy="11935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42" y="3702919"/>
            <a:ext cx="2009331" cy="1358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292" y="3005761"/>
            <a:ext cx="1801368" cy="1201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007838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27534"/>
            <a:ext cx="8013576" cy="339447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2012 года питание в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МОБУ СОШ с. 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Прибельский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организовано по договору с ИП </a:t>
            </a:r>
            <a:r>
              <a:rPr lang="ru-RU" sz="2400" b="1" dirty="0" err="1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О.Ю.Аминева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настоящее время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ведется работа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организации контроля расходования денежных средств через систему «Аксиома».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9531" y="2579216"/>
            <a:ext cx="1640880" cy="246132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789" y="3668047"/>
            <a:ext cx="2173822" cy="144921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028" y="2579216"/>
            <a:ext cx="2304256" cy="153617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635" y="3682653"/>
            <a:ext cx="2160240" cy="144016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59" y="2579216"/>
            <a:ext cx="2273449" cy="151563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30956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01940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онтроль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 стороны родителей </a:t>
            </a:r>
            <a:endParaRPr lang="ru-RU" sz="2400" b="1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администрации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ведется:</a:t>
            </a:r>
            <a:endParaRPr lang="ru-RU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 проведении бракеража готовых блюд;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соблюдением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меню;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за полнотой закладки продуктов;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з</a:t>
            </a:r>
            <a:r>
              <a:rPr lang="ru-RU" sz="20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 соблюдением </a:t>
            </a: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приготовления пищи;</a:t>
            </a:r>
          </a:p>
          <a:p>
            <a:pPr marL="0" indent="0">
              <a:buNone/>
            </a:pPr>
            <a:r>
              <a:rPr lang="ru-RU" sz="20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при приемке сырья и продуктов.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994233"/>
            <a:ext cx="1291705" cy="19375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083" y="3046867"/>
            <a:ext cx="1296144" cy="194421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98" y="3111264"/>
            <a:ext cx="1309717" cy="19645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588" y="3656218"/>
            <a:ext cx="2129433" cy="141962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794" y="3111264"/>
            <a:ext cx="2055442" cy="137029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4809" y="3075400"/>
            <a:ext cx="1935943" cy="1290629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9455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1492" y="339502"/>
            <a:ext cx="8229600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столовой </a:t>
            </a: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школы питаются 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следующие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категории обучающихся: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  Многодетные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малоимущие - 130 чел.;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 Дети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ОВЗ - 57 чел.;</a:t>
            </a:r>
          </a:p>
          <a:p>
            <a:pPr marL="0" indent="0">
              <a:buNone/>
            </a:pPr>
            <a:r>
              <a:rPr lang="ru-RU" sz="24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 По </a:t>
            </a:r>
            <a:r>
              <a:rPr lang="ru-RU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родительским взносам - 309 чел.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506572"/>
            <a:ext cx="2376264" cy="158417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0904" y="3596033"/>
            <a:ext cx="2268252" cy="15121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915566"/>
            <a:ext cx="1484648" cy="222697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9344" y="3518656"/>
            <a:ext cx="2374144" cy="158276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92" y="2511010"/>
            <a:ext cx="2369607" cy="15797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30609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097" y="3497980"/>
            <a:ext cx="2445741" cy="1630494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23861"/>
            <a:ext cx="8229600" cy="3394472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Овощи и фрукты, выращенные на </a:t>
            </a:r>
            <a:r>
              <a:rPr lang="ru-RU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пришкольных участках школы позволяют </a:t>
            </a:r>
            <a:r>
              <a:rPr lang="ru-RU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разнообразить и витаминизировать меню наших детей как в учебное время, так и во время работы школьных лагерей. 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3681" y="1084518"/>
            <a:ext cx="1279520" cy="1919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1114" y="3435846"/>
            <a:ext cx="2561481" cy="17076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7" y="2499742"/>
            <a:ext cx="2119395" cy="141293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2477599"/>
            <a:ext cx="2304256" cy="15361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278" y="3070525"/>
            <a:ext cx="1468923" cy="220338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71355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0"/>
          <p:cNvSpPr txBox="1">
            <a:spLocks noChangeArrowheads="1"/>
          </p:cNvSpPr>
          <p:nvPr/>
        </p:nvSpPr>
        <p:spPr bwMode="auto">
          <a:xfrm>
            <a:off x="0" y="3599961"/>
            <a:ext cx="9144000" cy="13480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2" tIns="45716" rIns="91432" bIns="45716">
            <a:spAutoFit/>
          </a:bodyPr>
          <a:lstStyle>
            <a:lvl1pPr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1pPr>
            <a:lvl2pPr marL="742950" indent="-28575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2pPr>
            <a:lvl3pPr marL="11430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3pPr>
            <a:lvl4pPr marL="16002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4pPr>
            <a:lvl5pPr marL="2057400" indent="-228600" eaLnBrk="0" hangingPunct="0"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0000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ru-RU" sz="3400" b="1" dirty="0">
                <a:solidFill>
                  <a:srgbClr val="002060"/>
                </a:solidFill>
                <a:latin typeface="Arial" charset="0"/>
              </a:rPr>
              <a:t>Дискуссионная площадка </a:t>
            </a: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№ 9</a:t>
            </a:r>
          </a:p>
          <a:p>
            <a:pPr algn="ctr" eaLnBrk="1" hangingPunct="1">
              <a:lnSpc>
                <a:spcPct val="120000"/>
              </a:lnSpc>
            </a:pPr>
            <a:r>
              <a:rPr lang="ru-RU" sz="3400" b="1" dirty="0" smtClean="0">
                <a:solidFill>
                  <a:srgbClr val="002060"/>
                </a:solidFill>
                <a:latin typeface="Arial" charset="0"/>
              </a:rPr>
              <a:t>«Школьное питание: системный подход»</a:t>
            </a:r>
            <a:endParaRPr lang="ru-RU" sz="3400" b="1" dirty="0">
              <a:solidFill>
                <a:srgbClr val="002060"/>
              </a:solidFill>
              <a:latin typeface="Arial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648" y="195486"/>
            <a:ext cx="5826704" cy="3240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65426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rslanov.vz\Desktop\питание\59e572d4135c415f28488c6f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3336"/>
          <a:stretch/>
        </p:blipFill>
        <p:spPr bwMode="auto">
          <a:xfrm>
            <a:off x="251520" y="2427734"/>
            <a:ext cx="3692809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rslanov.vz\Desktop\питание\d871c1fd763eacda96f12757a4bf048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5381" y="874705"/>
            <a:ext cx="1872208" cy="1560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13681" y="51670"/>
            <a:ext cx="1294823" cy="720000"/>
          </a:xfrm>
          <a:prstGeom prst="rect">
            <a:avLst/>
          </a:prstGeom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0" y="329635"/>
            <a:ext cx="7813681" cy="442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36000" rIns="72000" bIns="36000" rtlCol="0" anchor="ctr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общеобразовательных учреждений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7564" y="1651431"/>
            <a:ext cx="3345226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Калининский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47563" y="2211710"/>
            <a:ext cx="3356335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Кировский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47563" y="2787774"/>
            <a:ext cx="3345226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Ленинский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528211" y="4444026"/>
            <a:ext cx="2407353" cy="482848"/>
          </a:xfrm>
          <a:prstGeom prst="rect">
            <a:avLst/>
          </a:prstGeom>
          <a:gradFill>
            <a:gsLst>
              <a:gs pos="0">
                <a:schemeClr val="accent1">
                  <a:tint val="50000"/>
                  <a:satMod val="300000"/>
                  <a:alpha val="0"/>
                </a:schemeClr>
              </a:gs>
              <a:gs pos="100000">
                <a:schemeClr val="accent1">
                  <a:tint val="37000"/>
                  <a:satMod val="300000"/>
                </a:schemeClr>
              </a:gs>
              <a:gs pos="100000">
                <a:schemeClr val="accent1">
                  <a:tint val="15000"/>
                  <a:satMod val="350000"/>
                </a:schemeClr>
              </a:gs>
            </a:gsLst>
          </a:gra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128 школ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147564" y="1131590"/>
            <a:ext cx="3364426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err="1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Дёмский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47564" y="3363838"/>
            <a:ext cx="3364426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Октябрьский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29238" y="1131590"/>
            <a:ext cx="602801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8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29238" y="1635646"/>
            <a:ext cx="602802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</a:t>
            </a:r>
            <a:endParaRPr lang="ru-RU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29238" y="2211710"/>
            <a:ext cx="602802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19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329238" y="2787774"/>
            <a:ext cx="602802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dirty="0">
              <a:solidFill>
                <a:srgbClr val="1F497D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329238" y="3380421"/>
            <a:ext cx="603830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24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168014" y="3939902"/>
            <a:ext cx="3364426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Орджоникидзевский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349688" y="3956485"/>
            <a:ext cx="603830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25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74302" y="4596358"/>
            <a:ext cx="3364426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Советский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355976" y="4612941"/>
            <a:ext cx="603830" cy="3139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dirty="0" smtClean="0">
                <a:solidFill>
                  <a:srgbClr val="1F497D"/>
                </a:solidFill>
                <a:latin typeface="Arial" pitchFamily="34" charset="0"/>
                <a:cs typeface="Arial" pitchFamily="34" charset="0"/>
              </a:rPr>
              <a:t>17</a:t>
            </a:r>
            <a:endParaRPr lang="ru-RU" dirty="0">
              <a:solidFill>
                <a:srgbClr val="1F497D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877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2502</Words>
  <Application>Microsoft Office PowerPoint</Application>
  <PresentationFormat>Экран (16:9)</PresentationFormat>
  <Paragraphs>694</Paragraphs>
  <Slides>86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86</vt:i4>
      </vt:variant>
    </vt:vector>
  </HeadingPairs>
  <TitlesOfParts>
    <vt:vector size="87" baseType="lpstr">
      <vt:lpstr>Тема Office</vt:lpstr>
      <vt:lpstr>Слайд 1</vt:lpstr>
      <vt:lpstr>Слайд 2</vt:lpstr>
      <vt:lpstr>  Итоги голосования  удовлетворенности школьным питанием в Республике Башкортостан 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  <vt:lpstr>Слайд 65</vt:lpstr>
      <vt:lpstr>Слайд 66</vt:lpstr>
      <vt:lpstr>Слайд 67</vt:lpstr>
      <vt:lpstr>Слайд 68</vt:lpstr>
      <vt:lpstr>Слайд 69</vt:lpstr>
      <vt:lpstr>Слайд 70</vt:lpstr>
      <vt:lpstr>МОЛОЧНЫЕ КУХНИ СПЕЦИАЛЬНО ДЛЯ ШКОЛЬНИКОВ ИЗГОТАВЛИВАЮТСЯ КИСЛОМОЛОЧНЫЕ ПРОДУКТЫ РАЗЛИЧНЫХ ВКУСОВ</vt:lpstr>
      <vt:lpstr>КИСЛОМОЛОЧНЫЕ ПРОДУКТЫ ВКЛЮЧЕНЫ В ШКОЛЬНЫЕ ЗАВТРАКИ</vt:lpstr>
      <vt:lpstr>Слайд 73</vt:lpstr>
      <vt:lpstr>Слайд 74</vt:lpstr>
      <vt:lpstr>Слайд 75</vt:lpstr>
      <vt:lpstr>Слайд 76</vt:lpstr>
      <vt:lpstr>Слайд 77</vt:lpstr>
      <vt:lpstr>Слайд 78</vt:lpstr>
      <vt:lpstr>Слайд 79</vt:lpstr>
      <vt:lpstr>Слайд 80</vt:lpstr>
      <vt:lpstr>Слайд 81</vt:lpstr>
      <vt:lpstr>Слайд 82</vt:lpstr>
      <vt:lpstr>Слайд 83</vt:lpstr>
      <vt:lpstr>Слайд 84</vt:lpstr>
      <vt:lpstr>Слайд 85</vt:lpstr>
      <vt:lpstr>Слайд 86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Мусина Элиза Рашитовна</dc:creator>
  <cp:lastModifiedBy>цито</cp:lastModifiedBy>
  <cp:revision>38</cp:revision>
  <dcterms:created xsi:type="dcterms:W3CDTF">2019-01-28T07:19:05Z</dcterms:created>
  <dcterms:modified xsi:type="dcterms:W3CDTF">2019-02-01T08:29:15Z</dcterms:modified>
</cp:coreProperties>
</file>