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96" r:id="rId3"/>
    <p:sldId id="263" r:id="rId4"/>
    <p:sldId id="284" r:id="rId5"/>
    <p:sldId id="285" r:id="rId6"/>
    <p:sldId id="286" r:id="rId7"/>
    <p:sldId id="283" r:id="rId8"/>
    <p:sldId id="287" r:id="rId9"/>
    <p:sldId id="289" r:id="rId10"/>
    <p:sldId id="295" r:id="rId11"/>
    <p:sldId id="294" r:id="rId12"/>
    <p:sldId id="292" r:id="rId13"/>
    <p:sldId id="291" r:id="rId14"/>
    <p:sldId id="281" r:id="rId15"/>
    <p:sldId id="282" r:id="rId16"/>
    <p:sldId id="297" r:id="rId17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96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СТОЛОВЫЕ ПОЛНОГО ЦИКЛА</c:v>
                </c:pt>
                <c:pt idx="1">
                  <c:v>ДОГОТОВОЧНЫЕ</c:v>
                </c:pt>
                <c:pt idx="2">
                  <c:v>БУВЕТ-РАЗДАТОЧНАЯ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</c:v>
                </c:pt>
                <c:pt idx="1">
                  <c:v>11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ПИТАЮЩИХСЯ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17981</c:v>
                </c:pt>
                <c:pt idx="1">
                  <c:v>18814</c:v>
                </c:pt>
                <c:pt idx="2">
                  <c:v>19750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МОЛОЧНЫМИ ЗАВТРАКАМИ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8338</c:v>
                </c:pt>
                <c:pt idx="1">
                  <c:v>5983</c:v>
                </c:pt>
                <c:pt idx="2">
                  <c:v>5249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УСИЛЕННЫМИ ЗАВТРАКАМИ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5821</c:v>
                </c:pt>
                <c:pt idx="1">
                  <c:v>5931</c:v>
                </c:pt>
                <c:pt idx="2">
                  <c:v>7337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ОБЕДАМИ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4980</c:v>
                </c:pt>
                <c:pt idx="1">
                  <c:v>4469</c:v>
                </c:pt>
                <c:pt idx="2">
                  <c:v>4564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БУФЕТНОЙ ПРОДУКЦИЕЙ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2061</c:v>
                </c:pt>
                <c:pt idx="1">
                  <c:v>1481</c:v>
                </c:pt>
                <c:pt idx="2">
                  <c:v>1613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ОБЕДАМИ+ЗАВТРАКАМИ (ЛЬГОТНАЯ КАТЕГОРИЯ ПИТАЮЩИХСЯ)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903</c:v>
                </c:pt>
                <c:pt idx="1">
                  <c:v>950</c:v>
                </c:pt>
                <c:pt idx="2">
                  <c:v>987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12591952"/>
        <c:axId val="312594304"/>
      </c:barChart>
      <c:catAx>
        <c:axId val="31259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2594304"/>
        <c:crosses val="autoZero"/>
        <c:auto val="1"/>
        <c:lblAlgn val="ctr"/>
        <c:lblOffset val="100"/>
        <c:noMultiLvlLbl val="0"/>
      </c:catAx>
      <c:valAx>
        <c:axId val="312594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12591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ОДНОСМЕННАЯ ШКОЛА</c:v>
                </c:pt>
                <c:pt idx="1">
                  <c:v>ДВУХСМЕННАЯ ШКОЛА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DC434-0749-47A4-B0B5-E47D27C590CA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46BCE-FF13-41EE-BD2E-7231108E25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04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746BCE-FF13-41EE-BD2E-7231108E25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812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A4118-E079-4FDE-B180-9D6ABA3D0F54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3841-67CB-4B40-8312-E2319C9411FD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B1269-54F3-4441-B6A9-919353C50C79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B6996-E8A0-4EE6-BEAE-662737C4318C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03B5-E894-4371-9FCD-6BA715A83668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7188D-EBEF-47A5-8E33-9018469B248A}" type="datetime1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DCDA-1CA0-412C-8957-E043C325E82A}" type="datetime1">
              <a:rPr lang="ru-RU" smtClean="0"/>
              <a:t>30.01.2019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20326-470B-46FE-BA32-E5F8A92EA8BC}" type="datetime1">
              <a:rPr lang="ru-RU" smtClean="0"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181F-2FE6-47FC-ACA6-A7B18388E3A5}" type="datetime1">
              <a:rPr lang="ru-RU" smtClean="0"/>
              <a:t>30.01.2019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C1FEB-34A7-49E7-950B-4D2413ED6DC3}" type="datetime1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67F0-DA0D-4534-9602-376C941D43C9}" type="datetime1">
              <a:rPr lang="ru-RU" smtClean="0"/>
              <a:t>30.01.2019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31F56-3A05-4476-ABBC-E93F8ADC3653}" type="datetime1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7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«Школа цифрового века»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5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5486"/>
            <a:ext cx="8286808" cy="6298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МОЛОЧНЫЕ КУХНИ</a:t>
            </a:r>
            <a:b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СПЕЦИАЛЬНО ДЛЯ ШКОЛЬНИКОВ ИЗГОТАВЛИВАЮТСЯ КИСЛОМОЛОЧНЫЕ ПРОДУКТЫ РАЗЛИЧНЫХ ВКУСОВ</a:t>
            </a:r>
            <a:endParaRPr lang="ru-RU" sz="2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9622"/>
            <a:ext cx="5089376" cy="265966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E66FA-4276-447F-A3C7-9121683CB179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76" y="976151"/>
            <a:ext cx="3875112" cy="416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5486"/>
            <a:ext cx="8286808" cy="6298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КИСЛОМОЛОЧНЫЕ ПРОДУКТЫ ВКЛЮЧЕНЫ В ШКОЛЬНЫЕ ЗАВТРАКИ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E66FA-4276-447F-A3C7-9121683CB179}" type="slidenum">
              <a:rPr lang="ru-RU" altLang="ru-RU" smtClean="0"/>
              <a:pPr>
                <a:defRPr/>
              </a:pPr>
              <a:t>11</a:t>
            </a:fld>
            <a:endParaRPr lang="ru-RU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5" r="24405"/>
          <a:stretch/>
        </p:blipFill>
        <p:spPr>
          <a:xfrm>
            <a:off x="107504" y="1059583"/>
            <a:ext cx="2599611" cy="2985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1"/>
          <a:stretch/>
        </p:blipFill>
        <p:spPr>
          <a:xfrm>
            <a:off x="2707115" y="1666004"/>
            <a:ext cx="6436885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5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ОРГАНИЗАЦИЯ КОНТРОЛЯ КАЧЕСТВА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059582"/>
            <a:ext cx="334855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критериев соответствия обязательных  качественных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характеристик и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свойств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продуктов  питания при закупках;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введено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требование об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обязательном предоставлении поставщиками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протокола лабораторных исследований продуктов питания; </a:t>
            </a:r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осуществление технологической проработки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(завес яйца куриного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,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определение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количества жидкости при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размораживании замороженных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продуктов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,  калибр картофеля, овощей, фруктов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, соответствие выходу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массе консервов,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контрольная варка некоторых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продуктов и т.д.) </a:t>
            </a:r>
            <a:endParaRPr lang="ru-RU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направление образцов продуктов на проведение экспертизы в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аккредитованную  лабораторию в рамках производственного контроля;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проведение бракеража в основном цехе  и бракеража готовой продукции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комиссиями в образовательных учреждениях;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системы видеонаблюдения в школьных столовых.</a:t>
            </a: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2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ВНЕДРЕНИЕ ПРОГРАММНОГО КОМПЛЕКСА ПО РАСЧЕТАМ ЗА ПИТАНИЕ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1851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 r="19201"/>
          <a:stretch/>
        </p:blipFill>
        <p:spPr>
          <a:xfrm rot="16200000">
            <a:off x="412263" y="1257372"/>
            <a:ext cx="3816424" cy="34178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1960" y="1528504"/>
            <a:ext cx="465871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ТЕРМИНАЛОВ ОПЛАТЫ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 КАЖДОЙ ШКОЛЕ;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ОТКРЫТИЕ ПЕРСОНАЛЬНЫХ ЛИЦЕВЫХ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СЧЕТОВ НА ОБУЧАЮЩЕГОСЯ;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ИНФОРМИРОВАНИЕ В ЛИЧНЫХ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КАБИНЕТАХ РОДИТЕЛЯ О СОСТОЯНИИ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ЛИЦЕВОГО СЧЕТА, ДВИЖЕНИИ СРЕДСТВ.</a:t>
            </a:r>
          </a:p>
          <a:p>
            <a:endParaRPr lang="ru-RU" sz="16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28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ДИНАМИКА ПИТАЮЩИХСЯ ПО ВИДАМ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103375199"/>
              </p:ext>
            </p:extLst>
          </p:nvPr>
        </p:nvGraphicFramePr>
        <p:xfrm>
          <a:off x="252314" y="843558"/>
          <a:ext cx="8712968" cy="410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СМЕННОСТЬ РАБОТЫ ОБЩЕОБРАЗОВАТЕЛЬНЫХ УЧРЕЖДЕНИЙ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613293942"/>
              </p:ext>
            </p:extLst>
          </p:nvPr>
        </p:nvGraphicFramePr>
        <p:xfrm>
          <a:off x="827584" y="987574"/>
          <a:ext cx="7560840" cy="4120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3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2436053"/>
            <a:ext cx="7902549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8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43972" y="1826697"/>
            <a:ext cx="7902549" cy="2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РАЗНОБРАЗИЕ В МЕНЮ И СОВЕРШЕНСТВОВАНИЕ ОРГАНИЗАЦИИ ШКОЛЬНОГО ПИТАНИЯ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64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707654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АСФАНДИЯРОВА МАРИНА ШАКИРОВНА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АВТОНОМНОГО УЧРЕЖДЕНИЯ «ЦЕНТР ДЕТСКОГО И ДИЕТИЧЕСКОГО ПИТАНИЯ» ГОРОДСКОГО ОКРУГА ГОРОД УФА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БАЗОВЫЕ ЭЛЕМЕНТЫ РАЦИОНАЛЬНОГО ШКОЛЬНОГО ПИТАНИЯ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полноценные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рационы питания, обоснованные с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медицинской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зрения и разработанные для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конкретной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территории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продуктов;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оборудование и оптимизация технологических процессов приготовления пищи;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качественное управление и контроль организации питания в целом, кадры, логистика;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финансово-экономическое обоснование;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целевой аудиторией о значении здорового полноценного питания и пропаганда в целом среди населения.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МЕНЮ ШКОЛЬНЫХ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" t="-399" r="772" b="2401"/>
          <a:stretch/>
        </p:blipFill>
        <p:spPr>
          <a:xfrm>
            <a:off x="323528" y="956819"/>
            <a:ext cx="8352927" cy="407896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58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МЕНЮ ДИЕТИЧЕСКИХ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56819"/>
            <a:ext cx="7848872" cy="413521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8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               ТИПЫ ШКОЛЬНЫХ СТОЛОВЫХ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40330005"/>
              </p:ext>
            </p:extLst>
          </p:nvPr>
        </p:nvGraphicFramePr>
        <p:xfrm>
          <a:off x="467544" y="915566"/>
          <a:ext cx="8136904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9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ЦЕХА ПО ИЗГОТОВЛЕНИЮ МЯСНЫХ, РЫБНЫХ ПОЛУФАБРИКАТОВ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5040"/>
            <a:ext cx="3888000" cy="2650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0" b="-5464"/>
          <a:stretch/>
        </p:blipFill>
        <p:spPr>
          <a:xfrm>
            <a:off x="4860032" y="2348808"/>
            <a:ext cx="3839058" cy="264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" t="6382" r="3499" b="4255"/>
          <a:stretch/>
        </p:blipFill>
        <p:spPr>
          <a:xfrm>
            <a:off x="2627784" y="715737"/>
            <a:ext cx="3456384" cy="1537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9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ЦЕХ ПО ИЗГОТОВЛЕНИЮ МУЧНЫХ МЕЛКОШТУЧНЫХ  ИЗДЕЛИЙ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2"/>
          <a:stretch/>
        </p:blipFill>
        <p:spPr>
          <a:xfrm>
            <a:off x="28303" y="1347614"/>
            <a:ext cx="3888000" cy="30485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50" r="8000" b="-572"/>
          <a:stretch/>
        </p:blipFill>
        <p:spPr>
          <a:xfrm>
            <a:off x="3995936" y="1923678"/>
            <a:ext cx="4968552" cy="31000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46359" y="1318935"/>
            <a:ext cx="4224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ЦЕХ ПО ПРОИЗВОДСТВУ ПОЛУФАБРИКАТОВ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 ВЫСОКОЙ СТЕПЕНИ ГОТОВНОСТИ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307</Words>
  <Application>Microsoft Office PowerPoint</Application>
  <PresentationFormat>Экран (16:9)</PresentationFormat>
  <Paragraphs>66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МОЛОЧНЫЕ КУХНИ СПЕЦИАЛЬНО ДЛЯ ШКОЛЬНИКОВ ИЗГОТАВЛИВАЮТСЯ КИСЛОМОЛОЧНЫЕ ПРОДУКТЫ РАЗЛИЧНЫХ ВКУСОВ</vt:lpstr>
      <vt:lpstr>КИСЛОМОЛОЧНЫЕ ПРОДУКТЫ ВКЛЮЧЕНЫ В ШКОЛЬНЫЕ ЗАВТРАКИ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RePack by Diakov</cp:lastModifiedBy>
  <cp:revision>28</cp:revision>
  <cp:lastPrinted>2019-01-30T14:20:04Z</cp:lastPrinted>
  <dcterms:created xsi:type="dcterms:W3CDTF">2019-01-28T07:19:05Z</dcterms:created>
  <dcterms:modified xsi:type="dcterms:W3CDTF">2019-01-30T14:32:44Z</dcterms:modified>
</cp:coreProperties>
</file>