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89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8868D0-3A6B-41AE-86FA-A7C67D514E1A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9975CB-577F-466C-9CF1-F0B2C7134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8868D0-3A6B-41AE-86FA-A7C67D514E1A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975CB-577F-466C-9CF1-F0B2C7134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8868D0-3A6B-41AE-86FA-A7C67D514E1A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975CB-577F-466C-9CF1-F0B2C7134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8868D0-3A6B-41AE-86FA-A7C67D514E1A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975CB-577F-466C-9CF1-F0B2C7134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8868D0-3A6B-41AE-86FA-A7C67D514E1A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975CB-577F-466C-9CF1-F0B2C7134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8868D0-3A6B-41AE-86FA-A7C67D514E1A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975CB-577F-466C-9CF1-F0B2C7134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8868D0-3A6B-41AE-86FA-A7C67D514E1A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975CB-577F-466C-9CF1-F0B2C7134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8868D0-3A6B-41AE-86FA-A7C67D514E1A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975CB-577F-466C-9CF1-F0B2C7134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8868D0-3A6B-41AE-86FA-A7C67D514E1A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975CB-577F-466C-9CF1-F0B2C7134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F8868D0-3A6B-41AE-86FA-A7C67D514E1A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975CB-577F-466C-9CF1-F0B2C7134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8868D0-3A6B-41AE-86FA-A7C67D514E1A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9975CB-577F-466C-9CF1-F0B2C7134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F8868D0-3A6B-41AE-86FA-A7C67D514E1A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9975CB-577F-466C-9CF1-F0B2C7134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Исследование </a:t>
            </a:r>
            <a:r>
              <a:rPr lang="ru-RU" sz="3600" dirty="0">
                <a:solidFill>
                  <a:srgbClr val="C00000"/>
                </a:solidFill>
                <a:latin typeface="Georgia" pitchFamily="18" charset="0"/>
              </a:rPr>
              <a:t>представлений 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о </a:t>
            </a:r>
            <a:r>
              <a:rPr lang="ru-RU" sz="3600" dirty="0">
                <a:solidFill>
                  <a:srgbClr val="C00000"/>
                </a:solidFill>
                <a:latin typeface="Georgia" pitchFamily="18" charset="0"/>
              </a:rPr>
              <a:t>буллинге и специфике его проявлений в образовательных организациях 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РБ</a:t>
            </a:r>
            <a:b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глазами </a:t>
            </a:r>
            <a:r>
              <a:rPr lang="ru-RU" sz="3600" dirty="0">
                <a:solidFill>
                  <a:srgbClr val="C00000"/>
                </a:solidFill>
                <a:latin typeface="Georgia" pitchFamily="18" charset="0"/>
              </a:rPr>
              <a:t>детей и 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педагогов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71876"/>
            <a:ext cx="8286808" cy="164307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ХАЛИКОВА ЛИЛИЯ РАШИТОВНА,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к.п.н., доцент, зав. кафедрой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педагогики и психологии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ГАУ ДПО Институт развития образования РБ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Ранжирование ответов по возрастным категориям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00108"/>
            <a:ext cx="8329642" cy="550072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7-10 лет 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Нет, не приходилось – 72 %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Да, как наблюдатель – 18,6 %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Да, как жертва – 7,45 %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Да, как агрессор –  1,95 %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11-14 лет 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Нет, не приходилось –  62,5 %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Да, как наблюдатель – 24,8 %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Да, как жертва – 11,9 %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Да, как агрессор – 1,26 %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15-18 лет 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Нет, не приходилось – 58,4 %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Да, как наблюдатель –  27,5 %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Да, как жертва – 11,2 %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Да, как агрессор –  2,9 %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</a:rPr>
              <a:t>Где чаще всего встречается травля?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481328"/>
            <a:ext cx="5786478" cy="4662316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В школе – </a:t>
            </a:r>
            <a:r>
              <a:rPr lang="ru-RU" dirty="0" smtClean="0">
                <a:solidFill>
                  <a:srgbClr val="C00000"/>
                </a:solidFill>
              </a:rPr>
              <a:t>39,0 %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В социальных сетях, 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	в интернете – </a:t>
            </a:r>
            <a:r>
              <a:rPr lang="ru-RU" dirty="0" smtClean="0">
                <a:solidFill>
                  <a:srgbClr val="C00000"/>
                </a:solidFill>
              </a:rPr>
              <a:t>32,3 %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Во дворе, на улице – </a:t>
            </a:r>
            <a:r>
              <a:rPr lang="ru-RU" dirty="0" smtClean="0">
                <a:solidFill>
                  <a:srgbClr val="C00000"/>
                </a:solidFill>
              </a:rPr>
              <a:t>26,37%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В графе другое: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все выше перечисленное - </a:t>
            </a:r>
            <a:r>
              <a:rPr lang="ru-RU" dirty="0" smtClean="0">
                <a:solidFill>
                  <a:srgbClr val="C00000"/>
                </a:solidFill>
              </a:rPr>
              <a:t>2,26 %,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дома - </a:t>
            </a:r>
            <a:r>
              <a:rPr lang="ru-RU" dirty="0" smtClean="0">
                <a:solidFill>
                  <a:srgbClr val="C00000"/>
                </a:solidFill>
              </a:rPr>
              <a:t>0,02%,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детских садах - </a:t>
            </a:r>
            <a:r>
              <a:rPr lang="ru-RU" dirty="0" smtClean="0">
                <a:solidFill>
                  <a:srgbClr val="C00000"/>
                </a:solidFill>
              </a:rPr>
              <a:t>0,02%,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кружках, секциях - </a:t>
            </a:r>
            <a:r>
              <a:rPr lang="ru-RU" dirty="0" smtClean="0">
                <a:solidFill>
                  <a:srgbClr val="C00000"/>
                </a:solidFill>
              </a:rPr>
              <a:t>0,03 % 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2" descr="E:\ЛР\афансаьев\1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857364"/>
            <a:ext cx="2668060" cy="3362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Кто, с Вашей точки зрения, чаще подвергается травле (буллингу)?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Тот, кто слабее и не 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	может дать сдачи – </a:t>
            </a:r>
            <a:r>
              <a:rPr lang="ru-RU" sz="3200" dirty="0" smtClean="0">
                <a:solidFill>
                  <a:srgbClr val="C00000"/>
                </a:solidFill>
              </a:rPr>
              <a:t>51,1 %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Тот, кто отличается от других (внешне, физически и т.д.) </a:t>
            </a:r>
            <a:r>
              <a:rPr lang="ru-RU" sz="3200" dirty="0" smtClean="0">
                <a:solidFill>
                  <a:srgbClr val="C00000"/>
                </a:solidFill>
              </a:rPr>
              <a:t>– 31,6 %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Тот, кто имеет свое мнение </a:t>
            </a:r>
            <a:r>
              <a:rPr lang="ru-RU" sz="3200" dirty="0" smtClean="0">
                <a:solidFill>
                  <a:srgbClr val="C00000"/>
                </a:solidFill>
              </a:rPr>
              <a:t>- 14,0 %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Все выше перечисленное </a:t>
            </a:r>
            <a:r>
              <a:rPr lang="ru-RU" sz="3200" dirty="0" smtClean="0">
                <a:solidFill>
                  <a:srgbClr val="C00000"/>
                </a:solidFill>
              </a:rPr>
              <a:t>- 1,01 %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Из неблагополучных семей </a:t>
            </a:r>
            <a:r>
              <a:rPr lang="ru-RU" sz="3200" dirty="0" smtClean="0">
                <a:solidFill>
                  <a:srgbClr val="C00000"/>
                </a:solidFill>
              </a:rPr>
              <a:t>- 0,03 %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2214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Как Вы считаете, есть ли ученики, которые явно нуждаются в помощи и защите, в школе (классе), где Вы учитесь?</a:t>
            </a: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Да, их мало - </a:t>
            </a:r>
            <a:r>
              <a:rPr lang="ru-RU" dirty="0" smtClean="0">
                <a:solidFill>
                  <a:srgbClr val="C00000"/>
                </a:solidFill>
              </a:rPr>
              <a:t>46,3 %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Таковых нет - </a:t>
            </a:r>
            <a:r>
              <a:rPr lang="ru-RU" dirty="0" smtClean="0">
                <a:solidFill>
                  <a:srgbClr val="C00000"/>
                </a:solidFill>
              </a:rPr>
              <a:t>34,4 %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Да, их много - </a:t>
            </a:r>
            <a:r>
              <a:rPr lang="ru-RU" dirty="0" smtClean="0">
                <a:solidFill>
                  <a:srgbClr val="C00000"/>
                </a:solidFill>
              </a:rPr>
              <a:t>19,3 %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3074" name="AutoShape 2" descr="https://cdn.pixabay.com/photo/2017/08/18/15/00/help-2655258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cdn.pixabay.com/photo/2017/08/18/15/00/help-2655258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cdn.pixabay.com/photo/2017/08/18/15/00/help-2655258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cdn.pixabay.com/photo/2017/08/18/15/00/help-2655258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s://cdn.pixabay.com/photo/2017/08/18/15/00/help-2655258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428868"/>
            <a:ext cx="3840169" cy="3840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Отметьте, какие чувства у Вас возникают, </a:t>
            </a: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когда на Вас кричат, Вас ругают, оскорбляют: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Обида - </a:t>
            </a:r>
            <a:r>
              <a:rPr lang="ru-RU" dirty="0" smtClean="0">
                <a:solidFill>
                  <a:srgbClr val="C00000"/>
                </a:solidFill>
              </a:rPr>
              <a:t>49,9 %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Гнев - </a:t>
            </a:r>
            <a:r>
              <a:rPr lang="ru-RU" dirty="0" smtClean="0">
                <a:solidFill>
                  <a:srgbClr val="C00000"/>
                </a:solidFill>
              </a:rPr>
              <a:t>13 %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Безразличие - </a:t>
            </a:r>
            <a:r>
              <a:rPr lang="ru-RU" dirty="0" smtClean="0">
                <a:solidFill>
                  <a:srgbClr val="C00000"/>
                </a:solidFill>
              </a:rPr>
              <a:t>12,1 %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Желание ответить тем же - </a:t>
            </a:r>
            <a:r>
              <a:rPr lang="ru-RU" dirty="0" smtClean="0">
                <a:solidFill>
                  <a:srgbClr val="C00000"/>
                </a:solidFill>
              </a:rPr>
              <a:t>10,2 %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Желание исчезнуть - </a:t>
            </a:r>
            <a:r>
              <a:rPr lang="ru-RU" dirty="0" smtClean="0">
                <a:solidFill>
                  <a:srgbClr val="C00000"/>
                </a:solidFill>
              </a:rPr>
              <a:t>8,72 %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Страх - </a:t>
            </a:r>
            <a:r>
              <a:rPr lang="ru-RU" dirty="0" smtClean="0">
                <a:solidFill>
                  <a:srgbClr val="C00000"/>
                </a:solidFill>
              </a:rPr>
              <a:t>2,22 %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Тоска - </a:t>
            </a:r>
            <a:r>
              <a:rPr lang="ru-RU" dirty="0" smtClean="0">
                <a:solidFill>
                  <a:srgbClr val="C00000"/>
                </a:solidFill>
              </a:rPr>
              <a:t>2,17 %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Ненависть - </a:t>
            </a:r>
            <a:r>
              <a:rPr lang="ru-RU" dirty="0" smtClean="0">
                <a:solidFill>
                  <a:srgbClr val="C00000"/>
                </a:solidFill>
              </a:rPr>
              <a:t>1,69 %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5602" name="Picture 2" descr="https://zabavnik.club/wp-content/uploads/pictures_of_emoticons_1_06193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929066"/>
            <a:ext cx="2121419" cy="2242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357430"/>
            <a:ext cx="4257676" cy="364986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Нет, не встречались </a:t>
            </a:r>
            <a:r>
              <a:rPr lang="ru-RU" dirty="0" smtClean="0">
                <a:solidFill>
                  <a:srgbClr val="C00000"/>
                </a:solidFill>
              </a:rPr>
              <a:t>-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62,4%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Да, но редко 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- 31,0%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Да, постоянно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– 6,6%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Встречались ли Вам ситуации травли школьников со стороны учителей?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Vector illustration of a male teacher beating schoolkid with stick. Ð¤Ð¾ÑÐ¾ ÑÐ¾ ÑÑÐ¾ÐºÐ° - 37764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928802"/>
            <a:ext cx="360045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4358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Считаете ли Вы, что взрослые недостаточно помогают детям, являющимся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жертвами травли?</a:t>
            </a:r>
            <a:endParaRPr lang="ru-RU" sz="2800" dirty="0" smtClean="0">
              <a:solidFill>
                <a:srgbClr val="C00000"/>
              </a:solidFill>
              <a:latin typeface="+mj-lt"/>
            </a:endParaRPr>
          </a:p>
          <a:p>
            <a:endParaRPr lang="ru-RU" dirty="0" smtClean="0"/>
          </a:p>
          <a:p>
            <a:pPr algn="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Не задумывался - </a:t>
            </a:r>
            <a:r>
              <a:rPr lang="ru-RU" dirty="0" smtClean="0">
                <a:solidFill>
                  <a:srgbClr val="C00000"/>
                </a:solidFill>
              </a:rPr>
              <a:t>54,3 %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Да - </a:t>
            </a:r>
            <a:r>
              <a:rPr lang="ru-RU" dirty="0" smtClean="0">
                <a:solidFill>
                  <a:srgbClr val="C00000"/>
                </a:solidFill>
              </a:rPr>
              <a:t>26,3 %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Нет - </a:t>
            </a:r>
            <a:r>
              <a:rPr lang="ru-RU" dirty="0" smtClean="0">
                <a:solidFill>
                  <a:srgbClr val="C00000"/>
                </a:solidFill>
              </a:rPr>
              <a:t>19,4 %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7650" name="Picture 2" descr="https://www.mommymusings.com/wp-content/uploads/2014/09/KidQ-Scholastic-a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3309944" cy="3309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642918"/>
            <a:ext cx="8643998" cy="52214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Как Вы считаете, можно ли избежать ситуации травли в школе?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Да, если жертва изменит свое поведение - </a:t>
            </a:r>
            <a:r>
              <a:rPr lang="ru-RU" sz="2400" dirty="0" smtClean="0">
                <a:solidFill>
                  <a:srgbClr val="C00000"/>
                </a:solidFill>
              </a:rPr>
              <a:t>18,3 %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Да, если наказать агрессора - </a:t>
            </a:r>
            <a:r>
              <a:rPr lang="ru-RU" sz="2600" dirty="0" smtClean="0">
                <a:solidFill>
                  <a:srgbClr val="C00000"/>
                </a:solidFill>
              </a:rPr>
              <a:t>16,1 %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Да, если их вовремя заметят взрослые - </a:t>
            </a:r>
            <a:r>
              <a:rPr lang="ru-RU" sz="2600" dirty="0" smtClean="0">
                <a:solidFill>
                  <a:srgbClr val="C00000"/>
                </a:solidFill>
              </a:rPr>
              <a:t>14,8 %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Нет, она неизбежна - </a:t>
            </a:r>
            <a:r>
              <a:rPr lang="ru-RU" sz="2600" dirty="0" smtClean="0">
                <a:solidFill>
                  <a:srgbClr val="C00000"/>
                </a:solidFill>
              </a:rPr>
              <a:t>10,4 %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8674" name="Picture 2" descr="https://pm1.narvii.com/6988/7ab8cdcbbc9e009779a9ebd6360caab93754f3edr1-900-520v2_h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00438"/>
            <a:ext cx="4857724" cy="2806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571480"/>
            <a:ext cx="8572560" cy="5572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Кто, по Вашему мнению, способен остановить буллинг в школе?</a:t>
            </a:r>
          </a:p>
          <a:p>
            <a:pPr algn="ctr">
              <a:buNone/>
            </a:pPr>
            <a:endParaRPr lang="ru-RU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Сами ученики – </a:t>
            </a:r>
            <a:r>
              <a:rPr lang="ru-RU" sz="3200" dirty="0" smtClean="0">
                <a:solidFill>
                  <a:srgbClr val="C00000"/>
                </a:solidFill>
              </a:rPr>
              <a:t>46 %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Педагогический коллектив (учителя, психолог, социальный педагог) - </a:t>
            </a:r>
            <a:r>
              <a:rPr lang="ru-RU" sz="3200" dirty="0" smtClean="0">
                <a:solidFill>
                  <a:srgbClr val="C00000"/>
                </a:solidFill>
              </a:rPr>
              <a:t>30,6 %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Администрация – </a:t>
            </a:r>
            <a:r>
              <a:rPr lang="ru-RU" sz="3200" dirty="0" smtClean="0">
                <a:solidFill>
                  <a:srgbClr val="C00000"/>
                </a:solidFill>
              </a:rPr>
              <a:t>15,7 %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Родители – </a:t>
            </a:r>
            <a:r>
              <a:rPr lang="ru-RU" sz="3200" dirty="0" smtClean="0">
                <a:solidFill>
                  <a:srgbClr val="C00000"/>
                </a:solidFill>
              </a:rPr>
              <a:t>7,7 %</a:t>
            </a:r>
          </a:p>
          <a:p>
            <a:endParaRPr lang="ru-RU" dirty="0"/>
          </a:p>
        </p:txBody>
      </p:sp>
      <p:pic>
        <p:nvPicPr>
          <p:cNvPr id="30722" name="Picture 2" descr="https://affiliate.wcu.edu/novelinventions/wp-content/uploads/sites/54/2018/04/stop-bullying-challeng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857628"/>
            <a:ext cx="2571768" cy="2793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60722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Как Вы думаете, что можно сделать, </a:t>
            </a: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чтобы в школе было меньше агрессивных отношений?</a:t>
            </a:r>
          </a:p>
          <a:p>
            <a:pPr marL="0" indent="0">
              <a:buClr>
                <a:srgbClr val="C00000"/>
              </a:buClr>
            </a:pPr>
            <a:r>
              <a:rPr lang="ru-RU" dirty="0" smtClean="0">
                <a:solidFill>
                  <a:srgbClr val="002060"/>
                </a:solidFill>
              </a:rPr>
              <a:t> Усилить роль воспитания</a:t>
            </a:r>
          </a:p>
          <a:p>
            <a:pPr marL="0" indent="0">
              <a:buClr>
                <a:srgbClr val="C00000"/>
              </a:buClr>
            </a:pPr>
            <a:r>
              <a:rPr lang="ru-RU" dirty="0" smtClean="0">
                <a:solidFill>
                  <a:srgbClr val="002060"/>
                </a:solidFill>
              </a:rPr>
              <a:t> Профилактика </a:t>
            </a:r>
          </a:p>
          <a:p>
            <a:pPr marL="0" indent="0">
              <a:buClr>
                <a:srgbClr val="C00000"/>
              </a:buClr>
            </a:pPr>
            <a:r>
              <a:rPr lang="ru-RU" dirty="0" smtClean="0">
                <a:solidFill>
                  <a:srgbClr val="002060"/>
                </a:solidFill>
              </a:rPr>
              <a:t> Развитие эмоционального интеллекта </a:t>
            </a:r>
          </a:p>
          <a:p>
            <a:pPr marL="0" indent="0">
              <a:buClr>
                <a:srgbClr val="C00000"/>
              </a:buClr>
            </a:pPr>
            <a:r>
              <a:rPr lang="ru-RU" dirty="0" smtClean="0">
                <a:solidFill>
                  <a:srgbClr val="002060"/>
                </a:solidFill>
              </a:rPr>
              <a:t> Умение конструктивно разрешать конфликты </a:t>
            </a:r>
          </a:p>
          <a:p>
            <a:pPr marL="0" indent="0">
              <a:buClr>
                <a:srgbClr val="C00000"/>
              </a:buClr>
            </a:pPr>
            <a:r>
              <a:rPr lang="ru-RU" dirty="0" smtClean="0">
                <a:solidFill>
                  <a:srgbClr val="002060"/>
                </a:solidFill>
              </a:rPr>
              <a:t> Научиться жить среди непохожих людей</a:t>
            </a:r>
          </a:p>
          <a:p>
            <a:pPr marL="0" indent="0">
              <a:buClr>
                <a:srgbClr val="C00000"/>
              </a:buClr>
            </a:pPr>
            <a:r>
              <a:rPr lang="ru-RU" dirty="0" smtClean="0">
                <a:solidFill>
                  <a:srgbClr val="002060"/>
                </a:solidFill>
              </a:rPr>
              <a:t> Нетерпимое отношение к буллингу в ОО </a:t>
            </a:r>
          </a:p>
          <a:p>
            <a:pPr marL="0" indent="0">
              <a:buClr>
                <a:srgbClr val="C00000"/>
              </a:buClr>
            </a:pPr>
            <a:r>
              <a:rPr lang="ru-RU" dirty="0" smtClean="0">
                <a:solidFill>
                  <a:srgbClr val="002060"/>
                </a:solidFill>
              </a:rPr>
              <a:t> Психологическое сопровождение</a:t>
            </a:r>
          </a:p>
          <a:p>
            <a:pPr marL="0" indent="0">
              <a:buClr>
                <a:srgbClr val="C00000"/>
              </a:buClr>
            </a:pPr>
            <a:r>
              <a:rPr lang="ru-RU" dirty="0" smtClean="0">
                <a:solidFill>
                  <a:srgbClr val="002060"/>
                </a:solidFill>
              </a:rPr>
              <a:t> Насыщенная жизнь в ОО </a:t>
            </a:r>
          </a:p>
          <a:p>
            <a:pPr marL="0" indent="0">
              <a:buClr>
                <a:srgbClr val="C00000"/>
              </a:buClr>
            </a:pPr>
            <a:r>
              <a:rPr lang="ru-RU" dirty="0" smtClean="0">
                <a:solidFill>
                  <a:srgbClr val="002060"/>
                </a:solidFill>
              </a:rPr>
              <a:t> Общение и увлечения </a:t>
            </a:r>
          </a:p>
          <a:p>
            <a:pPr marL="0" indent="0">
              <a:buClr>
                <a:srgbClr val="C00000"/>
              </a:buClr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/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5786478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Цель анкетирования: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содействие выявлению условий, стимулирующих возникновение и развитие буллинговых проблем в общеобразовательных организациях Республики Башкортостан, в рамках реализации проекта Общественной палаты Республики Башкортостан «Будь рядом» по профилактике буллинга в подростковой среде.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Целевая аудитория: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обучающиеся общеобразовательных организаций Республики Башкортостан.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Сроки проведения: </a:t>
            </a:r>
            <a:r>
              <a:rPr lang="ru-RU" dirty="0" smtClean="0">
                <a:solidFill>
                  <a:srgbClr val="002060"/>
                </a:solidFill>
              </a:rPr>
              <a:t>24 апреля – 04 мая 2019 года.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58204" cy="592935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Гласность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Развитие навыков совладающего поведения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Антибуллинговые программы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Эмоционально благоприятная атмосфера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Больше внимания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Профилактика Интернет-рисков и угроз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Учить решать жизенные проблемы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Из школы знаний к школе возможностей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Создать атмосферу сотрудничества, кооперации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Родителям следить за своим эмоциональным состоянием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Личностная зрелость учителя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Уменьшение социального расслоения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Знаете ли Вы телефон «горячей линии» психологической помощи?</a:t>
            </a: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Знают – </a:t>
            </a:r>
            <a:r>
              <a:rPr lang="ru-RU" dirty="0" smtClean="0">
                <a:solidFill>
                  <a:srgbClr val="C00000"/>
                </a:solidFill>
              </a:rPr>
              <a:t>46,5 %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Не знают - </a:t>
            </a:r>
            <a:r>
              <a:rPr lang="ru-RU" dirty="0" smtClean="0">
                <a:solidFill>
                  <a:srgbClr val="C00000"/>
                </a:solidFill>
              </a:rPr>
              <a:t>53,5 %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 descr="http://moziru.com/images/telephone-clipart-blue-png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357562"/>
            <a:ext cx="3485770" cy="2605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6630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В анкетировании приняли участие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3 219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педагогов ОО РБ</a:t>
            </a:r>
          </a:p>
          <a:p>
            <a:pPr>
              <a:buClr>
                <a:srgbClr val="C00000"/>
              </a:buClr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Наиболее активное участие приняли педагоги из Бакалинского, Абзелиловского, Давлекановского, Бирского, Кигинского, Татышлинского районов, города Салават, Октябрьского района г. Уфы.</a:t>
            </a:r>
          </a:p>
          <a:p>
            <a:pPr>
              <a:buClr>
                <a:srgbClr val="C00000"/>
              </a:buClr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Не принимали участие педагогические работники Альшеевского, Белокатайского, Буздякского, Караидельского, Фёдоровского, Чекмагушевского, Шаранского МР, г. Межгорье.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Результаты анкетирования педагогов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929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Методика </a:t>
            </a:r>
            <a:r>
              <a:rPr lang="ru-RU" sz="3600" dirty="0" smtClean="0">
                <a:solidFill>
                  <a:srgbClr val="C00000"/>
                </a:solidFill>
              </a:rPr>
              <a:t>«</a:t>
            </a:r>
            <a:r>
              <a:rPr lang="ru-RU" sz="3600" i="1" dirty="0" smtClean="0">
                <a:solidFill>
                  <a:srgbClr val="C00000"/>
                </a:solidFill>
              </a:rPr>
              <a:t>Школьная травля и позиция учителей»</a:t>
            </a:r>
            <a:r>
              <a:rPr lang="ru-RU" sz="3600" dirty="0" smtClean="0">
                <a:solidFill>
                  <a:srgbClr val="C00000"/>
                </a:solidFill>
              </a:rPr>
              <a:t>, </a:t>
            </a:r>
            <a:r>
              <a:rPr lang="ru-RU" sz="3600" dirty="0" smtClean="0">
                <a:solidFill>
                  <a:srgbClr val="002060"/>
                </a:solidFill>
              </a:rPr>
              <a:t>разработанная российскими учеными из центра «Перекрёсток» Московского городского психолого-педагогического университета Бочавер А.А., Жилинской А.В., Хломовым К.Д.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Распознавание буллинга участниками анкетирования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i="1" u="sng" dirty="0" smtClean="0">
                <a:solidFill>
                  <a:srgbClr val="002060"/>
                </a:solidFill>
              </a:rPr>
              <a:t>Травля в подростковой среде – это…</a:t>
            </a:r>
            <a:endParaRPr lang="ru-RU" u="sng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Большинство – отрицательное явление, которое ущемляет права ребенка на свободу личности, и придерживаются традиционных определений «буллинга», как: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smtClean="0">
                <a:solidFill>
                  <a:srgbClr val="C00000"/>
                </a:solidFill>
              </a:rPr>
              <a:t>буллинг</a:t>
            </a:r>
            <a:r>
              <a:rPr lang="ru-RU" dirty="0" smtClean="0">
                <a:solidFill>
                  <a:srgbClr val="002060"/>
                </a:solidFill>
              </a:rPr>
              <a:t> - это физический или психологический террор, агрессивные действия со стороны одного или нескольких лиц в отношении ребенка»,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smtClean="0">
                <a:solidFill>
                  <a:srgbClr val="C00000"/>
                </a:solidFill>
              </a:rPr>
              <a:t>буллинг</a:t>
            </a:r>
            <a:r>
              <a:rPr lang="ru-RU" dirty="0" smtClean="0">
                <a:solidFill>
                  <a:srgbClr val="002060"/>
                </a:solidFill>
              </a:rPr>
              <a:t> – это преследование, издевательство в агрессивной форме, которое направлено на одного из членов коллектива»,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«намеренное использование физической силы или власти с целью проявления доминирования или унижения».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428604"/>
            <a:ext cx="8786874" cy="5929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ОПРЕДЕЛИЛИ И ДРУГИЕ ПРИЗНАКИ БУЛЛИНГА: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Притеснение, запугивание, унижение достоинства личности – </a:t>
            </a:r>
            <a:r>
              <a:rPr lang="ru-RU" dirty="0" smtClean="0">
                <a:solidFill>
                  <a:srgbClr val="C00000"/>
                </a:solidFill>
              </a:rPr>
              <a:t>32,9%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Агрессивное преследование, жестокое обращение в отношении к сверстникам –</a:t>
            </a:r>
            <a:r>
              <a:rPr lang="ru-RU" dirty="0" smtClean="0">
                <a:solidFill>
                  <a:srgbClr val="C00000"/>
                </a:solidFill>
              </a:rPr>
              <a:t>28,3 %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Издевательство над более слабыми сверстниками, гнобление –</a:t>
            </a:r>
            <a:r>
              <a:rPr lang="ru-RU" dirty="0" smtClean="0">
                <a:solidFill>
                  <a:srgbClr val="C00000"/>
                </a:solidFill>
              </a:rPr>
              <a:t>14,7%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Игнорирование одного учащегося в классе – </a:t>
            </a:r>
            <a:r>
              <a:rPr lang="ru-RU" dirty="0" smtClean="0">
                <a:solidFill>
                  <a:srgbClr val="C00000"/>
                </a:solidFill>
              </a:rPr>
              <a:t>10,1 %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Конфликт между детьми – </a:t>
            </a:r>
            <a:r>
              <a:rPr lang="ru-RU" dirty="0" smtClean="0">
                <a:solidFill>
                  <a:srgbClr val="C00000"/>
                </a:solidFill>
              </a:rPr>
              <a:t>7,1 %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Насилие над ребенком – </a:t>
            </a:r>
            <a:r>
              <a:rPr lang="ru-RU" dirty="0" smtClean="0">
                <a:solidFill>
                  <a:srgbClr val="C00000"/>
                </a:solidFill>
              </a:rPr>
              <a:t>3,7 %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Проблема современных школ – </a:t>
            </a:r>
            <a:r>
              <a:rPr lang="ru-RU" dirty="0" smtClean="0">
                <a:solidFill>
                  <a:srgbClr val="C00000"/>
                </a:solidFill>
              </a:rPr>
              <a:t>2,9 %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Я понимаю, что в классе происходит травля, если вижу следующее: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вербальная или физическая агрессия –</a:t>
            </a:r>
            <a:r>
              <a:rPr lang="ru-RU" dirty="0" smtClean="0">
                <a:solidFill>
                  <a:srgbClr val="C00000"/>
                </a:solidFill>
              </a:rPr>
              <a:t>29 %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дети оскорбляют, унижают или игнорируют одного и того же ребенка, не общаются с ним –</a:t>
            </a:r>
            <a:r>
              <a:rPr lang="ru-RU" dirty="0" smtClean="0">
                <a:solidFill>
                  <a:srgbClr val="C00000"/>
                </a:solidFill>
              </a:rPr>
              <a:t>18,9 %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ребенок в классе замкнут, в подавленном состоянии, избегает общения со сверстниками </a:t>
            </a:r>
            <a:r>
              <a:rPr lang="ru-RU" dirty="0" smtClean="0">
                <a:solidFill>
                  <a:srgbClr val="C00000"/>
                </a:solidFill>
              </a:rPr>
              <a:t>–13 %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насмешки, унижения, провокации – </a:t>
            </a:r>
            <a:r>
              <a:rPr lang="ru-RU" dirty="0" smtClean="0">
                <a:solidFill>
                  <a:srgbClr val="C00000"/>
                </a:solidFill>
              </a:rPr>
              <a:t>12,7 %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ребенок неохотно идет в школу, падает успеваемость – </a:t>
            </a:r>
            <a:r>
              <a:rPr lang="ru-RU" dirty="0" smtClean="0">
                <a:solidFill>
                  <a:srgbClr val="C00000"/>
                </a:solidFill>
              </a:rPr>
              <a:t>9,8 %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дети разделились на подгруппы, нет сплоченности коллектива – </a:t>
            </a:r>
            <a:r>
              <a:rPr lang="ru-RU" dirty="0" smtClean="0">
                <a:solidFill>
                  <a:srgbClr val="C00000"/>
                </a:solidFill>
              </a:rPr>
              <a:t>6,3 %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обзывания, споры, ругани в классе – </a:t>
            </a:r>
            <a:r>
              <a:rPr lang="ru-RU" dirty="0" smtClean="0">
                <a:solidFill>
                  <a:srgbClr val="C00000"/>
                </a:solidFill>
              </a:rPr>
              <a:t>6,1 %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моем классе нет травли –</a:t>
            </a:r>
            <a:r>
              <a:rPr lang="ru-RU" dirty="0" smtClean="0">
                <a:solidFill>
                  <a:srgbClr val="C00000"/>
                </a:solidFill>
              </a:rPr>
              <a:t>3,4 %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329642" cy="5857916"/>
          </a:xfrm>
        </p:spPr>
        <p:txBody>
          <a:bodyPr/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Я понимаю, что в классе благоприятная атмосфера, если вижу следующее: 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взаимопомощь, взаимоподдержка, 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	сотрудничество - </a:t>
            </a:r>
            <a:r>
              <a:rPr lang="ru-RU" sz="3200" dirty="0" smtClean="0">
                <a:solidFill>
                  <a:srgbClr val="C00000"/>
                </a:solidFill>
              </a:rPr>
              <a:t>29,8 %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доброжелательное уважительное общение –</a:t>
            </a:r>
            <a:r>
              <a:rPr lang="ru-RU" sz="3200" dirty="0" smtClean="0">
                <a:solidFill>
                  <a:srgbClr val="C00000"/>
                </a:solidFill>
              </a:rPr>
              <a:t>26,8 %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дружный класс – </a:t>
            </a:r>
            <a:r>
              <a:rPr lang="ru-RU" sz="3200" dirty="0" smtClean="0">
                <a:solidFill>
                  <a:srgbClr val="C00000"/>
                </a:solidFill>
              </a:rPr>
              <a:t>20,8 %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дети спокойные, открыты, улыбки на лицах </a:t>
            </a:r>
            <a:r>
              <a:rPr lang="ru-RU" sz="3200" dirty="0" smtClean="0">
                <a:solidFill>
                  <a:srgbClr val="C00000"/>
                </a:solidFill>
              </a:rPr>
              <a:t>–10,2 %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дети работают на уроках </a:t>
            </a:r>
            <a:r>
              <a:rPr lang="ru-RU" sz="3200" dirty="0" smtClean="0">
                <a:solidFill>
                  <a:srgbClr val="C00000"/>
                </a:solidFill>
              </a:rPr>
              <a:t>– 6,1 %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i="1" dirty="0" smtClean="0">
                <a:solidFill>
                  <a:srgbClr val="C00000"/>
                </a:solidFill>
              </a:rPr>
              <a:t>К каким последствиям может привести травля в школе для жертв травли:</a:t>
            </a:r>
            <a:endParaRPr lang="ru-RU" sz="3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суицидальные мысли и попытки – </a:t>
            </a:r>
            <a:r>
              <a:rPr lang="ru-RU" sz="3000" dirty="0" smtClean="0">
                <a:solidFill>
                  <a:srgbClr val="C00000"/>
                </a:solidFill>
              </a:rPr>
              <a:t>37,4%</a:t>
            </a:r>
          </a:p>
          <a:p>
            <a:pPr algn="ctr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замкнутость, неуверенность </a:t>
            </a:r>
          </a:p>
          <a:p>
            <a:pPr algn="ctr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в себе – </a:t>
            </a:r>
            <a:r>
              <a:rPr lang="ru-RU" sz="3000" dirty="0" smtClean="0">
                <a:solidFill>
                  <a:srgbClr val="C00000"/>
                </a:solidFill>
              </a:rPr>
              <a:t>21,6 %</a:t>
            </a:r>
          </a:p>
          <a:p>
            <a:pPr algn="ctr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психологическая травма – </a:t>
            </a:r>
            <a:r>
              <a:rPr lang="ru-RU" sz="3000" dirty="0" smtClean="0">
                <a:solidFill>
                  <a:srgbClr val="C00000"/>
                </a:solidFill>
              </a:rPr>
              <a:t>17,3 %</a:t>
            </a:r>
          </a:p>
          <a:p>
            <a:pPr algn="ctr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депрессии, стресс – </a:t>
            </a:r>
            <a:r>
              <a:rPr lang="ru-RU" sz="3000" dirty="0" smtClean="0">
                <a:solidFill>
                  <a:srgbClr val="C00000"/>
                </a:solidFill>
              </a:rPr>
              <a:t>8,6 %</a:t>
            </a:r>
          </a:p>
          <a:p>
            <a:pPr algn="ctr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снижение самооценки – </a:t>
            </a:r>
            <a:r>
              <a:rPr lang="ru-RU" sz="3000" dirty="0" smtClean="0">
                <a:solidFill>
                  <a:srgbClr val="C00000"/>
                </a:solidFill>
              </a:rPr>
              <a:t>6,5 %</a:t>
            </a:r>
          </a:p>
          <a:p>
            <a:pPr algn="ctr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потеря интереса к учебе – </a:t>
            </a:r>
            <a:r>
              <a:rPr lang="ru-RU" sz="3000" dirty="0" smtClean="0">
                <a:solidFill>
                  <a:srgbClr val="C00000"/>
                </a:solidFill>
              </a:rPr>
              <a:t>5,5 %</a:t>
            </a:r>
          </a:p>
          <a:p>
            <a:pPr algn="ctr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уход из дома, одиночество – </a:t>
            </a:r>
            <a:r>
              <a:rPr lang="ru-RU" sz="3000" dirty="0" smtClean="0">
                <a:solidFill>
                  <a:srgbClr val="C00000"/>
                </a:solidFill>
              </a:rPr>
              <a:t>2,6 %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58579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К каким последствиям может привести травля в школе для преследователей: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наказание со стороны школы или родителей </a:t>
            </a:r>
            <a:r>
              <a:rPr lang="ru-RU" dirty="0" smtClean="0">
                <a:solidFill>
                  <a:srgbClr val="C00000"/>
                </a:solidFill>
              </a:rPr>
              <a:t>–25,3 %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 агрессивному поведению – </a:t>
            </a:r>
            <a:r>
              <a:rPr lang="ru-RU" dirty="0" smtClean="0">
                <a:solidFill>
                  <a:srgbClr val="C00000"/>
                </a:solidFill>
              </a:rPr>
              <a:t>17,4 %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 уголовной или административной ответственности – </a:t>
            </a:r>
            <a:r>
              <a:rPr lang="ru-RU" dirty="0" smtClean="0">
                <a:solidFill>
                  <a:srgbClr val="C00000"/>
                </a:solidFill>
              </a:rPr>
              <a:t>16 %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самоутверждение, повышение самооценки – </a:t>
            </a:r>
            <a:r>
              <a:rPr lang="ru-RU" dirty="0" smtClean="0">
                <a:solidFill>
                  <a:srgbClr val="C00000"/>
                </a:solidFill>
              </a:rPr>
              <a:t>10,6 %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озлобленность, ожесточение, одиночество –</a:t>
            </a:r>
            <a:r>
              <a:rPr lang="ru-RU" dirty="0" smtClean="0">
                <a:solidFill>
                  <a:srgbClr val="C00000"/>
                </a:solidFill>
              </a:rPr>
              <a:t>8,1 %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 вседозволенности, безнаказанности –</a:t>
            </a:r>
            <a:r>
              <a:rPr lang="ru-RU" dirty="0" smtClean="0">
                <a:solidFill>
                  <a:srgbClr val="C00000"/>
                </a:solidFill>
              </a:rPr>
              <a:t>8 %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 деградации личности –</a:t>
            </a:r>
            <a:r>
              <a:rPr lang="ru-RU" dirty="0" smtClean="0">
                <a:solidFill>
                  <a:srgbClr val="C00000"/>
                </a:solidFill>
              </a:rPr>
              <a:t>5,7 %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никаким – </a:t>
            </a:r>
            <a:r>
              <a:rPr lang="ru-RU" dirty="0" smtClean="0">
                <a:solidFill>
                  <a:srgbClr val="C00000"/>
                </a:solidFill>
              </a:rPr>
              <a:t>3,7 %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401080" cy="6000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Авторы анкеты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педагог-психолог МАОУ «Гимназия № 91», методистом МБОУ ДО «Научно-информационно-методический центр по профилактике аутоагрессивного поведения несовершеннолетних» </a:t>
            </a:r>
            <a:r>
              <a:rPr lang="ru-RU" dirty="0" smtClean="0">
                <a:solidFill>
                  <a:srgbClr val="C00000"/>
                </a:solidFill>
              </a:rPr>
              <a:t>Новикова Е.В.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заведующий отделом психологического сопровождения и профилактики с телефоном доверия – медицинским психологом ГУАЗ Клинический психотерапевтический центр Министерства здравоохранения РБ, к.пс.н, доцент  </a:t>
            </a:r>
            <a:r>
              <a:rPr lang="ru-RU" dirty="0" smtClean="0">
                <a:solidFill>
                  <a:srgbClr val="C00000"/>
                </a:solidFill>
              </a:rPr>
              <a:t>Хох И.Р.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428604"/>
            <a:ext cx="8643998" cy="55786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i="1" dirty="0" smtClean="0">
                <a:solidFill>
                  <a:srgbClr val="C00000"/>
                </a:solidFill>
              </a:rPr>
              <a:t>каким последствиям может привести травля в школе для свидетелей:</a:t>
            </a:r>
            <a:endParaRPr lang="ru-RU" sz="3000" dirty="0" smtClean="0">
              <a:solidFill>
                <a:srgbClr val="C00000"/>
              </a:solidFill>
            </a:endParaRPr>
          </a:p>
          <a:p>
            <a:r>
              <a:rPr lang="ru-RU" sz="3000" dirty="0" smtClean="0">
                <a:solidFill>
                  <a:srgbClr val="002060"/>
                </a:solidFill>
              </a:rPr>
              <a:t>страх, чувство беспомощности –</a:t>
            </a:r>
            <a:r>
              <a:rPr lang="ru-RU" sz="3000" dirty="0" smtClean="0">
                <a:solidFill>
                  <a:srgbClr val="C00000"/>
                </a:solidFill>
              </a:rPr>
              <a:t>28,5 %</a:t>
            </a:r>
          </a:p>
          <a:p>
            <a:r>
              <a:rPr lang="ru-RU" sz="3000" dirty="0" smtClean="0">
                <a:solidFill>
                  <a:srgbClr val="002060"/>
                </a:solidFill>
              </a:rPr>
              <a:t>чувство вины, угрызение совести – </a:t>
            </a:r>
            <a:r>
              <a:rPr lang="ru-RU" sz="3000" dirty="0" smtClean="0">
                <a:solidFill>
                  <a:srgbClr val="C00000"/>
                </a:solidFill>
              </a:rPr>
              <a:t>18,1 %</a:t>
            </a:r>
          </a:p>
          <a:p>
            <a:r>
              <a:rPr lang="ru-RU" sz="3000" dirty="0" smtClean="0">
                <a:solidFill>
                  <a:srgbClr val="002060"/>
                </a:solidFill>
              </a:rPr>
              <a:t>равнодушие, безразличие –</a:t>
            </a:r>
            <a:r>
              <a:rPr lang="ru-RU" sz="3000" dirty="0" smtClean="0">
                <a:solidFill>
                  <a:srgbClr val="C00000"/>
                </a:solidFill>
              </a:rPr>
              <a:t>12,9 %</a:t>
            </a:r>
          </a:p>
          <a:p>
            <a:r>
              <a:rPr lang="ru-RU" sz="3000" dirty="0" smtClean="0">
                <a:solidFill>
                  <a:srgbClr val="002060"/>
                </a:solidFill>
              </a:rPr>
              <a:t>пассивные соучастники –</a:t>
            </a:r>
            <a:r>
              <a:rPr lang="ru-RU" sz="3000" dirty="0" smtClean="0">
                <a:solidFill>
                  <a:srgbClr val="C00000"/>
                </a:solidFill>
              </a:rPr>
              <a:t>13 %</a:t>
            </a:r>
          </a:p>
          <a:p>
            <a:r>
              <a:rPr lang="ru-RU" sz="3000" dirty="0" smtClean="0">
                <a:solidFill>
                  <a:srgbClr val="002060"/>
                </a:solidFill>
              </a:rPr>
              <a:t>психологическая травма – </a:t>
            </a:r>
            <a:r>
              <a:rPr lang="ru-RU" sz="3000" dirty="0" smtClean="0">
                <a:solidFill>
                  <a:srgbClr val="C00000"/>
                </a:solidFill>
              </a:rPr>
              <a:t>6,3 %</a:t>
            </a:r>
          </a:p>
          <a:p>
            <a:r>
              <a:rPr lang="ru-RU" sz="3000" dirty="0" smtClean="0">
                <a:solidFill>
                  <a:srgbClr val="002060"/>
                </a:solidFill>
              </a:rPr>
              <a:t>никаким – </a:t>
            </a:r>
            <a:r>
              <a:rPr lang="ru-RU" sz="3000" dirty="0" smtClean="0">
                <a:solidFill>
                  <a:srgbClr val="C00000"/>
                </a:solidFill>
              </a:rPr>
              <a:t>7,2 %</a:t>
            </a:r>
          </a:p>
          <a:p>
            <a:r>
              <a:rPr lang="ru-RU" sz="3000" dirty="0" smtClean="0">
                <a:solidFill>
                  <a:srgbClr val="002060"/>
                </a:solidFill>
              </a:rPr>
              <a:t>зрелищность, интерес – </a:t>
            </a:r>
            <a:r>
              <a:rPr lang="ru-RU" sz="3000" dirty="0" smtClean="0">
                <a:solidFill>
                  <a:srgbClr val="C00000"/>
                </a:solidFill>
              </a:rPr>
              <a:t>4,2 %</a:t>
            </a:r>
          </a:p>
          <a:p>
            <a:r>
              <a:rPr lang="ru-RU" sz="3000" dirty="0" smtClean="0">
                <a:solidFill>
                  <a:srgbClr val="002060"/>
                </a:solidFill>
              </a:rPr>
              <a:t>затрудняюсь ответить –  </a:t>
            </a:r>
            <a:r>
              <a:rPr lang="ru-RU" sz="3000" dirty="0" smtClean="0">
                <a:solidFill>
                  <a:srgbClr val="C00000"/>
                </a:solidFill>
              </a:rPr>
              <a:t>2,6 %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72164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К каким последствиям может привести травля в школе для всего класса: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неблагоприятная, нездоровая атмосфера – </a:t>
            </a:r>
            <a:r>
              <a:rPr lang="ru-RU" dirty="0" smtClean="0">
                <a:solidFill>
                  <a:srgbClr val="C00000"/>
                </a:solidFill>
              </a:rPr>
              <a:t>35 %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разобщенность, разлад в коллективе –</a:t>
            </a:r>
            <a:r>
              <a:rPr lang="ru-RU" dirty="0" smtClean="0">
                <a:solidFill>
                  <a:srgbClr val="C00000"/>
                </a:solidFill>
              </a:rPr>
              <a:t>24 %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плохие отношения в классе –</a:t>
            </a:r>
            <a:r>
              <a:rPr lang="ru-RU" dirty="0" smtClean="0">
                <a:solidFill>
                  <a:srgbClr val="C00000"/>
                </a:solidFill>
              </a:rPr>
              <a:t>19,3 %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снижение успеваемости - </a:t>
            </a:r>
            <a:r>
              <a:rPr lang="ru-RU" dirty="0" smtClean="0">
                <a:solidFill>
                  <a:srgbClr val="C00000"/>
                </a:solidFill>
              </a:rPr>
              <a:t>8,4 %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разделение на группы </a:t>
            </a:r>
            <a:r>
              <a:rPr lang="ru-RU" dirty="0" smtClean="0">
                <a:solidFill>
                  <a:srgbClr val="C00000"/>
                </a:solidFill>
              </a:rPr>
              <a:t>– 7,5 %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безразличие, отсутствие чувства сострадания у детей – </a:t>
            </a:r>
            <a:r>
              <a:rPr lang="ru-RU" dirty="0" smtClean="0">
                <a:solidFill>
                  <a:srgbClr val="C00000"/>
                </a:solidFill>
              </a:rPr>
              <a:t>4,8 %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00042"/>
            <a:ext cx="8001056" cy="578647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К каким последствиям может привести травля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в школе для педагогов: </a:t>
            </a: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нервное напряжение, стресс –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43,6 %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наказание (выговор, увольнение) –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31,9 %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потеря авторитета педагога –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9,5 %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конфликты с коллективом,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с родителями –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5 %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нежелание работать –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3,6 %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35785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К каким последствиям в учебном процессе может привести травля в школе:</a:t>
            </a: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снижение успеваемости - </a:t>
            </a:r>
            <a:r>
              <a:rPr lang="ru-RU" dirty="0" smtClean="0">
                <a:solidFill>
                  <a:srgbClr val="C00000"/>
                </a:solidFill>
              </a:rPr>
              <a:t>48,6 %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ухудшение качества образования – </a:t>
            </a:r>
            <a:r>
              <a:rPr lang="ru-RU" dirty="0" smtClean="0">
                <a:solidFill>
                  <a:srgbClr val="C00000"/>
                </a:solidFill>
              </a:rPr>
              <a:t>19,9 %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срыв уроков </a:t>
            </a:r>
            <a:r>
              <a:rPr lang="ru-RU" dirty="0" smtClean="0">
                <a:solidFill>
                  <a:srgbClr val="C00000"/>
                </a:solidFill>
              </a:rPr>
              <a:t>– 11,6 %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отставание в учебе – </a:t>
            </a:r>
            <a:r>
              <a:rPr lang="ru-RU" dirty="0" smtClean="0">
                <a:solidFill>
                  <a:srgbClr val="C00000"/>
                </a:solidFill>
              </a:rPr>
              <a:t>9,8 %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затрудняюсь ответить – </a:t>
            </a:r>
            <a:r>
              <a:rPr lang="ru-RU" dirty="0" smtClean="0">
                <a:solidFill>
                  <a:srgbClr val="C00000"/>
                </a:solidFill>
              </a:rPr>
              <a:t>0,4 %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428604"/>
            <a:ext cx="8572560" cy="6000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По каким признакам я отличаю ситуацию, где требуется вмешательство взрослого, от ситуации, где дети могут разобраться сами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по поведению детей: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замкнутость ребенка, снижение успеваемости –</a:t>
            </a:r>
            <a:r>
              <a:rPr lang="ru-RU" dirty="0" smtClean="0">
                <a:solidFill>
                  <a:srgbClr val="C00000"/>
                </a:solidFill>
              </a:rPr>
              <a:t>18,3 %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агрессия (физическое насилие, драки) –</a:t>
            </a:r>
            <a:r>
              <a:rPr lang="ru-RU" dirty="0" smtClean="0">
                <a:solidFill>
                  <a:srgbClr val="C00000"/>
                </a:solidFill>
              </a:rPr>
              <a:t>14,4 %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насмешки, негативное комментирование, игнорирование –</a:t>
            </a:r>
            <a:r>
              <a:rPr lang="ru-RU" dirty="0" smtClean="0">
                <a:solidFill>
                  <a:srgbClr val="C00000"/>
                </a:solidFill>
              </a:rPr>
              <a:t>12,2 %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дети возбуждены –</a:t>
            </a:r>
            <a:r>
              <a:rPr lang="ru-RU" dirty="0" smtClean="0">
                <a:solidFill>
                  <a:srgbClr val="C00000"/>
                </a:solidFill>
              </a:rPr>
              <a:t>2,3 %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00726"/>
          </a:xfrm>
        </p:spPr>
        <p:txBody>
          <a:bodyPr/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по ситуации: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если конфликты частые, затяжные – </a:t>
            </a:r>
            <a:r>
              <a:rPr lang="ru-RU" sz="3200" dirty="0" smtClean="0">
                <a:solidFill>
                  <a:srgbClr val="C00000"/>
                </a:solidFill>
              </a:rPr>
              <a:t>31,6 %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нестабильность эмоционального фона в классе – </a:t>
            </a:r>
            <a:r>
              <a:rPr lang="ru-RU" sz="3200" dirty="0" smtClean="0">
                <a:solidFill>
                  <a:srgbClr val="C00000"/>
                </a:solidFill>
              </a:rPr>
              <a:t>7,8 %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не знаю – </a:t>
            </a:r>
            <a:r>
              <a:rPr lang="ru-RU" sz="3200" dirty="0" smtClean="0">
                <a:solidFill>
                  <a:srgbClr val="C00000"/>
                </a:solidFill>
              </a:rPr>
              <a:t>4,5 %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интуитивно – </a:t>
            </a:r>
            <a:r>
              <a:rPr lang="ru-RU" sz="3200" dirty="0" smtClean="0">
                <a:solidFill>
                  <a:srgbClr val="C00000"/>
                </a:solidFill>
              </a:rPr>
              <a:t>3,2 %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не сталкивалась – </a:t>
            </a:r>
            <a:r>
              <a:rPr lang="ru-RU" sz="3200" dirty="0" smtClean="0">
                <a:solidFill>
                  <a:srgbClr val="C00000"/>
                </a:solidFill>
              </a:rPr>
              <a:t>2,9 %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6436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Какие я знаю способы реагирования педагогов на ситуации травли одних детей другими: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разговор с родителями – </a:t>
            </a:r>
            <a:r>
              <a:rPr lang="ru-RU" dirty="0" smtClean="0">
                <a:solidFill>
                  <a:srgbClr val="C00000"/>
                </a:solidFill>
              </a:rPr>
              <a:t>33,7%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беседы с ребенком – </a:t>
            </a:r>
            <a:r>
              <a:rPr lang="ru-RU" dirty="0" smtClean="0">
                <a:solidFill>
                  <a:srgbClr val="C00000"/>
                </a:solidFill>
              </a:rPr>
              <a:t>27%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вовлечение психолога –</a:t>
            </a:r>
            <a:r>
              <a:rPr lang="ru-RU" dirty="0" smtClean="0">
                <a:solidFill>
                  <a:srgbClr val="C00000"/>
                </a:solidFill>
              </a:rPr>
              <a:t>19,1 %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обсуждение в классе, тренинги – </a:t>
            </a:r>
            <a:r>
              <a:rPr lang="ru-RU" dirty="0" smtClean="0">
                <a:solidFill>
                  <a:srgbClr val="C00000"/>
                </a:solidFill>
              </a:rPr>
              <a:t>6,9 %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все перечисленные методы – </a:t>
            </a:r>
            <a:r>
              <a:rPr lang="ru-RU" dirty="0" smtClean="0">
                <a:solidFill>
                  <a:srgbClr val="C00000"/>
                </a:solidFill>
              </a:rPr>
              <a:t>9,1 %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пресечение, воздействие на лидера –</a:t>
            </a:r>
            <a:r>
              <a:rPr lang="ru-RU" dirty="0" smtClean="0">
                <a:solidFill>
                  <a:srgbClr val="C00000"/>
                </a:solidFill>
              </a:rPr>
              <a:t>1,8 %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 знаю –</a:t>
            </a:r>
            <a:r>
              <a:rPr lang="ru-RU" dirty="0" smtClean="0">
                <a:solidFill>
                  <a:srgbClr val="C00000"/>
                </a:solidFill>
              </a:rPr>
              <a:t>1,7 %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07875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Какие из способов, которые я реально пробовал(а), считаю эффективными: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индивидуальная беседа – </a:t>
            </a:r>
            <a:r>
              <a:rPr lang="ru-RU" dirty="0" smtClean="0">
                <a:solidFill>
                  <a:srgbClr val="C00000"/>
                </a:solidFill>
              </a:rPr>
              <a:t>41 %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совместные мероприятия – </a:t>
            </a:r>
            <a:r>
              <a:rPr lang="ru-RU" dirty="0" smtClean="0">
                <a:solidFill>
                  <a:srgbClr val="C00000"/>
                </a:solidFill>
              </a:rPr>
              <a:t>17,5 %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помощь психолога – </a:t>
            </a:r>
            <a:r>
              <a:rPr lang="ru-RU" dirty="0" smtClean="0">
                <a:solidFill>
                  <a:srgbClr val="C00000"/>
                </a:solidFill>
              </a:rPr>
              <a:t>15,4 %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беседа с родителями – </a:t>
            </a:r>
            <a:r>
              <a:rPr lang="ru-RU" dirty="0" smtClean="0">
                <a:solidFill>
                  <a:srgbClr val="C00000"/>
                </a:solidFill>
              </a:rPr>
              <a:t>6,2 %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групповые тренинги в классе – </a:t>
            </a:r>
            <a:r>
              <a:rPr lang="ru-RU" dirty="0" smtClean="0">
                <a:solidFill>
                  <a:srgbClr val="C00000"/>
                </a:solidFill>
              </a:rPr>
              <a:t>5,9 %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 приходилось сталкиваться со случаем буллинга – </a:t>
            </a:r>
            <a:r>
              <a:rPr lang="ru-RU" dirty="0" smtClean="0">
                <a:solidFill>
                  <a:srgbClr val="C00000"/>
                </a:solidFill>
              </a:rPr>
              <a:t>5,3 %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все вышеизложенные мероприятия – </a:t>
            </a:r>
            <a:r>
              <a:rPr lang="ru-RU" dirty="0" smtClean="0">
                <a:solidFill>
                  <a:srgbClr val="C00000"/>
                </a:solidFill>
              </a:rPr>
              <a:t>4,7 %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никакие – </a:t>
            </a:r>
            <a:r>
              <a:rPr lang="ru-RU" dirty="0" smtClean="0">
                <a:solidFill>
                  <a:srgbClr val="C00000"/>
                </a:solidFill>
              </a:rPr>
              <a:t>1,1 %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затрудняюсь ответить –</a:t>
            </a:r>
            <a:r>
              <a:rPr lang="ru-RU" dirty="0" smtClean="0">
                <a:solidFill>
                  <a:srgbClr val="C00000"/>
                </a:solidFill>
              </a:rPr>
              <a:t>1,5 %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Какие из способов, которые я реально пробовал(а), считаю неэффективными: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беседа только с одной стороной (зачинщиком, обиженным, родителем) –</a:t>
            </a:r>
            <a:r>
              <a:rPr lang="ru-RU" dirty="0" smtClean="0">
                <a:solidFill>
                  <a:srgbClr val="C00000"/>
                </a:solidFill>
              </a:rPr>
              <a:t>29,3 %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привлечение родителей – </a:t>
            </a:r>
            <a:r>
              <a:rPr lang="ru-RU" dirty="0" smtClean="0">
                <a:solidFill>
                  <a:srgbClr val="C00000"/>
                </a:solidFill>
              </a:rPr>
              <a:t>15,7 %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критика, ругань, нравоучения –</a:t>
            </a:r>
            <a:r>
              <a:rPr lang="ru-RU" dirty="0" smtClean="0">
                <a:solidFill>
                  <a:srgbClr val="C00000"/>
                </a:solidFill>
              </a:rPr>
              <a:t>15,5 %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наказание обидчиков –</a:t>
            </a:r>
            <a:r>
              <a:rPr lang="ru-RU" dirty="0" smtClean="0">
                <a:solidFill>
                  <a:srgbClr val="C00000"/>
                </a:solidFill>
              </a:rPr>
              <a:t>12,6 %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нет неэффективных способов –</a:t>
            </a:r>
            <a:r>
              <a:rPr lang="ru-RU" dirty="0" smtClean="0">
                <a:solidFill>
                  <a:srgbClr val="C00000"/>
                </a:solidFill>
              </a:rPr>
              <a:t>11,6 %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игнорирование –</a:t>
            </a:r>
            <a:r>
              <a:rPr lang="ru-RU" dirty="0" smtClean="0">
                <a:solidFill>
                  <a:srgbClr val="C00000"/>
                </a:solidFill>
              </a:rPr>
              <a:t>6,1 %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 сталкивались, не пробовали –</a:t>
            </a:r>
            <a:r>
              <a:rPr lang="ru-RU" dirty="0" smtClean="0">
                <a:solidFill>
                  <a:srgbClr val="C00000"/>
                </a:solidFill>
              </a:rPr>
              <a:t>2,9 %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92935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Какие действия педагога могут усугубить травлю в классе?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безразличие, равнодушие, бездействие, невмешательство, игнорирование, молчание педагога, пассивное наблюдение – </a:t>
            </a:r>
            <a:r>
              <a:rPr lang="ru-RU" dirty="0" smtClean="0">
                <a:solidFill>
                  <a:srgbClr val="C00000"/>
                </a:solidFill>
              </a:rPr>
              <a:t>65,5 %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агрессия, угрозы, ругань, наказание –</a:t>
            </a:r>
            <a:r>
              <a:rPr lang="ru-RU" dirty="0" smtClean="0">
                <a:solidFill>
                  <a:srgbClr val="C00000"/>
                </a:solidFill>
              </a:rPr>
              <a:t>12,4 %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поддержка только одной стороны, деление детей на плохих и хороших –</a:t>
            </a:r>
            <a:r>
              <a:rPr lang="ru-RU" dirty="0" smtClean="0">
                <a:solidFill>
                  <a:srgbClr val="C00000"/>
                </a:solidFill>
              </a:rPr>
              <a:t>8 %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незнание психологии, некомпетентность педагога – </a:t>
            </a:r>
            <a:r>
              <a:rPr lang="ru-RU" dirty="0" smtClean="0">
                <a:solidFill>
                  <a:srgbClr val="C00000"/>
                </a:solidFill>
              </a:rPr>
              <a:t>6,8 %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высмеивание, нетактичность педагога – </a:t>
            </a:r>
            <a:r>
              <a:rPr lang="ru-RU" dirty="0" smtClean="0">
                <a:solidFill>
                  <a:srgbClr val="C00000"/>
                </a:solidFill>
              </a:rPr>
              <a:t>3,7 %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публичное обсуждение, выставление жертвы или агрессора перед классом – </a:t>
            </a:r>
            <a:r>
              <a:rPr lang="ru-RU" dirty="0" smtClean="0">
                <a:solidFill>
                  <a:srgbClr val="C00000"/>
                </a:solidFill>
              </a:rPr>
              <a:t>3,2 %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500042"/>
            <a:ext cx="8072494" cy="600079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5900" b="1" dirty="0" smtClean="0">
                <a:solidFill>
                  <a:srgbClr val="002060"/>
                </a:solidFill>
              </a:rPr>
              <a:t>Общее количество респондентов </a:t>
            </a:r>
            <a:r>
              <a:rPr lang="ru-RU" sz="5900" dirty="0" smtClean="0">
                <a:solidFill>
                  <a:srgbClr val="002060"/>
                </a:solidFill>
              </a:rPr>
              <a:t>– </a:t>
            </a:r>
          </a:p>
          <a:p>
            <a:pPr marL="0" indent="0" algn="ctr">
              <a:buNone/>
            </a:pPr>
            <a:r>
              <a:rPr lang="ru-RU" sz="5900" b="1" dirty="0" smtClean="0">
                <a:solidFill>
                  <a:srgbClr val="C00000"/>
                </a:solidFill>
              </a:rPr>
              <a:t>20 480 </a:t>
            </a:r>
            <a:r>
              <a:rPr lang="ru-RU" sz="5900" dirty="0" smtClean="0">
                <a:solidFill>
                  <a:srgbClr val="002060"/>
                </a:solidFill>
              </a:rPr>
              <a:t>человек</a:t>
            </a:r>
          </a:p>
          <a:p>
            <a:pPr marL="0" indent="0" algn="ctr">
              <a:buNone/>
            </a:pPr>
            <a:endParaRPr lang="ru-RU" sz="59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5900" b="1" dirty="0" smtClean="0">
                <a:solidFill>
                  <a:srgbClr val="002060"/>
                </a:solidFill>
              </a:rPr>
              <a:t>по гендерному признаку</a:t>
            </a:r>
            <a:endParaRPr lang="ru-RU" sz="59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5900" dirty="0" smtClean="0">
                <a:solidFill>
                  <a:srgbClr val="002060"/>
                </a:solidFill>
              </a:rPr>
              <a:t>женский пол - </a:t>
            </a:r>
            <a:r>
              <a:rPr lang="ru-RU" sz="5900" b="1" dirty="0" smtClean="0">
                <a:solidFill>
                  <a:srgbClr val="C00000"/>
                </a:solidFill>
              </a:rPr>
              <a:t>53,7%</a:t>
            </a:r>
            <a:r>
              <a:rPr lang="ru-RU" sz="5900" b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5900" dirty="0" smtClean="0">
                <a:solidFill>
                  <a:srgbClr val="002060"/>
                </a:solidFill>
              </a:rPr>
              <a:t>Мужской пол - </a:t>
            </a:r>
            <a:r>
              <a:rPr lang="ru-RU" sz="5900" b="1" dirty="0" smtClean="0">
                <a:solidFill>
                  <a:srgbClr val="C00000"/>
                </a:solidFill>
              </a:rPr>
              <a:t>46,3% </a:t>
            </a:r>
          </a:p>
          <a:p>
            <a:pPr marL="0" indent="0" algn="ctr">
              <a:buNone/>
            </a:pPr>
            <a:endParaRPr lang="ru-RU" sz="59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5900" b="1" dirty="0" smtClean="0">
                <a:solidFill>
                  <a:srgbClr val="002060"/>
                </a:solidFill>
              </a:rPr>
              <a:t>по возрастным критериям</a:t>
            </a:r>
            <a:endParaRPr lang="ru-RU" sz="59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5900" dirty="0" smtClean="0">
                <a:solidFill>
                  <a:srgbClr val="002060"/>
                </a:solidFill>
              </a:rPr>
              <a:t>7 - 10 лет – </a:t>
            </a:r>
            <a:r>
              <a:rPr lang="ru-RU" sz="5900" b="1" dirty="0" smtClean="0">
                <a:solidFill>
                  <a:srgbClr val="C00000"/>
                </a:solidFill>
              </a:rPr>
              <a:t>10,4 %</a:t>
            </a:r>
          </a:p>
          <a:p>
            <a:pPr marL="0" indent="0" algn="ctr">
              <a:buNone/>
            </a:pPr>
            <a:r>
              <a:rPr lang="ru-RU" sz="5900" dirty="0" smtClean="0">
                <a:solidFill>
                  <a:srgbClr val="002060"/>
                </a:solidFill>
              </a:rPr>
              <a:t>11 - 14 лет– </a:t>
            </a:r>
            <a:r>
              <a:rPr lang="ru-RU" sz="5900" b="1" dirty="0" smtClean="0">
                <a:solidFill>
                  <a:srgbClr val="C00000"/>
                </a:solidFill>
              </a:rPr>
              <a:t>50,7 %</a:t>
            </a:r>
          </a:p>
          <a:p>
            <a:pPr marL="0" indent="0" algn="ctr">
              <a:buNone/>
            </a:pPr>
            <a:r>
              <a:rPr lang="ru-RU" sz="5900" dirty="0" smtClean="0">
                <a:solidFill>
                  <a:srgbClr val="002060"/>
                </a:solidFill>
              </a:rPr>
              <a:t>15 - 18 лет– </a:t>
            </a:r>
            <a:r>
              <a:rPr lang="ru-RU" sz="5900" b="1" dirty="0" smtClean="0">
                <a:solidFill>
                  <a:srgbClr val="C00000"/>
                </a:solidFill>
              </a:rPr>
              <a:t>38,9 %</a:t>
            </a:r>
          </a:p>
          <a:p>
            <a:pPr marL="0" indent="0" algn="ctr">
              <a:buNone/>
            </a:pPr>
            <a:endParaRPr lang="ru-RU" sz="59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5900" b="1" dirty="0" smtClean="0">
                <a:solidFill>
                  <a:srgbClr val="002060"/>
                </a:solidFill>
              </a:rPr>
              <a:t>по классам</a:t>
            </a:r>
            <a:endParaRPr lang="ru-RU" sz="59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5900" dirty="0" smtClean="0">
                <a:solidFill>
                  <a:srgbClr val="002060"/>
                </a:solidFill>
              </a:rPr>
              <a:t>1 - 4 классы – </a:t>
            </a:r>
            <a:r>
              <a:rPr lang="ru-RU" sz="5900" b="1" dirty="0" smtClean="0">
                <a:solidFill>
                  <a:srgbClr val="C00000"/>
                </a:solidFill>
              </a:rPr>
              <a:t>11,7 %</a:t>
            </a:r>
          </a:p>
          <a:p>
            <a:pPr algn="ctr">
              <a:buNone/>
            </a:pPr>
            <a:r>
              <a:rPr lang="ru-RU" sz="5900" dirty="0" smtClean="0">
                <a:solidFill>
                  <a:srgbClr val="002060"/>
                </a:solidFill>
              </a:rPr>
              <a:t>5 - 7 классы – </a:t>
            </a:r>
            <a:r>
              <a:rPr lang="ru-RU" sz="5900" b="1" dirty="0" smtClean="0">
                <a:solidFill>
                  <a:srgbClr val="C00000"/>
                </a:solidFill>
              </a:rPr>
              <a:t>38,1 %</a:t>
            </a:r>
          </a:p>
          <a:p>
            <a:pPr algn="ctr">
              <a:buNone/>
            </a:pPr>
            <a:r>
              <a:rPr lang="ru-RU" sz="5900" dirty="0" smtClean="0">
                <a:solidFill>
                  <a:srgbClr val="002060"/>
                </a:solidFill>
              </a:rPr>
              <a:t>8 - 11 классы – </a:t>
            </a:r>
            <a:r>
              <a:rPr lang="ru-RU" sz="5900" b="1" dirty="0" smtClean="0">
                <a:solidFill>
                  <a:srgbClr val="C00000"/>
                </a:solidFill>
              </a:rPr>
              <a:t>50,2 %</a:t>
            </a:r>
          </a:p>
          <a:p>
            <a:pPr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  <a:p>
            <a:pPr marL="0" indent="0" algn="ctr">
              <a:buNone/>
            </a:pPr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Почему в классе может складываться ситуация травли одних детей другими:</a:t>
            </a:r>
          </a:p>
          <a:p>
            <a:pPr algn="ctr">
              <a:buNone/>
            </a:pP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социальное неравенство – </a:t>
            </a:r>
            <a:r>
              <a:rPr lang="ru-RU" sz="3200" dirty="0" smtClean="0">
                <a:solidFill>
                  <a:srgbClr val="C00000"/>
                </a:solidFill>
              </a:rPr>
              <a:t>35,2 %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воспитание –</a:t>
            </a:r>
            <a:r>
              <a:rPr lang="ru-RU" sz="3200" dirty="0" smtClean="0">
                <a:solidFill>
                  <a:srgbClr val="C00000"/>
                </a:solidFill>
              </a:rPr>
              <a:t>19,3 %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борьба за лидерство, самоутверждение –</a:t>
            </a:r>
            <a:r>
              <a:rPr lang="ru-RU" sz="3200" dirty="0" smtClean="0">
                <a:solidFill>
                  <a:srgbClr val="C00000"/>
                </a:solidFill>
              </a:rPr>
              <a:t>13,1 %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зависть, агрессия –</a:t>
            </a:r>
            <a:r>
              <a:rPr lang="ru-RU" sz="3200" dirty="0" smtClean="0">
                <a:solidFill>
                  <a:srgbClr val="C00000"/>
                </a:solidFill>
              </a:rPr>
              <a:t>11,7 %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571480"/>
            <a:ext cx="8401080" cy="5929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Что в поведении ребенка может приводить к тому, что он становится объектом травли: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замкнутость, зажатость – </a:t>
            </a:r>
            <a:r>
              <a:rPr lang="ru-RU" dirty="0" smtClean="0">
                <a:solidFill>
                  <a:srgbClr val="C00000"/>
                </a:solidFill>
              </a:rPr>
              <a:t>29,5 %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неуверенность в себе –</a:t>
            </a:r>
            <a:r>
              <a:rPr lang="ru-RU" dirty="0" smtClean="0">
                <a:solidFill>
                  <a:srgbClr val="C00000"/>
                </a:solidFill>
              </a:rPr>
              <a:t>18,7 %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внешний вид –</a:t>
            </a:r>
            <a:r>
              <a:rPr lang="ru-RU" dirty="0" smtClean="0">
                <a:solidFill>
                  <a:srgbClr val="C00000"/>
                </a:solidFill>
              </a:rPr>
              <a:t>16,6 %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низкая самооценка – </a:t>
            </a:r>
            <a:r>
              <a:rPr lang="ru-RU" dirty="0" smtClean="0">
                <a:solidFill>
                  <a:srgbClr val="C00000"/>
                </a:solidFill>
              </a:rPr>
              <a:t>6,9 %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плохая учеба – </a:t>
            </a:r>
            <a:r>
              <a:rPr lang="ru-RU" dirty="0" smtClean="0">
                <a:solidFill>
                  <a:srgbClr val="C00000"/>
                </a:solidFill>
              </a:rPr>
              <a:t>5,4 %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слабый характер – </a:t>
            </a:r>
            <a:r>
              <a:rPr lang="ru-RU" dirty="0" smtClean="0">
                <a:solidFill>
                  <a:srgbClr val="C00000"/>
                </a:solidFill>
              </a:rPr>
              <a:t>5,2 %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агрессивность ребенка – </a:t>
            </a:r>
            <a:r>
              <a:rPr lang="ru-RU" dirty="0" smtClean="0">
                <a:solidFill>
                  <a:srgbClr val="C00000"/>
                </a:solidFill>
              </a:rPr>
              <a:t>4,8 %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нарушение психики – </a:t>
            </a:r>
            <a:r>
              <a:rPr lang="ru-RU" dirty="0" smtClean="0">
                <a:solidFill>
                  <a:srgbClr val="C00000"/>
                </a:solidFill>
              </a:rPr>
              <a:t>3,5 %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неординарность, «белая ворона» – </a:t>
            </a:r>
            <a:r>
              <a:rPr lang="ru-RU" dirty="0" smtClean="0">
                <a:solidFill>
                  <a:srgbClr val="C00000"/>
                </a:solidFill>
              </a:rPr>
              <a:t>2,1 %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Почему некоторые ребята в классе ведут себя как агрессоры: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недостаток воспитания – </a:t>
            </a:r>
            <a:r>
              <a:rPr lang="ru-RU" dirty="0" smtClean="0">
                <a:solidFill>
                  <a:srgbClr val="C00000"/>
                </a:solidFill>
              </a:rPr>
              <a:t>48,9 %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хотят быть лидерами –</a:t>
            </a:r>
            <a:r>
              <a:rPr lang="ru-RU" dirty="0" smtClean="0">
                <a:solidFill>
                  <a:srgbClr val="C00000"/>
                </a:solidFill>
              </a:rPr>
              <a:t>11,5 %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 хватает домашнего внимания, любви - </a:t>
            </a:r>
            <a:r>
              <a:rPr lang="ru-RU" dirty="0" smtClean="0">
                <a:solidFill>
                  <a:srgbClr val="C00000"/>
                </a:solidFill>
              </a:rPr>
              <a:t>10,9 %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самоутверждаются –</a:t>
            </a:r>
            <a:r>
              <a:rPr lang="ru-RU" dirty="0" smtClean="0">
                <a:solidFill>
                  <a:srgbClr val="C00000"/>
                </a:solidFill>
              </a:rPr>
              <a:t>7 %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копируют поведение родителей –</a:t>
            </a:r>
            <a:r>
              <a:rPr lang="ru-RU" dirty="0" smtClean="0">
                <a:solidFill>
                  <a:srgbClr val="C00000"/>
                </a:solidFill>
              </a:rPr>
              <a:t>6,4 %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завышенная самооценка </a:t>
            </a:r>
            <a:r>
              <a:rPr lang="ru-RU" dirty="0" smtClean="0">
                <a:solidFill>
                  <a:srgbClr val="C00000"/>
                </a:solidFill>
              </a:rPr>
              <a:t>– 6,2 %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571480"/>
            <a:ext cx="8643998" cy="5715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Почему некоторые ребята выбирают позицию «не вмешиваться»: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боятся стать жертвой, конфликта – </a:t>
            </a:r>
            <a:r>
              <a:rPr lang="ru-RU" dirty="0" smtClean="0">
                <a:solidFill>
                  <a:srgbClr val="C00000"/>
                </a:solidFill>
              </a:rPr>
              <a:t>58,2 %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 хотят проблем (портить отношения, конфликтовать, быть соучастником) – </a:t>
            </a:r>
            <a:r>
              <a:rPr lang="ru-RU" dirty="0" smtClean="0">
                <a:solidFill>
                  <a:srgbClr val="C00000"/>
                </a:solidFill>
              </a:rPr>
              <a:t>19,8 %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равнодушие, безразличие –</a:t>
            </a:r>
            <a:r>
              <a:rPr lang="ru-RU" dirty="0" smtClean="0">
                <a:solidFill>
                  <a:srgbClr val="C00000"/>
                </a:solidFill>
              </a:rPr>
              <a:t>14,2 %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так удобнее – </a:t>
            </a:r>
            <a:r>
              <a:rPr lang="ru-RU" dirty="0" smtClean="0">
                <a:solidFill>
                  <a:srgbClr val="C00000"/>
                </a:solidFill>
              </a:rPr>
              <a:t>4,1 %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 знают, что делать в данной ситуации –</a:t>
            </a:r>
            <a:r>
              <a:rPr lang="ru-RU" dirty="0" smtClean="0">
                <a:solidFill>
                  <a:srgbClr val="C00000"/>
                </a:solidFill>
              </a:rPr>
              <a:t>3,2%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Я сталкиваюсь с такими ситуациями в отношениях между детьми, которые вызывают у меня тревогу, …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440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472518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В школе, где я работаю, есть особенности, которые способствуют возникновению травли. Перечислить, какие.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Нет таких особенностей – </a:t>
            </a:r>
            <a:r>
              <a:rPr lang="ru-RU" dirty="0" smtClean="0">
                <a:solidFill>
                  <a:srgbClr val="C00000"/>
                </a:solidFill>
              </a:rPr>
              <a:t>53,9 %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Социальное неравенство – </a:t>
            </a:r>
            <a:r>
              <a:rPr lang="ru-RU" dirty="0" smtClean="0">
                <a:solidFill>
                  <a:srgbClr val="C00000"/>
                </a:solidFill>
              </a:rPr>
              <a:t>28,3 %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Огрехи семейного воспитания – </a:t>
            </a:r>
            <a:r>
              <a:rPr lang="ru-RU" dirty="0" smtClean="0">
                <a:solidFill>
                  <a:srgbClr val="C00000"/>
                </a:solidFill>
              </a:rPr>
              <a:t>10,1 %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Агрессивность нынешнего поколения – </a:t>
            </a:r>
            <a:r>
              <a:rPr lang="ru-RU" dirty="0" smtClean="0">
                <a:solidFill>
                  <a:srgbClr val="C00000"/>
                </a:solidFill>
              </a:rPr>
              <a:t>3,2%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Недостаточный уровень дисциплины и контроля – </a:t>
            </a:r>
            <a:r>
              <a:rPr lang="ru-RU" dirty="0" smtClean="0">
                <a:solidFill>
                  <a:srgbClr val="C00000"/>
                </a:solidFill>
              </a:rPr>
              <a:t>1,3 %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 знаю, затрудняюсь ответить – </a:t>
            </a:r>
            <a:r>
              <a:rPr lang="ru-RU" dirty="0" smtClean="0">
                <a:solidFill>
                  <a:srgbClr val="C00000"/>
                </a:solidFill>
              </a:rPr>
              <a:t>3 %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401080" cy="578647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В школе, где я работаю, есть особенности, которые препятствуют возникновению травли. Перечислить, какие.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Работа классного руководителя (проведение бесед, классных часов) – </a:t>
            </a:r>
            <a:r>
              <a:rPr lang="ru-RU" dirty="0" smtClean="0">
                <a:solidFill>
                  <a:srgbClr val="C00000"/>
                </a:solidFill>
              </a:rPr>
              <a:t>32,6 %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Работа психолога, социального педагога – </a:t>
            </a:r>
            <a:r>
              <a:rPr lang="ru-RU" dirty="0" smtClean="0">
                <a:solidFill>
                  <a:srgbClr val="C00000"/>
                </a:solidFill>
              </a:rPr>
              <a:t>14,4 %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Нет таких особенностей – </a:t>
            </a:r>
            <a:r>
              <a:rPr lang="ru-RU" dirty="0" smtClean="0">
                <a:solidFill>
                  <a:srgbClr val="C00000"/>
                </a:solidFill>
              </a:rPr>
              <a:t>13,8 %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Беседы с детьми – </a:t>
            </a:r>
            <a:r>
              <a:rPr lang="ru-RU" dirty="0" smtClean="0">
                <a:solidFill>
                  <a:srgbClr val="C00000"/>
                </a:solidFill>
              </a:rPr>
              <a:t>13,3 %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Профилактика, внеклассные мероприятия –</a:t>
            </a:r>
            <a:r>
              <a:rPr lang="ru-RU" dirty="0" smtClean="0">
                <a:solidFill>
                  <a:srgbClr val="C00000"/>
                </a:solidFill>
              </a:rPr>
              <a:t>12,2 %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Опытные педагоги – </a:t>
            </a:r>
            <a:r>
              <a:rPr lang="ru-RU" dirty="0" smtClean="0">
                <a:solidFill>
                  <a:srgbClr val="C00000"/>
                </a:solidFill>
              </a:rPr>
              <a:t>8,2 %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 знаю, затрудняюсь ответить – </a:t>
            </a:r>
            <a:r>
              <a:rPr lang="ru-RU" dirty="0" smtClean="0">
                <a:solidFill>
                  <a:srgbClr val="C00000"/>
                </a:solidFill>
              </a:rPr>
              <a:t>2,1 %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00430" y="857232"/>
            <a:ext cx="4429156" cy="5150059"/>
          </a:xfrm>
        </p:spPr>
        <p:txBody>
          <a:bodyPr/>
          <a:lstStyle/>
          <a:p>
            <a:pPr algn="r">
              <a:buClr>
                <a:schemeClr val="tx1"/>
              </a:buCl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Кафедра педагогики и психологии </a:t>
            </a:r>
          </a:p>
          <a:p>
            <a:pPr algn="r">
              <a:buClr>
                <a:schemeClr val="tx1"/>
              </a:buCl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ГАУ ДПО 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r">
              <a:buClr>
                <a:schemeClr val="tx1"/>
              </a:buCl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Институт развития образования РБ</a:t>
            </a:r>
          </a:p>
          <a:p>
            <a:pPr algn="r">
              <a:buClr>
                <a:schemeClr val="tx1"/>
              </a:buCl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ХАЛИКОВА ЛИЛИЯ РАШИТОВНА </a:t>
            </a:r>
          </a:p>
          <a:p>
            <a:pPr algn="r">
              <a:buClr>
                <a:schemeClr val="tx1"/>
              </a:buCl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228-22-01; </a:t>
            </a:r>
          </a:p>
          <a:p>
            <a:pPr algn="r">
              <a:buClr>
                <a:schemeClr val="tx1"/>
              </a:buCl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8-962-542-62-04</a:t>
            </a:r>
          </a:p>
          <a:p>
            <a:pPr algn="r">
              <a:buClr>
                <a:schemeClr val="tx1"/>
              </a:buCl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psy_biro@mail.ru  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r"/>
            <a:endParaRPr lang="ru-RU" dirty="0"/>
          </a:p>
        </p:txBody>
      </p:sp>
      <p:pic>
        <p:nvPicPr>
          <p:cNvPr id="4" name="Picture 3" descr="C:\Users\User\Desktop\учитель года 2016\картинки\171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3000396" cy="3243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715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Знаете ли Вы, что такое </a:t>
            </a:r>
            <a:r>
              <a:rPr lang="ru-RU" b="1" dirty="0" smtClean="0">
                <a:solidFill>
                  <a:srgbClr val="C00000"/>
                </a:solidFill>
              </a:rPr>
              <a:t>«буллинг» (травля)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Да – </a:t>
            </a:r>
            <a:r>
              <a:rPr lang="ru-RU" dirty="0" smtClean="0">
                <a:solidFill>
                  <a:srgbClr val="C00000"/>
                </a:solidFill>
              </a:rPr>
              <a:t>70,2 %</a:t>
            </a:r>
          </a:p>
          <a:p>
            <a:pPr marL="0" indent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Нет – </a:t>
            </a:r>
            <a:r>
              <a:rPr lang="ru-RU" dirty="0" smtClean="0">
                <a:solidFill>
                  <a:srgbClr val="C00000"/>
                </a:solidFill>
              </a:rPr>
              <a:t>29,8 %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Приходилось ли Вам сталкиваться с ситуациями издевательства над людьми?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59,2 % </a:t>
            </a:r>
            <a:r>
              <a:rPr lang="ru-RU" dirty="0" smtClean="0">
                <a:solidFill>
                  <a:srgbClr val="002060"/>
                </a:solidFill>
              </a:rPr>
              <a:t>- приходилось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40,8 %</a:t>
            </a:r>
            <a:r>
              <a:rPr lang="ru-RU" dirty="0" smtClean="0">
                <a:solidFill>
                  <a:srgbClr val="002060"/>
                </a:solidFill>
              </a:rPr>
              <a:t> - не приходилось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FF0000"/>
              </a:buClr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FF0000"/>
              </a:buClr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E:\ЛР\афансаьев\lrQQdcazpLmjLjb-1600x900-no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714752"/>
            <a:ext cx="4881563" cy="274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85859"/>
          <a:ext cx="8229600" cy="4602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174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Возрастные уровни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Да,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приходилось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Нет,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не приходилось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1142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7 - 10 лет 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42 %</a:t>
                      </a:r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28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58 %</a:t>
                      </a:r>
                      <a:endParaRPr lang="ru-RU" sz="28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1142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11 - </a:t>
                      </a:r>
                      <a:r>
                        <a:rPr lang="ru-RU" sz="2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</a:t>
                      </a:r>
                      <a:r>
                        <a:rPr lang="ru-RU" sz="280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лет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57 %</a:t>
                      </a:r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28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43 %</a:t>
                      </a:r>
                      <a:endParaRPr lang="ru-RU" sz="28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1142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15 - 18 лет 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65,4 %</a:t>
                      </a:r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34,6 %</a:t>
                      </a:r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sz="3100" b="0" dirty="0" smtClean="0">
                <a:solidFill>
                  <a:srgbClr val="C00000"/>
                </a:solidFill>
                <a:latin typeface="Georgia" pitchFamily="18" charset="0"/>
              </a:rPr>
              <a:t>Приходилось ли сталкиваться </a:t>
            </a:r>
            <a:br>
              <a:rPr lang="ru-RU" sz="3100" b="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100" b="0" dirty="0" smtClean="0">
                <a:solidFill>
                  <a:srgbClr val="C00000"/>
                </a:solidFill>
                <a:latin typeface="Georgia" pitchFamily="18" charset="0"/>
              </a:rPr>
              <a:t>с ситуациями издевательства над людьми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C00000"/>
                </a:solidFill>
                <a:latin typeface="Georgia" pitchFamily="18" charset="0"/>
              </a:rPr>
              <a:t>С какими формами издевательства над людьми 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rgbClr val="C00000"/>
                </a:solidFill>
                <a:latin typeface="Georgia" pitchFamily="18" charset="0"/>
              </a:rPr>
              <a:t>Вам приходилось сталкиваться?</a:t>
            </a:r>
          </a:p>
          <a:p>
            <a:endParaRPr lang="ru-RU" sz="2800" dirty="0" smtClean="0"/>
          </a:p>
          <a:p>
            <a:r>
              <a:rPr lang="ru-RU" sz="10000" dirty="0" smtClean="0">
                <a:solidFill>
                  <a:srgbClr val="002060"/>
                </a:solidFill>
              </a:rPr>
              <a:t>унижение</a:t>
            </a:r>
            <a:r>
              <a:rPr lang="ru-RU" sz="10000" dirty="0" smtClean="0"/>
              <a:t> </a:t>
            </a:r>
            <a:r>
              <a:rPr lang="ru-RU" sz="10000" dirty="0" smtClean="0">
                <a:solidFill>
                  <a:srgbClr val="002060"/>
                </a:solidFill>
              </a:rPr>
              <a:t>-</a:t>
            </a:r>
            <a:r>
              <a:rPr lang="ru-RU" sz="10000" dirty="0" smtClean="0"/>
              <a:t> </a:t>
            </a:r>
            <a:r>
              <a:rPr lang="ru-RU" sz="10000" dirty="0" smtClean="0">
                <a:solidFill>
                  <a:srgbClr val="C00000"/>
                </a:solidFill>
              </a:rPr>
              <a:t>43,2 %</a:t>
            </a:r>
          </a:p>
          <a:p>
            <a:r>
              <a:rPr lang="ru-RU" sz="10000" dirty="0" smtClean="0">
                <a:solidFill>
                  <a:srgbClr val="002060"/>
                </a:solidFill>
              </a:rPr>
              <a:t>оскорбления (вербальная агрессия) - </a:t>
            </a:r>
            <a:r>
              <a:rPr lang="ru-RU" sz="10000" dirty="0" smtClean="0">
                <a:solidFill>
                  <a:srgbClr val="C00000"/>
                </a:solidFill>
              </a:rPr>
              <a:t>27,8 %</a:t>
            </a:r>
          </a:p>
          <a:p>
            <a:r>
              <a:rPr lang="ru-RU" sz="10000" dirty="0" smtClean="0">
                <a:solidFill>
                  <a:srgbClr val="002060"/>
                </a:solidFill>
              </a:rPr>
              <a:t>Кибербуллинг – </a:t>
            </a:r>
            <a:r>
              <a:rPr lang="ru-RU" sz="10000" dirty="0" smtClean="0">
                <a:solidFill>
                  <a:srgbClr val="C00000"/>
                </a:solidFill>
              </a:rPr>
              <a:t>5,04 %</a:t>
            </a:r>
          </a:p>
          <a:p>
            <a:r>
              <a:rPr lang="ru-RU" sz="10000" dirty="0" smtClean="0">
                <a:solidFill>
                  <a:srgbClr val="002060"/>
                </a:solidFill>
              </a:rPr>
              <a:t>физическая агрессия - </a:t>
            </a:r>
            <a:r>
              <a:rPr lang="ru-RU" sz="10000" dirty="0" smtClean="0">
                <a:solidFill>
                  <a:srgbClr val="C00000"/>
                </a:solidFill>
              </a:rPr>
              <a:t>6,25 %</a:t>
            </a:r>
          </a:p>
          <a:p>
            <a:r>
              <a:rPr lang="ru-RU" sz="10000" dirty="0" smtClean="0">
                <a:solidFill>
                  <a:srgbClr val="002060"/>
                </a:solidFill>
              </a:rPr>
              <a:t>съемка издевательства на телефон - </a:t>
            </a:r>
            <a:r>
              <a:rPr lang="ru-RU" sz="10000" dirty="0" smtClean="0">
                <a:solidFill>
                  <a:srgbClr val="C00000"/>
                </a:solidFill>
              </a:rPr>
              <a:t>2,54 %</a:t>
            </a:r>
          </a:p>
          <a:p>
            <a:r>
              <a:rPr lang="ru-RU" sz="10000" dirty="0" smtClean="0">
                <a:solidFill>
                  <a:srgbClr val="002060"/>
                </a:solidFill>
              </a:rPr>
              <a:t>всё выше перечисленное -</a:t>
            </a:r>
            <a:r>
              <a:rPr lang="ru-RU" sz="10000" dirty="0" smtClean="0"/>
              <a:t> </a:t>
            </a:r>
            <a:r>
              <a:rPr lang="ru-RU" sz="10000" dirty="0" smtClean="0">
                <a:solidFill>
                  <a:srgbClr val="C00000"/>
                </a:solidFill>
              </a:rPr>
              <a:t>0,04 %</a:t>
            </a:r>
          </a:p>
          <a:p>
            <a:endParaRPr lang="ru-RU" sz="10000" dirty="0" smtClean="0"/>
          </a:p>
          <a:p>
            <a:pPr algn="ctr">
              <a:buNone/>
            </a:pPr>
            <a:r>
              <a:rPr lang="ru-RU" sz="10000" dirty="0" smtClean="0">
                <a:solidFill>
                  <a:srgbClr val="FF0000"/>
                </a:solidFill>
              </a:rPr>
              <a:t>В графе «другое»:</a:t>
            </a:r>
          </a:p>
          <a:p>
            <a:r>
              <a:rPr lang="ru-RU" sz="10000" i="1" dirty="0" smtClean="0">
                <a:solidFill>
                  <a:srgbClr val="002060"/>
                </a:solidFill>
              </a:rPr>
              <a:t>вымогательство денег, </a:t>
            </a:r>
            <a:endParaRPr lang="ru-RU" sz="10000" dirty="0" smtClean="0">
              <a:solidFill>
                <a:srgbClr val="002060"/>
              </a:solidFill>
            </a:endParaRPr>
          </a:p>
          <a:p>
            <a:r>
              <a:rPr lang="ru-RU" sz="10000" i="1" dirty="0" smtClean="0">
                <a:solidFill>
                  <a:srgbClr val="002060"/>
                </a:solidFill>
              </a:rPr>
              <a:t>насмешка над инвалидами,</a:t>
            </a:r>
            <a:endParaRPr lang="ru-RU" sz="10000" dirty="0" smtClean="0">
              <a:solidFill>
                <a:srgbClr val="002060"/>
              </a:solidFill>
            </a:endParaRPr>
          </a:p>
          <a:p>
            <a:r>
              <a:rPr lang="ru-RU" sz="10000" i="1" dirty="0" smtClean="0">
                <a:solidFill>
                  <a:srgbClr val="002060"/>
                </a:solidFill>
              </a:rPr>
              <a:t>драка друг с другом, </a:t>
            </a:r>
            <a:endParaRPr lang="ru-RU" sz="10000" dirty="0" smtClean="0">
              <a:solidFill>
                <a:srgbClr val="002060"/>
              </a:solidFill>
            </a:endParaRPr>
          </a:p>
          <a:p>
            <a:r>
              <a:rPr lang="ru-RU" sz="10000" i="1" dirty="0" smtClean="0">
                <a:solidFill>
                  <a:srgbClr val="002060"/>
                </a:solidFill>
              </a:rPr>
              <a:t>порча личного имущества, </a:t>
            </a:r>
            <a:endParaRPr lang="ru-RU" sz="10000" dirty="0" smtClean="0">
              <a:solidFill>
                <a:srgbClr val="002060"/>
              </a:solidFill>
            </a:endParaRPr>
          </a:p>
          <a:p>
            <a:r>
              <a:rPr lang="ru-RU" sz="10000" i="1" dirty="0" smtClean="0">
                <a:solidFill>
                  <a:srgbClr val="002060"/>
                </a:solidFill>
              </a:rPr>
              <a:t>удерживание в классе, </a:t>
            </a:r>
            <a:endParaRPr lang="ru-RU" sz="10000" dirty="0" smtClean="0">
              <a:solidFill>
                <a:srgbClr val="002060"/>
              </a:solidFill>
            </a:endParaRPr>
          </a:p>
          <a:p>
            <a:r>
              <a:rPr lang="ru-RU" sz="10000" i="1" dirty="0" smtClean="0">
                <a:solidFill>
                  <a:srgbClr val="002060"/>
                </a:solidFill>
              </a:rPr>
              <a:t>отношение учителей к ученикам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E:\ЛР\афансаьев\IMG_5309.jpg"/>
          <p:cNvPicPr>
            <a:picLocks noChangeAspect="1" noChangeArrowheads="1"/>
          </p:cNvPicPr>
          <p:nvPr/>
        </p:nvPicPr>
        <p:blipFill>
          <a:blip r:embed="rId2" cstate="print"/>
          <a:srcRect l="9423" r="17380"/>
          <a:stretch>
            <a:fillRect/>
          </a:stretch>
        </p:blipFill>
        <p:spPr bwMode="auto">
          <a:xfrm>
            <a:off x="6072198" y="3786190"/>
            <a:ext cx="2792984" cy="2148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</a:rPr>
              <a:t>Ранжирование ответов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 по возрастным категориям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433397" cy="426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571480"/>
            <a:ext cx="8643998" cy="5929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Приходилось ли Вам быть участником травли, издевательства?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Имеют опыт:</a:t>
            </a:r>
          </a:p>
          <a:p>
            <a:r>
              <a:rPr lang="ru-RU" sz="3000" dirty="0" smtClean="0">
                <a:solidFill>
                  <a:srgbClr val="002060"/>
                </a:solidFill>
              </a:rPr>
              <a:t>жертв травли, издевательства, </a:t>
            </a: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	насмешек - </a:t>
            </a:r>
            <a:r>
              <a:rPr lang="ru-RU" sz="3000" dirty="0" smtClean="0">
                <a:solidFill>
                  <a:srgbClr val="C00000"/>
                </a:solidFill>
              </a:rPr>
              <a:t>11 %; </a:t>
            </a:r>
          </a:p>
          <a:p>
            <a:r>
              <a:rPr lang="ru-RU" sz="3000" dirty="0" smtClean="0">
                <a:solidFill>
                  <a:srgbClr val="002060"/>
                </a:solidFill>
              </a:rPr>
              <a:t>в качестве агрессора, тем, кто является инициатором травли - </a:t>
            </a:r>
            <a:r>
              <a:rPr lang="ru-RU" sz="3000" dirty="0" smtClean="0">
                <a:solidFill>
                  <a:srgbClr val="C00000"/>
                </a:solidFill>
              </a:rPr>
              <a:t>2 %; </a:t>
            </a:r>
          </a:p>
          <a:p>
            <a:r>
              <a:rPr lang="ru-RU" sz="3000" dirty="0" smtClean="0">
                <a:solidFill>
                  <a:srgbClr val="002060"/>
                </a:solidFill>
              </a:rPr>
              <a:t>наблюдателя травли и издевательства - </a:t>
            </a:r>
            <a:r>
              <a:rPr lang="ru-RU" sz="3000" dirty="0" smtClean="0">
                <a:solidFill>
                  <a:srgbClr val="C00000"/>
                </a:solidFill>
              </a:rPr>
              <a:t>25 %</a:t>
            </a: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Не приходилось быть участником - </a:t>
            </a:r>
            <a:r>
              <a:rPr lang="ru-RU" sz="3000" dirty="0" smtClean="0">
                <a:solidFill>
                  <a:srgbClr val="C00000"/>
                </a:solidFill>
              </a:rPr>
              <a:t>62 %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286</TotalTime>
  <Words>2203</Words>
  <Application>Microsoft Office PowerPoint</Application>
  <PresentationFormat>Экран (4:3)</PresentationFormat>
  <Paragraphs>374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Открытая</vt:lpstr>
      <vt:lpstr>Исследование представлений  о буллинге и специфике его проявлений в образовательных организациях РБ глазами детей и педагогов </vt:lpstr>
      <vt:lpstr>Слайд 2</vt:lpstr>
      <vt:lpstr>Слайд 3</vt:lpstr>
      <vt:lpstr>Слайд 4</vt:lpstr>
      <vt:lpstr>Слайд 5</vt:lpstr>
      <vt:lpstr>Приходилось ли сталкиваться  с ситуациями издевательства над людьми </vt:lpstr>
      <vt:lpstr>Слайд 7</vt:lpstr>
      <vt:lpstr>Ранжирование ответов  по возрастным категориям </vt:lpstr>
      <vt:lpstr>Слайд 9</vt:lpstr>
      <vt:lpstr>Ранжирование ответов по возрастным категориям</vt:lpstr>
      <vt:lpstr>Где чаще всего встречается травля? </vt:lpstr>
      <vt:lpstr>Слайд 12</vt:lpstr>
      <vt:lpstr>Слайд 13</vt:lpstr>
      <vt:lpstr>Слайд 14</vt:lpstr>
      <vt:lpstr>Встречались ли Вам ситуации травли школьников со стороны учителей? </vt:lpstr>
      <vt:lpstr>Слайд 16</vt:lpstr>
      <vt:lpstr>Слайд 17</vt:lpstr>
      <vt:lpstr>Слайд 18</vt:lpstr>
      <vt:lpstr>Слайд 19</vt:lpstr>
      <vt:lpstr>Слайд 20</vt:lpstr>
      <vt:lpstr>Слайд 21</vt:lpstr>
      <vt:lpstr>Результаты анкетирования педагогов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представлений  о буллинге и специфике его проявлений в образовательных организациях РБ глазами детей и педагогов</dc:title>
  <dc:creator>User</dc:creator>
  <cp:lastModifiedBy>User</cp:lastModifiedBy>
  <cp:revision>48</cp:revision>
  <dcterms:created xsi:type="dcterms:W3CDTF">2019-05-25T09:15:44Z</dcterms:created>
  <dcterms:modified xsi:type="dcterms:W3CDTF">2019-05-30T05:55:54Z</dcterms:modified>
</cp:coreProperties>
</file>