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2" r:id="rId2"/>
    <p:sldId id="375" r:id="rId3"/>
    <p:sldId id="319" r:id="rId4"/>
    <p:sldId id="371" r:id="rId5"/>
    <p:sldId id="372" r:id="rId6"/>
    <p:sldId id="321" r:id="rId7"/>
    <p:sldId id="323" r:id="rId8"/>
    <p:sldId id="368" r:id="rId9"/>
    <p:sldId id="334" r:id="rId10"/>
    <p:sldId id="366" r:id="rId11"/>
    <p:sldId id="340" r:id="rId12"/>
    <p:sldId id="374" r:id="rId13"/>
    <p:sldId id="358" r:id="rId14"/>
    <p:sldId id="354" r:id="rId15"/>
    <p:sldId id="361" r:id="rId16"/>
    <p:sldId id="373" r:id="rId17"/>
  </p:sldIdLst>
  <p:sldSz cx="12192000" cy="6858000"/>
  <p:notesSz cx="6794500" cy="9931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910DC"/>
    <a:srgbClr val="E606A6"/>
    <a:srgbClr val="467EA6"/>
    <a:srgbClr val="4F81BD"/>
    <a:srgbClr val="FCFD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o\&#1057;&#1086;&#1090;&#1088;&#1091;&#1076;&#1085;&#1080;&#1082;&#1072;&#1084;%20&#1056;&#1062;&#1054;&#1048;\&#1054;&#1090;&#1095;&#1077;&#1090;&#1099;%202017\&#1044;&#1083;&#1103;%20&#1089;&#1073;&#1086;&#1088;&#1085;&#1080;&#1082;&#1072;\&#1056;&#1091;&#1089;&#1089;&#1082;&#1080;&#1081;%20&#1103;&#1079;&#1099;&#1082;\01_&#1056;&#1091;&#1089;&#1089;&#1082;&#1080;&#1081;_&#1103;&#1079;&#1099;&#1082;_2016_2017_&#1088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o\&#1057;&#1086;&#1090;&#1088;&#1091;&#1076;&#1085;&#1080;&#1082;&#1072;&#1084;%20&#1056;&#1062;&#1054;&#1048;\&#1054;&#1090;&#1095;&#1077;&#1090;&#1099;%202017\&#1044;&#1083;&#1103;%20&#1089;&#1073;&#1086;&#1088;&#1085;&#1080;&#1082;&#1072;\&#1056;&#1091;&#1089;&#1089;&#1082;&#1080;&#1081;%20&#1103;&#1079;&#1099;&#1082;\01_&#1056;&#1091;&#1089;&#1089;&#1082;&#1080;&#1081;_&#1103;&#1079;&#1099;&#1082;_2016_2017_&#1088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56406759017967E-2"/>
          <c:y val="4.587504019869424E-2"/>
          <c:w val="0.92133005551587666"/>
          <c:h val="0.79596649827688282"/>
        </c:manualLayout>
      </c:layout>
      <c:barChart>
        <c:barDir val="col"/>
        <c:grouping val="clustered"/>
        <c:axId val="150144896"/>
        <c:axId val="150793216"/>
      </c:barChart>
      <c:catAx>
        <c:axId val="1501448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50793216"/>
        <c:crosses val="autoZero"/>
        <c:auto val="1"/>
        <c:lblAlgn val="ctr"/>
        <c:lblOffset val="100"/>
      </c:catAx>
      <c:valAx>
        <c:axId val="15079321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50144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ysClr val="windowText" lastClr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56406759017953E-2"/>
          <c:y val="4.587504019869424E-2"/>
          <c:w val="0.92133005551587688"/>
          <c:h val="0.79596649827688282"/>
        </c:manualLayout>
      </c:layout>
      <c:barChart>
        <c:barDir val="col"/>
        <c:grouping val="clustered"/>
        <c:axId val="151361024"/>
        <c:axId val="151494656"/>
      </c:barChart>
      <c:catAx>
        <c:axId val="1513610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51494656"/>
        <c:crosses val="autoZero"/>
        <c:auto val="1"/>
        <c:lblAlgn val="ctr"/>
        <c:lblOffset val="100"/>
      </c:catAx>
      <c:valAx>
        <c:axId val="15149465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513610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ysClr val="windowText" lastClr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0.66382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2192000" cy="24006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5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Путь к «Учителю будущего»</a:t>
          </a:r>
          <a:endParaRPr lang="ru-RU" sz="54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4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altLang="ru-RU" sz="4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altLang="ru-RU" sz="4800" b="1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0.83403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2192000" cy="3016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5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Путь к «Учителю </a:t>
          </a:r>
          <a:r>
            <a:rPr lang="ru-RU" sz="5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будущего»</a:t>
          </a:r>
        </a:p>
        <a:p xmlns:a="http://schemas.openxmlformats.org/drawingml/2006/main">
          <a:pPr algn="ctr"/>
          <a:endParaRPr lang="ru-RU" sz="40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4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altLang="ru-RU" sz="4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altLang="ru-RU" sz="4800" b="1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168" cy="498063"/>
          </a:xfrm>
          <a:prstGeom prst="rect">
            <a:avLst/>
          </a:prstGeom>
        </p:spPr>
        <p:txBody>
          <a:bodyPr vert="horz" lIns="91695" tIns="45846" rIns="91695" bIns="4584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72" y="2"/>
            <a:ext cx="2945168" cy="498063"/>
          </a:xfrm>
          <a:prstGeom prst="rect">
            <a:avLst/>
          </a:prstGeom>
        </p:spPr>
        <p:txBody>
          <a:bodyPr vert="horz" lIns="91695" tIns="45846" rIns="91695" bIns="45846" rtlCol="0"/>
          <a:lstStyle>
            <a:lvl1pPr algn="r">
              <a:defRPr sz="1200"/>
            </a:lvl1pPr>
          </a:lstStyle>
          <a:p>
            <a:pPr>
              <a:defRPr/>
            </a:pPr>
            <a:fld id="{69035FF4-ED85-4DA5-A639-68C65879850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4600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6" rIns="91695" bIns="4584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6" y="4779515"/>
            <a:ext cx="5435912" cy="3910656"/>
          </a:xfrm>
          <a:prstGeom prst="rect">
            <a:avLst/>
          </a:prstGeom>
        </p:spPr>
        <p:txBody>
          <a:bodyPr vert="horz" lIns="91695" tIns="45846" rIns="91695" bIns="4584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3339"/>
            <a:ext cx="2945168" cy="498063"/>
          </a:xfrm>
          <a:prstGeom prst="rect">
            <a:avLst/>
          </a:prstGeom>
        </p:spPr>
        <p:txBody>
          <a:bodyPr vert="horz" lIns="91695" tIns="45846" rIns="91695" bIns="458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72" y="9433339"/>
            <a:ext cx="2945168" cy="498063"/>
          </a:xfrm>
          <a:prstGeom prst="rect">
            <a:avLst/>
          </a:prstGeom>
        </p:spPr>
        <p:txBody>
          <a:bodyPr vert="horz" lIns="91695" tIns="45846" rIns="91695" bIns="45846" rtlCol="0" anchor="b"/>
          <a:lstStyle>
            <a:lvl1pPr algn="r">
              <a:defRPr sz="1200"/>
            </a:lvl1pPr>
          </a:lstStyle>
          <a:p>
            <a:pPr>
              <a:defRPr/>
            </a:pPr>
            <a:fld id="{F30A284D-DBBB-4E51-AAA9-2C4FB37C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220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1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EDA5-AC41-45EB-9F16-45629D2B851A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BF0-72D5-4AF9-A5E9-0A3F792ED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80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D472-07A4-45C4-9820-BD57D4D6AA6A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C8CB-CA83-4449-8417-8D07D079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1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B9D5-5506-4F37-860C-25ADCDD4C12C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1859-3C7E-43DC-8A31-F92003302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10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FE87-D911-490B-84B3-03CA7A883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77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2DDE-4DC6-4A42-AC22-EB665B55A19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1FD8-80F5-45F2-9860-B71F298B8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5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B2C6-8439-45AA-B4D9-69B3F71F46D1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FAE2-1C2A-457A-B829-5F91A70C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7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B90C-CC98-4D39-8267-33D5BB4194A6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E05C-91A9-4D91-A66F-AFFD1855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16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11E0-23A7-4EDC-AA6A-B6DEAB03D88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0C8B-2489-4090-B2A6-5BDA32E0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49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74EE-5267-4EA4-9BDC-20A685B85F85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190-B7CC-49A3-BA04-6E033472B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3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278F-673B-43C8-BA85-823A22741AA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B97C-A86F-4F7E-AF11-64EC89B9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9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217A-9EE6-4052-8F8C-C7EE8F9E4CA8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AF3F-815A-495C-84FC-525517F1B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42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AC3C-BE38-4EBC-8A1C-DB01D2CC5DFF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A459-F2B4-4013-B52E-037D2148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08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1809BC3-6A61-41D3-B320-8516F003E80E}" type="datetimeFigureOut">
              <a:rPr lang="ru-RU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11C2331-2D7F-4E2D-BC65-E2ABE89DB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ФОН_флаг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797655077"/>
              </p:ext>
            </p:extLst>
          </p:nvPr>
        </p:nvGraphicFramePr>
        <p:xfrm>
          <a:off x="0" y="1733909"/>
          <a:ext cx="12192000" cy="296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9338" y="3957639"/>
            <a:ext cx="6051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ИРО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д.пс.н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Шафикова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Гульназ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Радмиловна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45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1760" y="0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53" y="716375"/>
            <a:ext cx="12174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467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4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i="1" dirty="0">
                <a:solidFill>
                  <a:srgbClr val="467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самовыражения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17" y="1646052"/>
            <a:ext cx="7268681" cy="4497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7" r="21798"/>
          <a:stretch/>
        </p:blipFill>
        <p:spPr>
          <a:xfrm>
            <a:off x="7565353" y="1646051"/>
            <a:ext cx="4451230" cy="45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27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5439" y="661210"/>
            <a:ext cx="6170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accent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Проекты «вне уроков»</a:t>
            </a:r>
            <a:endParaRPr lang="ru-RU" sz="4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90C5~1\AppData\Local\Temp\IMG_3576-22-09-19-09-35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255" y="1434568"/>
            <a:ext cx="4724400" cy="3538443"/>
          </a:xfrm>
          <a:prstGeom prst="rect">
            <a:avLst/>
          </a:prstGeom>
          <a:noFill/>
        </p:spPr>
      </p:pic>
      <p:pic>
        <p:nvPicPr>
          <p:cNvPr id="1029" name="Picture 5" descr="C:\Users\90C5~1\AppData\Local\Temp\IMG_3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99" y="1870364"/>
            <a:ext cx="4143247" cy="407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137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1013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в образовательных организациях</a:t>
            </a:r>
          </a:p>
          <a:p>
            <a:pPr algn="ctr"/>
            <a:endParaRPr lang="ru-RU" sz="3600" b="1" i="1" dirty="0">
              <a:solidFill>
                <a:srgbClr val="467E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90C5~1\AppData\Local\Temp\IMG_20190304_120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90C5~1\AppData\Local\Temp\IMG_20190304_120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27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99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444914"/>
            <a:ext cx="9144000" cy="7502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76012" marR="4607" indent="-965071" algn="ctr">
              <a:spcBef>
                <a:spcPts val="91"/>
              </a:spcBef>
            </a:pPr>
            <a:r>
              <a:rPr lang="ru-RU" sz="4800" b="1" i="1" dirty="0">
                <a:solidFill>
                  <a:srgbClr val="467EA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Поддержка разнообразия!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660" y="3055113"/>
            <a:ext cx="4408098" cy="111962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75432" algn="ctr">
              <a:spcBef>
                <a:spcPts val="91"/>
              </a:spcBef>
            </a:pP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методы обучения</a:t>
            </a:r>
            <a:endParaRPr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5969" y="7260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467EA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Ключевая идеология</a:t>
            </a:r>
            <a:endParaRPr sz="4800" b="1" i="1" dirty="0">
              <a:solidFill>
                <a:srgbClr val="467EA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9026" y="2219234"/>
            <a:ext cx="4082944" cy="4502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TextBox 7"/>
          <p:cNvSpPr txBox="1"/>
          <p:nvPr/>
        </p:nvSpPr>
        <p:spPr>
          <a:xfrm>
            <a:off x="2902785" y="4922506"/>
            <a:ext cx="4147650" cy="1144264"/>
          </a:xfrm>
          <a:prstGeom prst="rect">
            <a:avLst/>
          </a:prstGeom>
          <a:noFill/>
          <a:ln>
            <a:noFill/>
          </a:ln>
        </p:spPr>
        <p:txBody>
          <a:bodyPr wrap="square" lIns="81637" tIns="40819" rIns="81637" bIns="40819" anchorCtr="0" compatLnSpc="0">
            <a:spAutoFit/>
          </a:bodyPr>
          <a:lstStyle/>
          <a:p>
            <a:pPr algn="ctr" hangingPunct="0">
              <a:buSzPct val="45000"/>
              <a:defRPr sz="2400" b="0"/>
            </a:pP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Персонализация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oogle Shape;302;p55"/>
          <p:cNvCxnSpPr/>
          <p:nvPr/>
        </p:nvCxnSpPr>
        <p:spPr>
          <a:xfrm>
            <a:off x="1948350" y="1482580"/>
            <a:ext cx="8295300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FE87-D911-490B-84B3-03CA7A883FB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23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86037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467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649" y="2055271"/>
            <a:ext cx="12045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детей и педагогов </a:t>
            </a:r>
          </a:p>
          <a:p>
            <a:endParaRPr lang="ru-RU" sz="3600" b="1" dirty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						</a:t>
            </a:r>
            <a:r>
              <a:rPr lang="ru-RU" sz="3600" b="1" dirty="0" smtClean="0">
                <a:solidFill>
                  <a:srgbClr val="C91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							 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и населению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812341" y="3208449"/>
            <a:ext cx="1849442" cy="12330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62" y="2920540"/>
            <a:ext cx="3274975" cy="2105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808" y="2769280"/>
            <a:ext cx="2374263" cy="21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26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309" y="1323567"/>
            <a:ext cx="6745855" cy="4818439"/>
          </a:xfrm>
        </p:spPr>
        <p:txBody>
          <a:bodyPr/>
          <a:lstStyle/>
          <a:p>
            <a:r>
              <a:rPr lang="ru-RU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«Актив – это то, что кладет деньги в твой карман. </a:t>
            </a:r>
          </a:p>
          <a:p>
            <a:r>
              <a:rPr lang="ru-RU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Пассив – это то, что вынимает деньги из вашего кармана» </a:t>
            </a:r>
            <a:endParaRPr lang="ru-RU" sz="3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Богдашевский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«Основы финансовой грамотности»</a:t>
            </a:r>
          </a:p>
        </p:txBody>
      </p:sp>
      <p:pic>
        <p:nvPicPr>
          <p:cNvPr id="5" name="Picture 2" descr="C:\Users\90C5~1\AppData\Local\Temp\IMG_1311-03-03-19-07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789" y="1025617"/>
            <a:ext cx="3974718" cy="563099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558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3214" y="0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797655077"/>
              </p:ext>
            </p:extLst>
          </p:nvPr>
        </p:nvGraphicFramePr>
        <p:xfrm>
          <a:off x="0" y="1896533"/>
          <a:ext cx="12192000" cy="280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3556000"/>
            <a:ext cx="6998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ИРО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д.пс.н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Шафикова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Гульназ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Радмиловна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shafikova@inbox.ru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45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5457" y="2724309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0" y="1208328"/>
            <a:ext cx="12192000" cy="55979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39471" y="78808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3600" b="1" i="1" dirty="0">
              <a:solidFill>
                <a:srgbClr val="467E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271" y="822057"/>
            <a:ext cx="9687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72% детей не любят учиться в школе</a:t>
            </a:r>
            <a:endParaRPr lang="ru-RU" sz="4000" b="1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5" name="Picture 2" descr="https://onf.ru/sites/default/files/images_infogr/opros-shkolnik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328" r="21349" b="5725"/>
          <a:stretch/>
        </p:blipFill>
        <p:spPr bwMode="auto">
          <a:xfrm>
            <a:off x="2289933" y="1611303"/>
            <a:ext cx="6580740" cy="40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5457" y="5968307"/>
            <a:ext cx="6875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Запрос «Современный класс»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6" name="Google Shape;302;p55"/>
          <p:cNvCxnSpPr/>
          <p:nvPr/>
        </p:nvCxnSpPr>
        <p:spPr>
          <a:xfrm>
            <a:off x="939567" y="1529943"/>
            <a:ext cx="9329504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02;p55"/>
          <p:cNvCxnSpPr/>
          <p:nvPr/>
        </p:nvCxnSpPr>
        <p:spPr>
          <a:xfrm>
            <a:off x="939567" y="5968307"/>
            <a:ext cx="9329504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2816902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6341" y="0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8669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психолого-педагогические компетенции</a:t>
            </a:r>
            <a:endParaRPr lang="ru-RU" sz="3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2618" y="1967345"/>
            <a:ext cx="10224836" cy="46135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dirty="0" smtClean="0">
                <a:solidFill>
                  <a:schemeClr val="tx2"/>
                </a:solidFill>
              </a:rPr>
              <a:t>психологической поддержки;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конструирования среды под индивидуальные запросы;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коррекционной психологической помощи;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создания психологического комфорта в коллективе;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доверительных отношений с детьми;</a:t>
            </a:r>
          </a:p>
          <a:p>
            <a:r>
              <a:rPr lang="ba-RU" dirty="0" smtClean="0">
                <a:solidFill>
                  <a:schemeClr val="tx2"/>
                </a:solidFill>
              </a:rPr>
              <a:t>готовность к изменениям;</a:t>
            </a:r>
          </a:p>
          <a:p>
            <a:r>
              <a:rPr lang="ba-RU" dirty="0" smtClean="0">
                <a:solidFill>
                  <a:schemeClr val="tx2"/>
                </a:solidFill>
              </a:rPr>
              <a:t>взаимодействие с другими;</a:t>
            </a:r>
          </a:p>
          <a:p>
            <a:r>
              <a:rPr lang="ba-RU" dirty="0" smtClean="0">
                <a:solidFill>
                  <a:schemeClr val="tx2"/>
                </a:solidFill>
              </a:rPr>
              <a:t>взаимодействие с собой</a:t>
            </a:r>
            <a:r>
              <a:rPr lang="ba-RU" dirty="0" smtClean="0"/>
              <a:t>.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5936" y="4816425"/>
            <a:ext cx="2183870" cy="19072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80179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475" y="1201981"/>
            <a:ext cx="11319133" cy="5028714"/>
          </a:xfrm>
          <a:prstGeom prst="rect">
            <a:avLst/>
          </a:prstGeom>
        </p:spPr>
      </p:pic>
      <p:sp>
        <p:nvSpPr>
          <p:cNvPr id="237" name="Google Shape;237;p29"/>
          <p:cNvSpPr/>
          <p:nvPr/>
        </p:nvSpPr>
        <p:spPr>
          <a:xfrm>
            <a:off x="122475" y="51525"/>
            <a:ext cx="1154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Будущее за Почемучками!</a:t>
            </a:r>
            <a:endParaRPr sz="4800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Google Shape;302;p55"/>
          <p:cNvCxnSpPr/>
          <p:nvPr/>
        </p:nvCxnSpPr>
        <p:spPr>
          <a:xfrm>
            <a:off x="565800" y="1095401"/>
            <a:ext cx="11060400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9081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5457" y="2724309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444986" y="1214923"/>
            <a:ext cx="12192000" cy="6933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  <a:endParaRPr lang="ru-RU" sz="4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26127" y="2332520"/>
            <a:ext cx="10049774" cy="35467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культуры </a:t>
            </a: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достоинства, готового к жизни в мире потребления, неопределенности, изменений и разнообразия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0199" y="1138688"/>
            <a:ext cx="3264366" cy="58348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036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5457" y="2724309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817418"/>
            <a:ext cx="12192000" cy="97754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профессионально-личностные компетенции</a:t>
            </a:r>
            <a:endParaRPr lang="ru-RU" sz="32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1620982"/>
            <a:ext cx="9787831" cy="4967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dirty="0" smtClean="0">
                <a:solidFill>
                  <a:schemeClr val="tx2"/>
                </a:solidFill>
              </a:rPr>
              <a:t>конфликтологическая компетентность, 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умение выстраивать диалог со всеми участниками образовательных отношений (дети, родители, законные представители), 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навыки ведения неограниченного общения,</a:t>
            </a:r>
          </a:p>
          <a:p>
            <a:r>
              <a:rPr lang="be-BY" dirty="0" smtClean="0">
                <a:solidFill>
                  <a:schemeClr val="tx2"/>
                </a:solidFill>
              </a:rPr>
              <a:t>уверенность в себе, оптимизм, устойчивость к выгоранию,</a:t>
            </a:r>
          </a:p>
          <a:p>
            <a:r>
              <a:rPr lang="ba-RU" dirty="0" smtClean="0">
                <a:solidFill>
                  <a:schemeClr val="tx2"/>
                </a:solidFill>
              </a:rPr>
              <a:t>базовая общая и специальные грамотности.</a:t>
            </a: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6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5457" y="2724309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7;p29"/>
          <p:cNvSpPr/>
          <p:nvPr/>
        </p:nvSpPr>
        <p:spPr>
          <a:xfrm>
            <a:off x="1122515" y="731626"/>
            <a:ext cx="968638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 dirty="0">
              <a:solidFill>
                <a:schemeClr val="accen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27" y="914400"/>
            <a:ext cx="4096463" cy="56173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728" y="858982"/>
            <a:ext cx="4738254" cy="56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07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955964" y="0"/>
            <a:ext cx="10958945" cy="785813"/>
            <a:chOff x="1666875" y="109057"/>
            <a:chExt cx="9508295" cy="785813"/>
          </a:xfrm>
        </p:grpSpPr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1666875" y="142875"/>
              <a:ext cx="78581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РАЗВИТИЯ ОБРАЗОВАНИЯ РЕСПУБЛИКИ БАШКОРТОСТАН</a:t>
              </a:r>
            </a:p>
          </p:txBody>
        </p:sp>
        <p:pic>
          <p:nvPicPr>
            <p:cNvPr id="19" name="Picture 8" descr="D:\Рабочий стол\2011-2012\Август 2012\Площадка\logo без фон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632" y="109057"/>
              <a:ext cx="998538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110067" y="716375"/>
            <a:ext cx="1187026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b="1" i="1" dirty="0" smtClean="0">
                <a:solidFill>
                  <a:srgbClr val="467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актуального содержания  </a:t>
            </a:r>
            <a:endParaRPr lang="ru-RU" b="1" i="1" dirty="0" smtClean="0">
              <a:solidFill>
                <a:srgbClr val="467E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467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курсах повышения квалификации</a:t>
            </a:r>
            <a:endParaRPr lang="ru-RU" b="1" i="1" dirty="0">
              <a:solidFill>
                <a:srgbClr val="467E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2"/>
          <a:stretch/>
        </p:blipFill>
        <p:spPr>
          <a:xfrm>
            <a:off x="2234235" y="2091267"/>
            <a:ext cx="7280694" cy="46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64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52400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3968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2127" y="2544178"/>
            <a:ext cx="8136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2127" y="2551208"/>
            <a:ext cx="8496944" cy="219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66875" y="142875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</a:p>
        </p:txBody>
      </p:sp>
      <p:pic>
        <p:nvPicPr>
          <p:cNvPr id="12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632" y="109057"/>
            <a:ext cx="998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5901" t="10622" r="7004" b="11148"/>
          <a:stretch/>
        </p:blipFill>
        <p:spPr>
          <a:xfrm>
            <a:off x="966094" y="914400"/>
            <a:ext cx="10075717" cy="58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43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291</Words>
  <Application>Microsoft Office PowerPoint</Application>
  <PresentationFormat>Произвольный</PresentationFormat>
  <Paragraphs>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Ключевая идеология</vt:lpstr>
      <vt:lpstr>Слайд 14</vt:lpstr>
      <vt:lpstr>Слайд 15</vt:lpstr>
      <vt:lpstr>Слайд 16</vt:lpstr>
    </vt:vector>
  </TitlesOfParts>
  <Company>Институт РО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Ректор</cp:lastModifiedBy>
  <cp:revision>164</cp:revision>
  <cp:lastPrinted>2017-08-18T05:52:47Z</cp:lastPrinted>
  <dcterms:created xsi:type="dcterms:W3CDTF">2017-03-22T09:52:11Z</dcterms:created>
  <dcterms:modified xsi:type="dcterms:W3CDTF">2019-09-23T03:19:51Z</dcterms:modified>
</cp:coreProperties>
</file>