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600" r:id="rId2"/>
    <p:sldId id="326" r:id="rId3"/>
    <p:sldId id="601" r:id="rId4"/>
    <p:sldId id="605" r:id="rId5"/>
    <p:sldId id="603" r:id="rId6"/>
    <p:sldId id="536" r:id="rId7"/>
    <p:sldId id="599" r:id="rId8"/>
    <p:sldId id="541" r:id="rId9"/>
    <p:sldId id="542" r:id="rId10"/>
    <p:sldId id="543" r:id="rId11"/>
    <p:sldId id="607" r:id="rId12"/>
    <p:sldId id="606" r:id="rId13"/>
    <p:sldId id="608" r:id="rId14"/>
    <p:sldId id="609" r:id="rId15"/>
    <p:sldId id="613" r:id="rId16"/>
    <p:sldId id="614" r:id="rId17"/>
    <p:sldId id="611" r:id="rId18"/>
    <p:sldId id="612" r:id="rId19"/>
    <p:sldId id="615" r:id="rId20"/>
    <p:sldId id="617" r:id="rId21"/>
    <p:sldId id="616" r:id="rId22"/>
    <p:sldId id="638" r:id="rId23"/>
    <p:sldId id="621" r:id="rId24"/>
    <p:sldId id="622" r:id="rId25"/>
    <p:sldId id="620" r:id="rId26"/>
    <p:sldId id="619" r:id="rId27"/>
    <p:sldId id="624" r:id="rId28"/>
    <p:sldId id="618" r:id="rId29"/>
    <p:sldId id="626" r:id="rId30"/>
    <p:sldId id="623" r:id="rId31"/>
    <p:sldId id="627" r:id="rId32"/>
    <p:sldId id="628" r:id="rId33"/>
    <p:sldId id="625" r:id="rId34"/>
    <p:sldId id="630" r:id="rId35"/>
    <p:sldId id="629" r:id="rId36"/>
    <p:sldId id="631" r:id="rId37"/>
    <p:sldId id="635" r:id="rId38"/>
    <p:sldId id="633" r:id="rId39"/>
    <p:sldId id="637" r:id="rId40"/>
    <p:sldId id="636" r:id="rId41"/>
    <p:sldId id="640" r:id="rId42"/>
    <p:sldId id="642" r:id="rId43"/>
    <p:sldId id="641" r:id="rId44"/>
    <p:sldId id="643" r:id="rId45"/>
    <p:sldId id="646" r:id="rId46"/>
    <p:sldId id="647" r:id="rId47"/>
    <p:sldId id="648" r:id="rId48"/>
    <p:sldId id="644" r:id="rId49"/>
    <p:sldId id="645" r:id="rId50"/>
    <p:sldId id="649" r:id="rId51"/>
    <p:sldId id="650" r:id="rId52"/>
    <p:sldId id="651" r:id="rId53"/>
    <p:sldId id="654" r:id="rId54"/>
    <p:sldId id="652" r:id="rId55"/>
    <p:sldId id="655" r:id="rId56"/>
    <p:sldId id="653" r:id="rId57"/>
    <p:sldId id="656" r:id="rId58"/>
    <p:sldId id="657" r:id="rId59"/>
    <p:sldId id="658" r:id="rId60"/>
    <p:sldId id="659" r:id="rId61"/>
    <p:sldId id="660" r:id="rId62"/>
    <p:sldId id="661" r:id="rId63"/>
    <p:sldId id="662" r:id="rId64"/>
    <p:sldId id="663" r:id="rId65"/>
    <p:sldId id="664" r:id="rId66"/>
    <p:sldId id="665" r:id="rId67"/>
    <p:sldId id="325" r:id="rId68"/>
  </p:sldIdLst>
  <p:sldSz cx="12192000" cy="6858000"/>
  <p:notesSz cx="6805613" cy="9944100"/>
  <p:custDataLst>
    <p:tags r:id="rId7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735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45DAE"/>
    <a:srgbClr val="2D2B8D"/>
    <a:srgbClr val="008F96"/>
    <a:srgbClr val="3D9FBD"/>
    <a:srgbClr val="CBD6F1"/>
    <a:srgbClr val="5A4888"/>
    <a:srgbClr val="294790"/>
    <a:srgbClr val="DEE5F6"/>
    <a:srgbClr val="ECF0FA"/>
    <a:srgbClr val="3A5D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87" autoAdjust="0"/>
    <p:restoredTop sz="87338" autoAdjust="0"/>
  </p:normalViewPr>
  <p:slideViewPr>
    <p:cSldViewPr snapToGrid="0">
      <p:cViewPr>
        <p:scale>
          <a:sx n="70" d="100"/>
          <a:sy n="70" d="100"/>
        </p:scale>
        <p:origin x="-642" y="-168"/>
      </p:cViewPr>
      <p:guideLst>
        <p:guide orient="horz" pos="2160"/>
        <p:guide pos="325"/>
        <p:guide pos="3840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8174"/>
    </p:cViewPr>
  </p:sorterViewPr>
  <p:notesViewPr>
    <p:cSldViewPr snapToGrid="0">
      <p:cViewPr>
        <p:scale>
          <a:sx n="130" d="100"/>
          <a:sy n="130" d="100"/>
        </p:scale>
        <p:origin x="192" y="-48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9099" cy="49893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40" y="3"/>
            <a:ext cx="2949099" cy="49893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0488621D-33F7-43DA-9DA1-6B62CCF928AF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3" y="4785598"/>
            <a:ext cx="5444490" cy="391548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447256E-483B-4BC1-BFF8-D2418426C5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327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7888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5203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5203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52034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60809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44380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201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7888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4165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0875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008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683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885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491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77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561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483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00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495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173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873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488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="" xmlns:a16="http://schemas.microsoft.com/office/drawing/2014/main" id="{336A5C21-8560-4361-BC34-8E7691E5DE3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240683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360" name="Слайд think-cell" r:id="rId15" imgW="360" imgH="360" progId="">
              <p:embed/>
            </p:oleObj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="" xmlns:a16="http://schemas.microsoft.com/office/drawing/2014/main" id="{C09A8BCA-0AC5-4653-AE0C-127E1ECAA6AD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9EBC3-1554-42AE-B388-EFCB1C77785B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0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pn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image" Target="../media/image54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3.png"/><Relationship Id="rId7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0.png"/><Relationship Id="rId11" Type="http://schemas.openxmlformats.org/officeDocument/2006/relationships/image" Target="../media/image5.png"/><Relationship Id="rId5" Type="http://schemas.openxmlformats.org/officeDocument/2006/relationships/image" Target="../media/image59.png"/><Relationship Id="rId10" Type="http://schemas.openxmlformats.org/officeDocument/2006/relationships/image" Target="../media/image74.png"/><Relationship Id="rId4" Type="http://schemas.openxmlformats.org/officeDocument/2006/relationships/image" Target="../media/image53.png"/><Relationship Id="rId9" Type="http://schemas.openxmlformats.org/officeDocument/2006/relationships/oleObject" Target="../embeddings/oleObject1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hyperlink" Target="http://lifegiob.net/blog/details?id=792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0.jpe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8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8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6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7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0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9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3.png"/><Relationship Id="rId7" Type="http://schemas.openxmlformats.org/officeDocument/2006/relationships/image" Target="../media/image9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3.png"/><Relationship Id="rId7" Type="http://schemas.openxmlformats.org/officeDocument/2006/relationships/image" Target="../media/image9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0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12" Type="http://schemas.openxmlformats.org/officeDocument/2006/relationships/image" Target="../media/image15.svg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oleObject" Target="../embeddings/oleObject3.bin"/><Relationship Id="rId14" Type="http://schemas.openxmlformats.org/officeDocument/2006/relationships/image" Target="../media/image1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4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7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8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49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0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1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13.svg"/><Relationship Id="rId10" Type="http://schemas.openxmlformats.org/officeDocument/2006/relationships/image" Target="../media/image25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3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7.png"/><Relationship Id="rId4" Type="http://schemas.openxmlformats.org/officeDocument/2006/relationships/oleObject" Target="../embeddings/oleObject54.bin"/><Relationship Id="rId9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1.png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6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7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8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1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9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2.png"/><Relationship Id="rId11" Type="http://schemas.openxmlformats.org/officeDocument/2006/relationships/image" Target="../media/image120.png"/><Relationship Id="rId5" Type="http://schemas.openxmlformats.org/officeDocument/2006/relationships/oleObject" Target="../embeddings/oleObject60.bin"/><Relationship Id="rId10" Type="http://schemas.openxmlformats.org/officeDocument/2006/relationships/image" Target="../media/image119.png"/><Relationship Id="rId4" Type="http://schemas.openxmlformats.org/officeDocument/2006/relationships/notesSlide" Target="../notesSlides/notesSlide61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007919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3537" name="Слайд think-cell" r:id="rId5" imgW="360" imgH="360" progId="">
              <p:embed/>
            </p:oleObj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=""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pic>
        <p:nvPicPr>
          <p:cNvPr id="6" name="Рисунок 5" descr="000356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81" b="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D63DCCC5-C5C7-4939-A893-4A4DB73304DC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5468" y="1507555"/>
            <a:ext cx="10543397" cy="1169551"/>
          </a:xfrm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«МАЛО ОСВОИТЬ АЗЫ МИРОЗДАНЬЯ»:</a:t>
            </a:r>
            <a:b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PRO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ФУНКЦИОНАЛЬНУЮ ГРАМОТНОСТЬ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0045" y="2776374"/>
            <a:ext cx="9062975" cy="307777"/>
          </a:xfrm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Реализуем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национальный проект «Образование» вместе</a:t>
            </a: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C5B8FA12-8F11-450D-B1D4-14C77A453207}"/>
              </a:ext>
            </a:extLst>
          </p:cNvPr>
          <p:cNvGrpSpPr/>
          <p:nvPr/>
        </p:nvGrpSpPr>
        <p:grpSpPr>
          <a:xfrm>
            <a:off x="9480931" y="5602514"/>
            <a:ext cx="2131199" cy="736914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511187" y="6038292"/>
            <a:ext cx="687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Галина Васильевна Крюкова,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ведущий методист, учитель, журналист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2186" y="3207223"/>
            <a:ext cx="6526280" cy="268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506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5691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10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Портфель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139A723-A86E-478B-9A92-20F301586D2E}"/>
              </a:ext>
            </a:extLst>
          </p:cNvPr>
          <p:cNvSpPr txBox="1"/>
          <p:nvPr/>
        </p:nvSpPr>
        <p:spPr>
          <a:xfrm>
            <a:off x="576953" y="1564777"/>
            <a:ext cx="7093848" cy="5874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Функциональная грамотность. Тренажеры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625430" y="4978019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олилиния 25"/>
          <p:cNvSpPr/>
          <p:nvPr/>
        </p:nvSpPr>
        <p:spPr>
          <a:xfrm>
            <a:off x="625430" y="4487291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олилиния 26"/>
          <p:cNvSpPr/>
          <p:nvPr/>
        </p:nvSpPr>
        <p:spPr>
          <a:xfrm>
            <a:off x="625430" y="3996563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олилиния 27"/>
          <p:cNvSpPr/>
          <p:nvPr/>
        </p:nvSpPr>
        <p:spPr>
          <a:xfrm>
            <a:off x="625430" y="3505835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олилиния 29"/>
          <p:cNvSpPr/>
          <p:nvPr/>
        </p:nvSpPr>
        <p:spPr>
          <a:xfrm>
            <a:off x="625430" y="3015107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олилиния 30"/>
          <p:cNvSpPr/>
          <p:nvPr/>
        </p:nvSpPr>
        <p:spPr>
          <a:xfrm>
            <a:off x="625430" y="5468747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" name="Объект 3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3" t="13116" r="20558" b="13216"/>
          <a:stretch/>
        </p:blipFill>
        <p:spPr bwMode="auto">
          <a:xfrm>
            <a:off x="7996258" y="2216836"/>
            <a:ext cx="2965656" cy="389755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87461" y="2272171"/>
            <a:ext cx="2937165" cy="525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Готовятся </a:t>
            </a:r>
            <a:r>
              <a:rPr lang="ru-RU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печати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050149" y="1595554"/>
            <a:ext cx="2937165" cy="525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Вышла в свет</a:t>
            </a: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667" y="3041179"/>
            <a:ext cx="3029661" cy="301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318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11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Функциональная грамотность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5660" y="1719618"/>
            <a:ext cx="10945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коммуникативная грамотность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предполагающая свободное владение всеми видами речевой деятельности; способность адекватно понимать чужую устную и письменную речь; самостоятельно выражать свои мысли в устной и письменной речи;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информационная грамотность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- умение осуществлять поиск информации в учебниках и в справочной литературе, извлекать информацию из интернета и компакт-дисков учебного содержания, а также из других различных источников, перерабатывать и систематизировать информацию и представлять ее разными способами.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2162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12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err="1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Деятельностная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грамотность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0252" y="1624082"/>
            <a:ext cx="113412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Особое место в представлении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 ФУНКЦИОНАЛЬНОЙ ГРАМОТНОСТИ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занимает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ДЕЯТЕЛЬНОСТНАЯ ГРАМОТНОСТЬ: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способность ставить 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 изменять цели и  задачи собственной деятельности, осуществлять коммуникацию, реализовывать простейшие акты деятельности в ситуации неопределённости.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функциональной грамотности рассматривается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условие становления динамичной, творческой, ответственной,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конкурентоспособной личности.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9" name="Picture 1" descr="E:\КАРТИНКИ\quest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36201" y="5131559"/>
            <a:ext cx="1346410" cy="1521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4210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13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истории вопроса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6036" y="1542198"/>
            <a:ext cx="62643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том, что видела птичка в дальних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землях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История постройки дома и разведения при нем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сада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Великаны и пигмеи лесного царства.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275" y="3985146"/>
            <a:ext cx="55546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Замирание нашего сада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осенью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Река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в лунную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ночь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Встреча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войска, возвратившегося из похода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Лес в лучшую свою пору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Пароходная пристань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Дедушкин садик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Прибытие поезда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" name="Picture 2" descr="E:\КОМАНДИРОВКИ\ВЕБИНАРЫ ПРОСВЕЩЕНИЕ\original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2554" y="1433015"/>
            <a:ext cx="3283894" cy="2163170"/>
          </a:xfrm>
          <a:prstGeom prst="rect">
            <a:avLst/>
          </a:prstGeom>
          <a:noFill/>
        </p:spPr>
      </p:pic>
      <p:pic>
        <p:nvPicPr>
          <p:cNvPr id="11" name="Picture 5" descr="E:\КОМАНДИРОВКИ\ВЕБИНАРЫ ПРОСВЕЩЕНИЕ\colorized-vintage-old-photos-russia-48-5721d5bdc684d__8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7160" y="3807725"/>
            <a:ext cx="3286583" cy="2465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523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14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истории вопроса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1532358" cy="14081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1445" y="1433015"/>
            <a:ext cx="113822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Почему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жизнь сравнивают с путешествием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Родина и чужая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сторона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О скоротечности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жизни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7030A0"/>
              </a:solidFill>
              <a:latin typeface="Times New Roman" pitchFamily="18" charset="0"/>
              <a:ea typeface="Calibri" charset="-5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Какие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предметы составляют богатство России и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почему?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О высоком достоинстве человеческого слова и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письма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О непрочности счастья, основанного исключительно на материальном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богатстве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О проявлении нравственного начала в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истории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На чем основывается духовная связь между предками и потомством?</a:t>
            </a:r>
            <a:endParaRPr lang="ru-RU" sz="2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E:\КОМАНДИРОВКИ\ВЕБИНАРЫ ПРОСВЕЩЕНИЕ\f-63-p-23-L-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5244" y="1446663"/>
            <a:ext cx="3753466" cy="2825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1223168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5360" y="302960"/>
            <a:ext cx="1174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4781" y="1242918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691" y="1242918"/>
            <a:ext cx="33847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825" y="10392"/>
            <a:ext cx="1817859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07" y="335756"/>
            <a:ext cx="1318696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392" y="2276872"/>
            <a:ext cx="90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2960"/>
            <a:ext cx="3070745" cy="32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9723" y="666356"/>
            <a:ext cx="6814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Богомазова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Викторовна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Володько Наталья Валерьевна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Гончарук Светлана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Юрьевна 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</a:p>
          <a:p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 грамотности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по русскому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языку 8—11 классы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78" y="116633"/>
            <a:ext cx="132503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7"/>
            <a:ext cx="429260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783" y="3145677"/>
            <a:ext cx="4257193" cy="371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GKryukova\Desktop\ОБРАЗЦЫ\ВЕБИНАРЫ\подводный-мир-1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31" y="3898052"/>
            <a:ext cx="2254917" cy="1691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39" y="6486526"/>
            <a:ext cx="38608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82464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1223168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5360" y="302960"/>
            <a:ext cx="1174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4781" y="1242918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691" y="1242918"/>
            <a:ext cx="33847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825" y="10392"/>
            <a:ext cx="1817859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07" y="335756"/>
            <a:ext cx="1318696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392" y="2276872"/>
            <a:ext cx="90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2" y="29910"/>
            <a:ext cx="6997759" cy="666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92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9" y="503016"/>
            <a:ext cx="2910482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714" y="4149080"/>
            <a:ext cx="3462051" cy="300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5" y="3399365"/>
            <a:ext cx="1293284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5840" y="6486526"/>
            <a:ext cx="38608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06855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7282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17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19" y="6374131"/>
            <a:ext cx="7743265" cy="32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08" t="11801" b="26483"/>
          <a:stretch>
            <a:fillRect/>
          </a:stretch>
        </p:blipFill>
        <p:spPr bwMode="auto">
          <a:xfrm>
            <a:off x="2762171" y="218364"/>
            <a:ext cx="8900857" cy="604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1446" y="213418"/>
            <a:ext cx="2906972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1449372"/>
            <a:ext cx="2882123" cy="32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0547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18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endParaRPr lang="ru-RU" sz="32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57" t="73512"/>
          <a:stretch>
            <a:fillRect/>
          </a:stretch>
        </p:blipFill>
        <p:spPr bwMode="auto">
          <a:xfrm>
            <a:off x="0" y="1569492"/>
            <a:ext cx="11587843" cy="33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06498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19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2" r="1652"/>
          <a:stretch>
            <a:fillRect/>
          </a:stretch>
        </p:blipFill>
        <p:spPr bwMode="auto">
          <a:xfrm>
            <a:off x="217706" y="1473959"/>
            <a:ext cx="11698160" cy="292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7037" y="472726"/>
            <a:ext cx="11742194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Функциональная грамотность </a:t>
            </a: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новый </a:t>
            </a:r>
            <a:r>
              <a:rPr lang="ru-RU" sz="28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 образования</a:t>
            </a: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535390" y="2851669"/>
            <a:ext cx="10569039" cy="378565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300"/>
              </a:spcAft>
              <a:buClrTx/>
              <a:buSzTx/>
              <a:tabLst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0"/>
              </a:spcAft>
              <a:defRPr/>
            </a:pPr>
            <a:endParaRPr lang="ru-RU" dirty="0" smtClean="0">
              <a:solidFill>
                <a:srgbClr val="2D2B8D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 рейтинги качества образования</a:t>
            </a:r>
          </a:p>
          <a:p>
            <a:pPr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ОСВОЕНИЕ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ОСНОВ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ЧТЕНИЯ.  </a:t>
            </a:r>
          </a:p>
          <a:p>
            <a:pPr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PIRLS</a:t>
            </a:r>
            <a:r>
              <a:rPr lang="en-US" sz="1800" dirty="0" smtClean="0"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–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Progress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in International Reading Literacy Study, 4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класс</a:t>
            </a:r>
            <a:endParaRPr lang="ru-RU" sz="18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endParaRPr lang="en-US" sz="1800" dirty="0"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ОСВОЕНИЕ ОСНОВ МАТЕМАТИКИ И ЕСТЕСТВЕННО-НАУЧНЫХ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ПРЕДМЕТОВ. </a:t>
            </a:r>
          </a:p>
          <a:p>
            <a:pPr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TIMSS</a:t>
            </a:r>
            <a:r>
              <a:rPr lang="en-US" sz="1800" dirty="0" smtClean="0"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–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Trends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in Mathematics and Science Study, 4, 8 и 11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классы</a:t>
            </a:r>
            <a:endParaRPr lang="ru-RU" sz="18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endParaRPr lang="en-US" sz="1800" dirty="0"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СФОРМИРОВАННОСТЬ ФУНКЦИОНАЛЬНОЙ ГРАМОТНОСТИ</a:t>
            </a:r>
            <a:r>
              <a:rPr lang="ru-RU" sz="1800" dirty="0" smtClean="0"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читательской, математической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естественно-научной, финансовой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СФОРМИРОВАННОСТЬ НАВЫКОВ РАЗРЕШЕНИЯ ПРОБЛЕМ, КРЕАТИВНОГО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МЫШЛЕНИЯ. </a:t>
            </a:r>
          </a:p>
          <a:p>
            <a:pPr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PISA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–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for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International Student Assessment, 15-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летние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школьники 9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и 10 классы</a:t>
            </a:r>
          </a:p>
          <a:p>
            <a:pPr>
              <a:spcAft>
                <a:spcPts val="0"/>
              </a:spcAft>
              <a:defRPr/>
            </a:pPr>
            <a:endParaRPr lang="ru-RU" b="0" dirty="0"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endParaRPr lang="ru-RU" b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0"/>
              </a:spcAft>
              <a:defRPr/>
            </a:pPr>
            <a:endParaRPr lang="ru-RU" b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227866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59506F52-4973-4E27-8A25-05D28B1793AC}"/>
              </a:ext>
            </a:extLst>
          </p:cNvPr>
          <p:cNvSpPr/>
          <p:nvPr/>
        </p:nvSpPr>
        <p:spPr>
          <a:xfrm>
            <a:off x="523999" y="1333534"/>
            <a:ext cx="10452924" cy="166199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R="0" lvl="0" fontAlgn="auto">
              <a:buClrTx/>
              <a:buSzTx/>
              <a:tabLst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Национальный проект «ОБРАЗОВАНИЕ». Цели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R="0" lvl="0" algn="just" fontAlgn="auto">
              <a:buClrTx/>
              <a:buSzTx/>
              <a:tabLst/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Обеспечение глобальной конкурентоспособности российского образования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, </a:t>
            </a:r>
          </a:p>
          <a:p>
            <a:pPr marR="0" lvl="0" algn="just" fontAlgn="auto">
              <a:buClrTx/>
              <a:buSzTx/>
              <a:tabLst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вхождение Российской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Федерации в число 10 ведущих стран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мира по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качеству общего образования</a:t>
            </a:r>
          </a:p>
          <a:p>
            <a:pPr marR="0" lvl="0" algn="just" fontAlgn="auto">
              <a:buClrTx/>
              <a:buSzTx/>
              <a:tabLst/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Воспитание гармонично развитой и социально ответственной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личности на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основе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 духовно-нравственных ценностей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народов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, исторических и национально-культурных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традиций </a:t>
            </a:r>
            <a:endParaRPr lang="ru-RU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039" y="6254513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75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0854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20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65" b="33213"/>
          <a:stretch>
            <a:fillRect/>
          </a:stretch>
        </p:blipFill>
        <p:spPr bwMode="auto">
          <a:xfrm>
            <a:off x="513521" y="218365"/>
            <a:ext cx="7143784" cy="439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15" t="65604" r="1732"/>
          <a:stretch>
            <a:fillRect/>
          </a:stretch>
        </p:blipFill>
        <p:spPr bwMode="auto">
          <a:xfrm>
            <a:off x="436237" y="4549400"/>
            <a:ext cx="6934095" cy="2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2" r="1652"/>
          <a:stretch>
            <a:fillRect/>
          </a:stretch>
        </p:blipFill>
        <p:spPr bwMode="auto">
          <a:xfrm>
            <a:off x="6671196" y="4339988"/>
            <a:ext cx="5302440" cy="132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7" y="726040"/>
            <a:ext cx="2882123" cy="32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07522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21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978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GKryukova\Desktop\ОБРАЗЦЫ\ВЕБИНАРЫ\i (8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027"/>
          <a:stretch>
            <a:fillRect/>
          </a:stretch>
        </p:blipFill>
        <p:spPr bwMode="auto">
          <a:xfrm flipH="1">
            <a:off x="6728347" y="914400"/>
            <a:ext cx="3480308" cy="5773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782845">
            <a:off x="7088866" y="696826"/>
            <a:ext cx="4683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чём здесь Владимир Набоков?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2902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22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GKryukova\Desktop\ОБРАЗЦЫ\ВЕБИНАРЫ\i (8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027"/>
          <a:stretch>
            <a:fillRect/>
          </a:stretch>
        </p:blipFill>
        <p:spPr bwMode="auto">
          <a:xfrm flipH="1">
            <a:off x="6728347" y="914400"/>
            <a:ext cx="3480308" cy="5773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734" y="918599"/>
            <a:ext cx="6596966" cy="121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163010"/>
            <a:ext cx="6744150" cy="205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1223168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5360" y="302960"/>
            <a:ext cx="1174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4781" y="1242918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691" y="1242918"/>
            <a:ext cx="33847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825" y="10392"/>
            <a:ext cx="1817859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07" y="335756"/>
            <a:ext cx="1318696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392" y="2276872"/>
            <a:ext cx="90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40" y="2205312"/>
            <a:ext cx="8512363" cy="465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2642">
            <a:off x="648105" y="666106"/>
            <a:ext cx="1987537" cy="204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3"/>
            <a:ext cx="429260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9" y="49941"/>
            <a:ext cx="132503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39" y="6486526"/>
            <a:ext cx="38608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9767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1223168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5360" y="302960"/>
            <a:ext cx="1174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4781" y="1242918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691" y="1242918"/>
            <a:ext cx="33847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825" y="10392"/>
            <a:ext cx="1817859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07" y="335756"/>
            <a:ext cx="1318696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392" y="2276872"/>
            <a:ext cx="90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92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1" y="548680"/>
            <a:ext cx="283998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271" y="3717033"/>
            <a:ext cx="4001110" cy="3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9" y="3001964"/>
            <a:ext cx="1293284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19363682"/>
              </p:ext>
            </p:extLst>
          </p:nvPr>
        </p:nvGraphicFramePr>
        <p:xfrm>
          <a:off x="3331567" y="1463447"/>
          <a:ext cx="1718106" cy="1943665"/>
        </p:xfrm>
        <a:graphic>
          <a:graphicData uri="http://schemas.openxmlformats.org/presentationml/2006/ole">
            <p:oleObj spid="_x0000_s112642" name="Acrobat Document" r:id="rId9" imgW="2258640" imgH="3052800" progId="AcroExch.Document.DC">
              <p:embed/>
            </p:oleObj>
          </a:graphicData>
        </a:graphic>
      </p:graphicFrame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16" y="867040"/>
            <a:ext cx="5085909" cy="596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39" y="6486526"/>
            <a:ext cx="38608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71633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1618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25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738" b="88971"/>
          <a:stretch>
            <a:fillRect/>
          </a:stretch>
        </p:blipFill>
        <p:spPr bwMode="auto">
          <a:xfrm>
            <a:off x="253132" y="1593321"/>
            <a:ext cx="11714241" cy="213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4" t="76317" r="3980" b="6810"/>
          <a:stretch>
            <a:fillRect/>
          </a:stretch>
        </p:blipFill>
        <p:spPr bwMode="auto">
          <a:xfrm>
            <a:off x="900751" y="3521123"/>
            <a:ext cx="9902652" cy="287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059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26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Портфель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86" t="10571" r="5358" b="24175"/>
          <a:stretch>
            <a:fillRect/>
          </a:stretch>
        </p:blipFill>
        <p:spPr bwMode="auto">
          <a:xfrm>
            <a:off x="177419" y="111735"/>
            <a:ext cx="10208527" cy="650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4690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27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547" y="472726"/>
            <a:ext cx="11572354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endParaRPr lang="ru-RU" sz="32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Галина\Desktop\КРЮКОВ\img2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233" y="1488946"/>
            <a:ext cx="2023937" cy="204368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52131" y="1678675"/>
            <a:ext cx="86936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 Алексеевич Бунин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Господин из Сан-Франциско»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Господин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Сан-Франциско – имени его ни в Неаполе, ни на Капри никто не запомнил – ехал в Старый Свет на целых два года, с женой и дочерью, единственно ради развлечения…</a:t>
            </a:r>
          </a:p>
          <a:p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Океан с гулом ходил за стеной чёрными горами …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09570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28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endParaRPr lang="ru-RU" sz="32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0251" y="1692322"/>
            <a:ext cx="113139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9. Господин «был твёрдо уверен, что имеет полное право на отдых».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 для вас значит выражение «право на отдых»? Опишите ситуацию из личного опыта (5-7 предложений), когда вы могли бы сказать себе «Имею право на отдых».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6738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29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endParaRPr lang="ru-RU" sz="32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1709779" cy="43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8365" y="1392071"/>
            <a:ext cx="1124575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10. Вспомните историю знаменитого корабля «Титаник». Современники отмечали,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корабль был таким огромным, что напоминал целый город со своей ежедневной газетой, с рабочими офисами, где совершались сделки мирового уровня.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Роскошь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внутренних интерьеров корабля поражает до сих пор.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«Титаник – корабль, бросивший вызов высшим силам. Чудо кораблестроения и самый большой корабль своего времени. Строители и владельцы этого гиганта пассажирского флота самонадеянно заявляли: «Сам Господь Бог не сможет потопить этот корабль». Тем не менее спущенный на воду корабль ушёл в своё первое плавание и не вернулся. Это была одна из крупнейших катастроф, навсегда вошедшая в историю мореплавания».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hlinkClick r:id="rId7"/>
              </a:rPr>
              <a:t>http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  <a:hlinkClick r:id="rId7"/>
              </a:rPr>
              <a:t>://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hlinkClick r:id="rId7"/>
              </a:rPr>
              <a:t>lifegiob.net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hlinkClick r:id="rId7"/>
              </a:rPr>
              <a:t>blog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hlinkClick r:id="rId7"/>
              </a:rPr>
              <a:t>details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  <a:hlinkClick r:id="rId7"/>
              </a:rPr>
              <a:t>?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  <a:hlinkClick r:id="rId7"/>
              </a:rPr>
              <a:t>id=792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Рассмотрите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фотографии внутренних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интерьеров «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Титаника». Представьте, что вы ведёте собственный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блог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мореплавателях, морских регатах и кораблях. Дайте описание интерьера «Титаника»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вашего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блога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4218" y="223344"/>
            <a:ext cx="11203368" cy="8240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Распределение российских учащихся 15-летнего возраста по уровням функциональной грамотности (2015)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 flipV="1">
            <a:off x="0" y="1226127"/>
            <a:ext cx="11679382" cy="1739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3761" y="1449537"/>
            <a:ext cx="6673823" cy="342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H="1" flipV="1">
            <a:off x="222106" y="5674595"/>
            <a:ext cx="11457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причина низких рейтингов – низкие результаты российских учащихся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15-летнего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</a:t>
            </a:r>
            <a:endParaRPr lang="en-US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областям функциональной грамотности, а также </a:t>
            </a:r>
            <a:r>
              <a:rPr lang="ru-RU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несформированность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106" y="1340427"/>
            <a:ext cx="187166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106" y="2090737"/>
            <a:ext cx="1878012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8566" y="2249632"/>
            <a:ext cx="3111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8566" y="2972379"/>
            <a:ext cx="3111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8566" y="3627437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8566" y="4298806"/>
            <a:ext cx="2746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8566" y="4984606"/>
            <a:ext cx="2746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7864" y="1312863"/>
            <a:ext cx="2810602" cy="414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10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366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30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Галина\Desktop\КРЮКОВ\view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346" y="940602"/>
            <a:ext cx="4312933" cy="2744293"/>
          </a:xfrm>
          <a:prstGeom prst="rect">
            <a:avLst/>
          </a:prstGeom>
          <a:noFill/>
        </p:spPr>
      </p:pic>
      <p:pic>
        <p:nvPicPr>
          <p:cNvPr id="10" name="Picture 3" descr="C:\Users\Галина\Desktop\КРЮКОВ\titanic-interior-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3938" y="3780431"/>
            <a:ext cx="3824856" cy="2833036"/>
          </a:xfrm>
          <a:prstGeom prst="rect">
            <a:avLst/>
          </a:prstGeom>
          <a:noFill/>
        </p:spPr>
      </p:pic>
      <p:pic>
        <p:nvPicPr>
          <p:cNvPr id="11" name="Picture 4" descr="C:\Users\Галина\Desktop\КРЮКОВ\1426697578_muzey-titanika-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3297" y="3784654"/>
            <a:ext cx="4287372" cy="2867180"/>
          </a:xfrm>
          <a:prstGeom prst="rect">
            <a:avLst/>
          </a:prstGeom>
          <a:noFill/>
        </p:spPr>
      </p:pic>
      <p:pic>
        <p:nvPicPr>
          <p:cNvPr id="12" name="Picture 5" descr="C:\Users\Галина\Desktop\КРЮКОВ\First-Class-Smoking-Room-1024x7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3773" y="971710"/>
            <a:ext cx="3850038" cy="2699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7762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31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endParaRPr lang="ru-RU" sz="32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5659" y="1542196"/>
            <a:ext cx="11368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11. Прочитайте текст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Антлантида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Объясните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5,6 предложениях, почему И.А.Бунин назвал пароход, на котором плыл господин, «Атлантида». Аргументируйте свой ответ.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материалам … Г.Александровского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Атлантида – не легенда!»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878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32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b="34986"/>
          <a:stretch>
            <a:fillRect/>
          </a:stretch>
        </p:blipFill>
        <p:spPr bwMode="auto">
          <a:xfrm>
            <a:off x="2004717" y="0"/>
            <a:ext cx="80482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571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33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93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endParaRPr lang="ru-RU" sz="32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 flipV="1">
            <a:off x="0" y="1337481"/>
            <a:ext cx="3589361" cy="26862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2063" y="163774"/>
            <a:ext cx="8025022" cy="601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2083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34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5145" t="6135" r="2379" b="12059"/>
          <a:stretch>
            <a:fillRect/>
          </a:stretch>
        </p:blipFill>
        <p:spPr bwMode="auto">
          <a:xfrm>
            <a:off x="2606722" y="218364"/>
            <a:ext cx="7274260" cy="111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 t="5649" r="4951" b="3369"/>
          <a:stretch>
            <a:fillRect/>
          </a:stretch>
        </p:blipFill>
        <p:spPr bwMode="auto">
          <a:xfrm>
            <a:off x="2582036" y="1275500"/>
            <a:ext cx="7217057" cy="54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19810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35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0251" y="1528549"/>
            <a:ext cx="113685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Прочитайте дополнительный текст. Определите жанр текста.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Дайте развёрнутый и аргументированный ответ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вопрос: является ли текст «Верона» информативным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путешественника? Какую конкретно информацию может извлечь из этого текста человек, собирающийся посетить Верону? Перечислите достопримечательности, которые турист может увидеть в знаменитом городе.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21858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36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4978" y="-2"/>
            <a:ext cx="878449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2595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37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Ваше решение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7922" y="1569493"/>
            <a:ext cx="1067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17. Составьте план путешествия, которое вы хотели бы предложить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вашим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друзьям или родителям. Аргументируйте выбор маршрута.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Оформите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информацию в виде таблицы.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832513" y="2799774"/>
          <a:ext cx="10781732" cy="3341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495"/>
                <a:gridCol w="4006326"/>
                <a:gridCol w="3593911"/>
              </a:tblGrid>
              <a:tr h="11139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3906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13906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73707" y="3138985"/>
            <a:ext cx="257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Порядок маршрута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5272" y="3084394"/>
            <a:ext cx="3657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Страна, город, местечко, остров, побережье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229600" y="3016155"/>
            <a:ext cx="3111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Достопримечательности или преимущества отдыха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2390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38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Авторитетное мнение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4961" y="1516501"/>
            <a:ext cx="6646460" cy="494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99091" y="2942464"/>
            <a:ext cx="56910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считаю, что прийти на экзамен, </a:t>
            </a:r>
            <a:endParaRPr lang="ru-RU" sz="2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подготовившись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нему,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равно, </a:t>
            </a:r>
            <a:endParaRPr lang="ru-RU" sz="2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играть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краплеными картами.</a:t>
            </a:r>
          </a:p>
          <a:p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Гумилёв</a:t>
            </a: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28002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39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Авторитетное мнение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1627893" cy="27729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0375" y="2019869"/>
            <a:ext cx="112866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получить высококлассное образование может стать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элитарной привилегией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доступной только «посвященным». 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 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Умберто Эко, предлагавшего в романе «Имя розы» пускать в Библиотеку только тех, кто умеет, кто готов воспринимать сложные знания. Произойдет разделение на тех, кто будет уметь читать сложную литературу, и тех, кто читает вывески, кто таким клиповым образом хватает информацию 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интернета. Оно будет раздвигаться все больше и больше.</a:t>
            </a:r>
          </a:p>
          <a:p>
            <a:endParaRPr lang="ru-RU" sz="2400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Черниговская, профессор, доктор биологии и филологии, </a:t>
            </a:r>
          </a:p>
          <a:p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Лабораторией когнитивных исследований СПбГУ</a:t>
            </a:r>
            <a:endParaRPr lang="ru-RU" sz="2400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4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4218" y="223344"/>
            <a:ext cx="11203368" cy="8240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Каковы условия </a:t>
            </a:r>
            <a:endParaRPr lang="ru-RU" sz="2800" b="1" spc="-40" dirty="0" smtClean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формирования </a:t>
            </a:r>
            <a:r>
              <a:rPr lang="ru-RU" sz="28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функциональной грамотности учащихся</a:t>
            </a: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227866"/>
            <a:ext cx="1140921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C:\Users\GKryukova\Desktop\70567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671" y="1361294"/>
            <a:ext cx="10107074" cy="53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670" y="6095917"/>
            <a:ext cx="101070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Системно-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подход, организация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процесса,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главное место отводится активной и разносторонней,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максимальной степени самостоятельной познавательной деятельности школьника.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277" y="5667660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075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26978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40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6161" y="1733266"/>
            <a:ext cx="92941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ФОЛОВЕРСКАЯ ОСВЕДОМЛЁННОСТЬ</a:t>
            </a: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БЕЛОКОСТНОЕ ОКТРУА</a:t>
            </a: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БЛАГОЙ ОБЫЧАЙ</a:t>
            </a: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НЫНЕШНИЙ ЗЕМЛЯНИН </a:t>
            </a: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МАТРИКУЛИРОВАННЫЙ </a:t>
            </a: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3107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41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9558" y="1746913"/>
            <a:ext cx="10536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ФОЛОВЕРСКАЯ ОСВЕДОМЛЁННОСТЬ.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БЕЛОКОСТНОЕ ОКТРУА МАТРИКУЛИРОВАННЫХ ИЛИ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БЛАГОЙ ОБЫЧАЙ НЫНЕШНИХ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ЗЕМЛЯН?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3414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42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3081" y="1555845"/>
            <a:ext cx="110273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грамотность. </a:t>
            </a:r>
            <a:endParaRPr lang="en-US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Элитарная привилегия посвящённых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endParaRPr lang="en-US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привычка современного человека? 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33122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43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605" b="87787"/>
          <a:stretch>
            <a:fillRect/>
          </a:stretch>
        </p:blipFill>
        <p:spPr bwMode="auto">
          <a:xfrm>
            <a:off x="259308" y="1494931"/>
            <a:ext cx="4121624" cy="70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3761" y="1509772"/>
            <a:ext cx="7300121" cy="4807397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99293" y="6359857"/>
            <a:ext cx="5334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Страны Организации экономического сотрудничества и развития</a:t>
            </a:r>
            <a:endParaRPr lang="ru-RU" sz="1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069" y="2511187"/>
            <a:ext cx="982638" cy="392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018" y="4140155"/>
            <a:ext cx="4130322" cy="40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3619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44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3773" y="1665027"/>
            <a:ext cx="10904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16 стран, средний балл которых статистически значимо выше среднего балла России </a:t>
            </a:r>
            <a:endParaRPr lang="ru-RU" sz="2000" dirty="0" smtClean="0"/>
          </a:p>
          <a:p>
            <a:r>
              <a:rPr lang="ru-RU" sz="2000" dirty="0" smtClean="0"/>
              <a:t>(</a:t>
            </a:r>
            <a:r>
              <a:rPr lang="ru-RU" sz="2000" dirty="0" smtClean="0"/>
              <a:t>Сингапур, Гонконг (Китай), Канада, Финляндия, Ирландия</a:t>
            </a:r>
            <a:r>
              <a:rPr lang="ru-RU" sz="2000" dirty="0" smtClean="0"/>
              <a:t>…)</a:t>
            </a:r>
          </a:p>
          <a:p>
            <a:endParaRPr lang="ru-RU" sz="2000" dirty="0" smtClean="0"/>
          </a:p>
          <a:p>
            <a:r>
              <a:rPr lang="ru-RU" sz="2000" dirty="0" smtClean="0"/>
              <a:t>15 стран, средний балл которых не отличается от балла России </a:t>
            </a:r>
            <a:br>
              <a:rPr lang="ru-RU" sz="2000" dirty="0" smtClean="0"/>
            </a:br>
            <a:r>
              <a:rPr lang="ru-RU" sz="2000" dirty="0" smtClean="0"/>
              <a:t>(Швеция, Дания, Франция, Бельгия, Португалия, Великобритания, Тайвань, США, Испания, Китай, Швейцария, Латвия, Чехия, Хорватия, Вьетнам)</a:t>
            </a:r>
          </a:p>
          <a:p>
            <a:endParaRPr lang="ru-RU" sz="2000" dirty="0" smtClean="0"/>
          </a:p>
          <a:p>
            <a:r>
              <a:rPr lang="ru-RU" sz="2000" dirty="0" smtClean="0"/>
              <a:t>38 стран, средний балл которых статистически </a:t>
            </a:r>
            <a:r>
              <a:rPr lang="ru-RU" sz="2000" dirty="0" smtClean="0"/>
              <a:t> значимо </a:t>
            </a:r>
            <a:r>
              <a:rPr lang="ru-RU" sz="2000" dirty="0" smtClean="0"/>
              <a:t>ниже среднего балла России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1223168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5360" y="302960"/>
            <a:ext cx="1174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4781" y="1242918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691" y="1242918"/>
            <a:ext cx="33847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825" y="10392"/>
            <a:ext cx="1817859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07" y="335756"/>
            <a:ext cx="1318696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392" y="2276872"/>
            <a:ext cx="90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375">
            <a:off x="502178" y="503015"/>
            <a:ext cx="2903537" cy="28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05714" y="703071"/>
            <a:ext cx="6626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Гончарук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Юрьевна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Есауленко Юлия Александровна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Фёдоров Виктор Викторович и др.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задач по формированию читательской грамотности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8—11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359" y="4028537"/>
            <a:ext cx="10078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функцию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из инструментов достижения образовательных результатов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предмету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комплексы заданий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текстовой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основе, при выполнении которых обучающиеся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активизируют навык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новым стандартам.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отрабатывать широкий спектр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умений и компетенций.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638" y="3657725"/>
            <a:ext cx="969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</a:t>
            </a:r>
            <a:r>
              <a:rPr lang="ru-RU" b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для </a:t>
            </a:r>
            <a:r>
              <a:rPr lang="ru-RU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организаций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480" y="53046"/>
            <a:ext cx="1320371" cy="99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7" y="102441"/>
            <a:ext cx="4245132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2178" y="188640"/>
            <a:ext cx="396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ПОРТФЕЛЬ УЧИТЕЛЯ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7" y="2656061"/>
            <a:ext cx="2437624" cy="123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39" y="6486526"/>
            <a:ext cx="38608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3002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1223168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5360" y="302960"/>
            <a:ext cx="1174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4781" y="1242918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691" y="1242918"/>
            <a:ext cx="33847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825" y="10392"/>
            <a:ext cx="1817859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07" y="335756"/>
            <a:ext cx="1318696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392" y="2276872"/>
            <a:ext cx="902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21" y="10391"/>
            <a:ext cx="6719505" cy="676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GKryukova\Desktop\ОБРАЗЦЫ\ВЕБИНАРЫ\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718" y="3306862"/>
            <a:ext cx="4627439" cy="347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6" y="703071"/>
            <a:ext cx="3184615" cy="237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3" y="10391"/>
            <a:ext cx="4243916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10391"/>
            <a:ext cx="422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ПОРТФЕЛЬ УЧЕНИКА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621" y="3076269"/>
            <a:ext cx="1289795" cy="85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7755" y="6486526"/>
            <a:ext cx="38608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16588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3926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47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1844824"/>
            <a:ext cx="10532552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ЧИТАТЕЛЬСКАЯ ГРАМОТНОСТЬ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ГОТОВНОСТЬ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ЖИЗНИ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37218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48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61547" y="1864063"/>
            <a:ext cx="7128792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ИНФОРМАЦИЕЙ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38242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49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90430" y="1458399"/>
            <a:ext cx="8604448" cy="39703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НАЙТИ И ИЗВЛЕЧЬ </a:t>
            </a:r>
          </a:p>
          <a:p>
            <a:pPr marL="742950" indent="-742950">
              <a:buAutoNum type="arabicPeriod"/>
            </a:pP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 ИСКОМОГО СООБЩЕНИЯ</a:t>
            </a:r>
          </a:p>
          <a:p>
            <a:pPr marL="742950" indent="-742950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(ПРЕДЛОЖЕНИЕ, ГРАФА ТАБЛИЦЫ, СТРОКИ СПИСКА)</a:t>
            </a:r>
          </a:p>
          <a:p>
            <a:pPr marL="742950" indent="-742950"/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ГИПЕРСВЯЗИ В ПЕЧАТНОМ ТЕКСТЕ  </a:t>
            </a: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03763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5586" name="Слайд think-cell" r:id="rId4" imgW="360" imgH="360" progId="">
              <p:embed/>
            </p:oleObj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7ED3B4AB-2944-4CB8-974F-92CE170CCDE7}"/>
              </a:ext>
            </a:extLst>
          </p:cNvPr>
          <p:cNvSpPr/>
          <p:nvPr/>
        </p:nvSpPr>
        <p:spPr>
          <a:xfrm rot="10800000">
            <a:off x="7140775" y="0"/>
            <a:ext cx="5080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88000">
                <a:srgbClr val="2D2B8D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199717" y="953851"/>
            <a:ext cx="6670964" cy="32624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tabLst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способность </a:t>
            </a:r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человека использовать приобретаемые </a:t>
            </a:r>
            <a:r>
              <a:rPr lang="ru-RU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</a:t>
            </a:r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течение жизни знания </a:t>
            </a:r>
            <a:endParaRPr lang="ru-RU" sz="2400" b="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</a:t>
            </a:r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решения широкого диапазона </a:t>
            </a:r>
            <a:endParaRPr lang="ru-RU" sz="2400" b="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жизненных </a:t>
            </a:r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задач в различных сферах человеческой деятельности, общения и социальных </a:t>
            </a:r>
            <a:r>
              <a:rPr lang="ru-RU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отношений</a:t>
            </a:r>
          </a:p>
          <a:p>
            <a:pPr>
              <a:spcAft>
                <a:spcPts val="600"/>
              </a:spcAft>
            </a:pPr>
            <a:endParaRPr lang="ru-RU" sz="2400" b="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Алексей Алексеевич Леонтьев.*</a:t>
            </a:r>
            <a:endParaRPr lang="en-US" sz="2400" b="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21DBF65-A5EE-42BD-A8DA-21D7B69EA723}"/>
              </a:ext>
            </a:extLst>
          </p:cNvPr>
          <p:cNvSpPr txBox="1"/>
          <p:nvPr/>
        </p:nvSpPr>
        <p:spPr>
          <a:xfrm>
            <a:off x="189084" y="261899"/>
            <a:ext cx="6951691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Функциональная грамотность -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Номер слайда 2">
            <a:extLst>
              <a:ext uri="{FF2B5EF4-FFF2-40B4-BE49-F238E27FC236}">
                <a16:creationId xmlns="" xmlns:a16="http://schemas.microsoft.com/office/drawing/2014/main" id="{3FC4D94E-3F7B-457C-A7CE-EAF00E7B718A}"/>
              </a:ext>
            </a:extLst>
          </p:cNvPr>
          <p:cNvSpPr txBox="1">
            <a:spLocks/>
          </p:cNvSpPr>
          <p:nvPr/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1100" smtClean="0"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</a:t>
            </a:fld>
            <a:endParaRPr lang="en" sz="1100" dirty="0">
              <a:solidFill>
                <a:schemeClr val="bg1">
                  <a:lumMod val="8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20768" y="181877"/>
            <a:ext cx="4687628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Функционально грамотная личность</a:t>
            </a:r>
          </a:p>
          <a:p>
            <a:endParaRPr 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26226" y="2468758"/>
            <a:ext cx="281807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 самостоятельный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226226" y="1381005"/>
            <a:ext cx="3965774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Человек, </a:t>
            </a:r>
          </a:p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умеющий жить  среди людей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320768" y="557546"/>
            <a:ext cx="728340" cy="728336"/>
            <a:chOff x="7559745" y="3547431"/>
            <a:chExt cx="728340" cy="728336"/>
          </a:xfrm>
        </p:grpSpPr>
        <p:sp>
          <p:nvSpPr>
            <p:cNvPr id="58" name="Овал 57">
              <a:extLst>
                <a:ext uri="{FF2B5EF4-FFF2-40B4-BE49-F238E27FC236}">
                  <a16:creationId xmlns="" xmlns:a16="http://schemas.microsoft.com/office/drawing/2014/main" id="{9D1C2D6B-6670-4D68-9651-6A127E35AB9F}"/>
                </a:ext>
              </a:extLst>
            </p:cNvPr>
            <p:cNvSpPr/>
            <p:nvPr/>
          </p:nvSpPr>
          <p:spPr>
            <a:xfrm>
              <a:off x="7559745" y="3547431"/>
              <a:ext cx="728340" cy="728336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pic>
          <p:nvPicPr>
            <p:cNvPr id="12" name="Рисунок 11" descr="Исследование">
              <a:extLst>
                <a:ext uri="{FF2B5EF4-FFF2-40B4-BE49-F238E27FC236}">
                  <a16:creationId xmlns="" xmlns:a16="http://schemas.microsoft.com/office/drawing/2014/main" id="{3C638EEF-D7A5-4C97-A66A-9841D1BA7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7696200" y="3670217"/>
              <a:ext cx="449664" cy="449664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7343522" y="2227701"/>
            <a:ext cx="728340" cy="728336"/>
            <a:chOff x="7576243" y="192503"/>
            <a:chExt cx="728340" cy="728336"/>
          </a:xfrm>
        </p:grpSpPr>
        <p:sp>
          <p:nvSpPr>
            <p:cNvPr id="48" name="Овал 47">
              <a:extLst>
                <a:ext uri="{FF2B5EF4-FFF2-40B4-BE49-F238E27FC236}">
                  <a16:creationId xmlns="" xmlns:a16="http://schemas.microsoft.com/office/drawing/2014/main" id="{377042B6-C110-438B-99EF-B695BC21B9C3}"/>
                </a:ext>
              </a:extLst>
            </p:cNvPr>
            <p:cNvSpPr/>
            <p:nvPr/>
          </p:nvSpPr>
          <p:spPr>
            <a:xfrm>
              <a:off x="7576243" y="192503"/>
              <a:ext cx="728340" cy="728336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pic>
          <p:nvPicPr>
            <p:cNvPr id="17" name="Рисунок 16" descr="Голова с шестеренками">
              <a:extLst>
                <a:ext uri="{FF2B5EF4-FFF2-40B4-BE49-F238E27FC236}">
                  <a16:creationId xmlns="" xmlns:a16="http://schemas.microsoft.com/office/drawing/2014/main" id="{BE45F391-707E-4DD7-A536-C9A5E30EF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735046" y="351304"/>
              <a:ext cx="410734" cy="410734"/>
            </a:xfrm>
            <a:prstGeom prst="rect">
              <a:avLst/>
            </a:prstGeom>
          </p:spPr>
        </p:pic>
      </p:grpSp>
      <p:sp>
        <p:nvSpPr>
          <p:cNvPr id="32" name="Прямоугольник 31"/>
          <p:cNvSpPr/>
          <p:nvPr/>
        </p:nvSpPr>
        <p:spPr>
          <a:xfrm>
            <a:off x="8226226" y="766653"/>
            <a:ext cx="322829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 познающий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7327024" y="1383400"/>
            <a:ext cx="728340" cy="728336"/>
            <a:chOff x="7559745" y="4512631"/>
            <a:chExt cx="728340" cy="728336"/>
          </a:xfrm>
        </p:grpSpPr>
        <p:sp>
          <p:nvSpPr>
            <p:cNvPr id="34" name="Овал 33">
              <a:extLst>
                <a:ext uri="{FF2B5EF4-FFF2-40B4-BE49-F238E27FC236}">
                  <a16:creationId xmlns="" xmlns:a16="http://schemas.microsoft.com/office/drawing/2014/main" id="{EB215521-21E4-4805-8BEF-4813B85BBA98}"/>
                </a:ext>
              </a:extLst>
            </p:cNvPr>
            <p:cNvSpPr/>
            <p:nvPr/>
          </p:nvSpPr>
          <p:spPr>
            <a:xfrm>
              <a:off x="7559745" y="4512631"/>
              <a:ext cx="728340" cy="728336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pic>
          <p:nvPicPr>
            <p:cNvPr id="35" name="Рисунок 34" descr="Отзыв заказчика">
              <a:extLst>
                <a:ext uri="{FF2B5EF4-FFF2-40B4-BE49-F238E27FC236}">
                  <a16:creationId xmlns="" xmlns:a16="http://schemas.microsoft.com/office/drawing/2014/main" id="{DF1AC323-3F64-4719-BA68-02DA6FB4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7729803" y="4678676"/>
              <a:ext cx="400737" cy="400737"/>
            </a:xfrm>
            <a:prstGeom prst="rect">
              <a:avLst/>
            </a:prstGeom>
          </p:spPr>
        </p:pic>
      </p:grpSp>
      <p:pic>
        <p:nvPicPr>
          <p:cNvPr id="3173" name="Picture 101" descr="C:\Users\lmartynova\AppData\Local\Microsoft\Windows\Temporary Internet Files\Content.Outlook\59X04JPV\logo_prosveschenie-0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5876" y="6146394"/>
            <a:ext cx="1473201" cy="60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322" y="5317470"/>
            <a:ext cx="6986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 советский </a:t>
            </a:r>
            <a:r>
              <a:rPr lang="ru-RU" sz="1200" dirty="0"/>
              <a:t>и российский лингвист, психолог, </a:t>
            </a:r>
            <a:endParaRPr lang="ru-RU" sz="1200" dirty="0" smtClean="0"/>
          </a:p>
          <a:p>
            <a:r>
              <a:rPr lang="ru-RU" sz="1200" dirty="0" smtClean="0"/>
              <a:t>доктор </a:t>
            </a:r>
            <a:r>
              <a:rPr lang="ru-RU" sz="1200" dirty="0"/>
              <a:t>психологических наук и </a:t>
            </a:r>
            <a:r>
              <a:rPr lang="ru-RU" sz="1200" dirty="0" smtClean="0"/>
              <a:t>доктор </a:t>
            </a:r>
            <a:r>
              <a:rPr lang="ru-RU" sz="1200" dirty="0"/>
              <a:t>филологических наук.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81501" y="3703586"/>
            <a:ext cx="4397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Читательская грамотность</a:t>
            </a:r>
          </a:p>
          <a:p>
            <a:r>
              <a:rPr lang="ru-RU" sz="1600" dirty="0">
                <a:solidFill>
                  <a:schemeClr val="bg1"/>
                </a:solidFill>
              </a:rPr>
              <a:t>Математическая грамотность</a:t>
            </a:r>
          </a:p>
          <a:p>
            <a:r>
              <a:rPr lang="ru-RU" sz="1600" dirty="0">
                <a:solidFill>
                  <a:schemeClr val="bg1"/>
                </a:solidFill>
              </a:rPr>
              <a:t>Естественно-научная грамотность</a:t>
            </a:r>
          </a:p>
          <a:p>
            <a:r>
              <a:rPr lang="ru-RU" sz="1600" dirty="0">
                <a:solidFill>
                  <a:schemeClr val="bg1"/>
                </a:solidFill>
              </a:rPr>
              <a:t>Компьютерная грамотность</a:t>
            </a:r>
          </a:p>
          <a:p>
            <a:r>
              <a:rPr lang="ru-RU" sz="1600" dirty="0">
                <a:solidFill>
                  <a:schemeClr val="bg1"/>
                </a:solidFill>
              </a:rPr>
              <a:t>Юридическая грамотность</a:t>
            </a:r>
          </a:p>
          <a:p>
            <a:r>
              <a:rPr lang="ru-RU" sz="1600" dirty="0">
                <a:solidFill>
                  <a:schemeClr val="bg1"/>
                </a:solidFill>
              </a:rPr>
              <a:t>Экономическая грамотность</a:t>
            </a:r>
          </a:p>
          <a:p>
            <a:r>
              <a:rPr lang="ru-RU" sz="1600" dirty="0">
                <a:solidFill>
                  <a:schemeClr val="bg1"/>
                </a:solidFill>
              </a:rPr>
              <a:t>Экологическая грамотность</a:t>
            </a:r>
          </a:p>
          <a:p>
            <a:r>
              <a:rPr lang="ru-RU" sz="1600" dirty="0">
                <a:solidFill>
                  <a:schemeClr val="bg1"/>
                </a:solidFill>
              </a:rPr>
              <a:t>Грамотность в вопросах здоровья</a:t>
            </a:r>
          </a:p>
          <a:p>
            <a:r>
              <a:rPr lang="ru-RU" sz="1600" dirty="0">
                <a:solidFill>
                  <a:schemeClr val="bg1"/>
                </a:solidFill>
              </a:rPr>
              <a:t>Грамотность в вопросах семейной жизни …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2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0290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50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2388" y="1566670"/>
            <a:ext cx="10331355" cy="393954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ИНТЕГРИРОВАТЬ И ИНТЕРПРЕТИРОВАТЬ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СВЯЗАТЬ ОТДЕЛЬНЫЕ СООБЩЕНИЯ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ИСТОЛКОВАТЬ (ИЗВЛЕЧЬ ИНФОРМАЦИЮ, 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КОТОРАЯ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СООБЩАЕТСЯ НАПРЯМУЮ)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УСТАНОВИТЬ СКРЫТУЮ СВЯЗЬ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ПОНЯТЬ ПОДРАЗУМЕВАЕМОЕ СООБЩЕНИЕ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ОСМЫСЛИТЬ ПОДТЕКСТ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131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51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331" y="2074889"/>
            <a:ext cx="10031105" cy="1692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ОСМЫСЛИТЬ И ОЦЕНИТЬ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СВЯЗАТЬ  СООБЩЕНИЕ ТЕКСТА С СОБСТВЕННЫМИ УБЕЖДЕНИЯМИ И ОПЫТОМ  С ОПОРОЙ НА ЗНАНИЯ, ИДЕИ, ЧУВСТВА, ИЗВЕСТНЫЕ ДО ЗНАКОМСТВА С ТЕКСТОМ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2338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52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1844824"/>
            <a:ext cx="8208912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ИЗУЧАЮЩЕЕ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ОЗНАКОМИТЕЛЬНОЕ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ПРОСМОТРОВОЕ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ПОИСКОВОЕ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ГДЕ,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КОГДА И ДЛЯ ЧЕГО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БУДЕТ ИСПОЛЬЗОВАНА ИНФОРМАЦИЯ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5410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53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0006" y="2047593"/>
            <a:ext cx="8820472" cy="23083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ПРОСМОТРОВОЕ ЧТЕНИЕ. УПРАЖНЕНИЯ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говорим, о чём сообщается в тексте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работаем с названием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обращаем внимание на автора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наблюдаем за построением текста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3362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54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3086" y="1091820"/>
            <a:ext cx="8820472" cy="51706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ОЗНАКОМИТЕЛЬНОЕ ЧТЕНИЕ. УПРАЖНЕНИЯ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прочитайте план/утверждение, определите, соответствует ли он/оно последовательности изложения в тексте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расположите вопросы (заголовки), данные в ключе соответственно содержанию текста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выберите правильный ответ из 3-4 вариантов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в тексте ответ на вопрос, поставленный в заголовке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составьте план текста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основную мысль в начале, в середине, в финале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подчеркните в каждом абзаце одно-два предложения, которые можно было бы опустить как несущественные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просмотрите текст и озаглавьте его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перечислите факты, которые вы бы хотели запомнить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передайте содержание текста устно, письменно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составьте выводы на основе прочитанного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прочитайте текст, составьте схему, диаграмму, анкету…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назовите наиболее интересные данные, где можно их использовать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643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55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2835" y="1675335"/>
            <a:ext cx="8820472" cy="43396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ПОИСКОВОЕ ЧТЕНИЕ. УПРАЖНЕНИЯ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определите тему, проблему текста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прочитайте, определите, освещены ли указанные вопросы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в тексте довод в пользу заголовка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прочитайте два текста на одну тему, назовите расхождения в содержании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на указанной странице характеристики действующих лиц, инструкцию, рецепт, рекомендации …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просмотрите аннотацию, определите, соответствует ли она содержанию текста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абзацы, посвящённые указанной теме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ответы на вопросы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просмотрите рисунок, назовите соответствующий абзац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факты, которые автор относит к положительным/отрицательным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разделите текст на части по плану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выразите своё мнение, соотнесите с собственным опытом </a:t>
            </a: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438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56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32513" y="1777510"/>
            <a:ext cx="1022217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ИЗУЧАЮЩЕЕ ЧТЕНИЕ. УПРАЖНЕНИЯ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определите факты, содержащиеся в тексте, по степени важности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назовите данные, которые вы считаете  особо важными, обоснуйте своё решение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добавьте факты, не меняя структуру текста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в тексте данные, которые можно использовать для вводов/ аннотации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составьте аннотацию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поставьте вопросы к основной и детализирующей информации текста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напишите тезисы по содержанию прочитанного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составьте письменную оценку (рецензию)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прочитайте сокращённый вариант текста, заполните пропуски недостающими словами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переведите на родной язык указанные абзацы </a:t>
            </a: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7458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57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757" y="1546149"/>
            <a:ext cx="5221234" cy="4524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Урочная деятельность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3206" y="1965278"/>
            <a:ext cx="42717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Русский язык (5-9)</a:t>
            </a:r>
          </a:p>
          <a:p>
            <a:r>
              <a:rPr lang="ru-RU" sz="1400" dirty="0" smtClean="0"/>
              <a:t>УМК Т.А. </a:t>
            </a:r>
            <a:r>
              <a:rPr lang="ru-RU" sz="1400" dirty="0" err="1" smtClean="0"/>
              <a:t>Ладыженская</a:t>
            </a:r>
            <a:r>
              <a:rPr lang="ru-RU" sz="1400" dirty="0" smtClean="0"/>
              <a:t> – С.Г. </a:t>
            </a:r>
            <a:r>
              <a:rPr lang="ru-RU" sz="1400" dirty="0" err="1" smtClean="0"/>
              <a:t>Бархударов</a:t>
            </a:r>
            <a:endParaRPr lang="ru-RU" sz="1400" dirty="0" smtClean="0"/>
          </a:p>
          <a:p>
            <a:r>
              <a:rPr lang="ru-RU" sz="1400" dirty="0" smtClean="0"/>
              <a:t>УМК Л.М. </a:t>
            </a:r>
            <a:r>
              <a:rPr lang="ru-RU" sz="1400" dirty="0" err="1" smtClean="0"/>
              <a:t>Рыбченкова</a:t>
            </a:r>
            <a:r>
              <a:rPr lang="ru-RU" sz="1400" dirty="0" smtClean="0"/>
              <a:t> и др.</a:t>
            </a:r>
          </a:p>
          <a:p>
            <a:r>
              <a:rPr lang="ru-RU" sz="1400" dirty="0" smtClean="0"/>
              <a:t>УМК Сферы под общей редакцией Л.А. </a:t>
            </a:r>
            <a:r>
              <a:rPr lang="ru-RU" sz="1400" dirty="0" smtClean="0"/>
              <a:t>Вербицкой</a:t>
            </a:r>
          </a:p>
          <a:p>
            <a:r>
              <a:rPr lang="ru-RU" sz="1400" b="1" dirty="0" smtClean="0"/>
              <a:t>Русский </a:t>
            </a:r>
            <a:r>
              <a:rPr lang="ru-RU" sz="1400" b="1" dirty="0" smtClean="0"/>
              <a:t>язык (10, 11)</a:t>
            </a:r>
          </a:p>
          <a:p>
            <a:r>
              <a:rPr lang="ru-RU" sz="1400" dirty="0" smtClean="0"/>
              <a:t>УМК Л.М. </a:t>
            </a:r>
            <a:r>
              <a:rPr lang="ru-RU" sz="1400" dirty="0" err="1" smtClean="0"/>
              <a:t>Рыбченковой</a:t>
            </a:r>
            <a:r>
              <a:rPr lang="ru-RU" sz="1400" dirty="0" smtClean="0"/>
              <a:t> и др.</a:t>
            </a:r>
          </a:p>
          <a:p>
            <a:r>
              <a:rPr lang="ru-RU" sz="1400" dirty="0" smtClean="0"/>
              <a:t>УМК Сферы под общей редакцией Л.А. </a:t>
            </a:r>
            <a:r>
              <a:rPr lang="ru-RU" sz="1400" dirty="0" smtClean="0"/>
              <a:t>Вербицкой</a:t>
            </a:r>
          </a:p>
          <a:p>
            <a:endParaRPr lang="ru-RU" sz="1400" dirty="0" smtClean="0"/>
          </a:p>
          <a:p>
            <a:r>
              <a:rPr lang="ru-RU" sz="1400" b="1" dirty="0" smtClean="0"/>
              <a:t>Литература (5-9)</a:t>
            </a:r>
          </a:p>
          <a:p>
            <a:r>
              <a:rPr lang="ru-RU" sz="1400" dirty="0" smtClean="0"/>
              <a:t>УМК В.Я. Коровиной и др.</a:t>
            </a:r>
          </a:p>
          <a:p>
            <a:r>
              <a:rPr lang="ru-RU" sz="1400" dirty="0" smtClean="0"/>
              <a:t>УМК В.Ф. Чертова и др</a:t>
            </a:r>
            <a:r>
              <a:rPr lang="ru-RU" sz="1400" dirty="0" smtClean="0"/>
              <a:t>.</a:t>
            </a:r>
          </a:p>
          <a:p>
            <a:r>
              <a:rPr lang="ru-RU" sz="1400" b="1" dirty="0" smtClean="0"/>
              <a:t>Литература </a:t>
            </a:r>
            <a:r>
              <a:rPr lang="ru-RU" sz="1400" b="1" dirty="0" smtClean="0"/>
              <a:t>(10, 11)</a:t>
            </a:r>
          </a:p>
          <a:p>
            <a:r>
              <a:rPr lang="ru-RU" sz="1400" dirty="0" smtClean="0"/>
              <a:t>УМК под редакцией В.П. Журавлёва (базовый)</a:t>
            </a:r>
          </a:p>
          <a:p>
            <a:r>
              <a:rPr lang="ru-RU" sz="1400" dirty="0" smtClean="0"/>
              <a:t>Учебник В.И. Коровина (углублённый)</a:t>
            </a:r>
          </a:p>
          <a:p>
            <a:r>
              <a:rPr lang="ru-RU" sz="1400" dirty="0" smtClean="0"/>
              <a:t>УМК В.Ф. Чертова и др.</a:t>
            </a:r>
          </a:p>
          <a:p>
            <a:r>
              <a:rPr lang="ru-RU" sz="1400" dirty="0" smtClean="0"/>
              <a:t>УМК  Сферы под общей редакцией Л.А. Вербицкой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291618" y="1559796"/>
            <a:ext cx="4634378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Внеурочная деятельность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619164" y="2129051"/>
            <a:ext cx="3452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Пособия</a:t>
            </a:r>
          </a:p>
          <a:p>
            <a:r>
              <a:rPr lang="ru-RU" dirty="0" smtClean="0"/>
              <a:t>Рабочие тетради</a:t>
            </a:r>
          </a:p>
          <a:p>
            <a:r>
              <a:rPr lang="ru-RU" dirty="0" smtClean="0"/>
              <a:t>Задачники</a:t>
            </a:r>
          </a:p>
          <a:p>
            <a:r>
              <a:rPr lang="ru-RU" dirty="0" smtClean="0"/>
              <a:t>Словари </a:t>
            </a:r>
          </a:p>
          <a:p>
            <a:r>
              <a:rPr lang="ru-RU" dirty="0" smtClean="0"/>
              <a:t>Дидактические материалы</a:t>
            </a:r>
          </a:p>
          <a:p>
            <a:r>
              <a:rPr lang="ru-RU" dirty="0" smtClean="0"/>
              <a:t>Тесты</a:t>
            </a:r>
          </a:p>
          <a:p>
            <a:r>
              <a:rPr lang="ru-RU" dirty="0" smtClean="0"/>
              <a:t>Творческие задания</a:t>
            </a:r>
          </a:p>
          <a:p>
            <a:r>
              <a:rPr lang="ru-RU" dirty="0" smtClean="0"/>
              <a:t>Проекты </a:t>
            </a:r>
          </a:p>
          <a:p>
            <a:r>
              <a:rPr lang="ru-RU" dirty="0" smtClean="0"/>
              <a:t>Проверочные работы</a:t>
            </a:r>
          </a:p>
          <a:p>
            <a:r>
              <a:rPr lang="ru-RU" dirty="0" smtClean="0"/>
              <a:t>Контрольные работы </a:t>
            </a: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8482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58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090" y="163984"/>
            <a:ext cx="4719347" cy="597750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5549037" y="259308"/>
            <a:ext cx="5860491" cy="59093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/>
            <a:endParaRPr lang="ru-RU" sz="1400" dirty="0" smtClean="0"/>
          </a:p>
          <a:p>
            <a:pPr indent="457200"/>
            <a:endParaRPr lang="ru-RU" sz="1400" dirty="0" smtClean="0"/>
          </a:p>
          <a:p>
            <a:pPr indent="457200"/>
            <a:endParaRPr lang="ru-RU" sz="1400" dirty="0" smtClean="0"/>
          </a:p>
          <a:p>
            <a:pPr indent="457200"/>
            <a:endParaRPr lang="ru-RU" sz="1400" dirty="0"/>
          </a:p>
          <a:p>
            <a:pPr indent="457200"/>
            <a:endParaRPr lang="ru-RU" sz="1400" dirty="0" smtClean="0"/>
          </a:p>
          <a:p>
            <a:pPr indent="252000"/>
            <a:endParaRPr lang="ru-RU" sz="1400" dirty="0" smtClean="0"/>
          </a:p>
          <a:p>
            <a:pPr indent="252000"/>
            <a:endParaRPr lang="ru-RU" sz="1400" dirty="0" smtClean="0"/>
          </a:p>
          <a:p>
            <a:pPr indent="252000"/>
            <a:endParaRPr lang="ru-RU" sz="1400" dirty="0" smtClean="0"/>
          </a:p>
          <a:p>
            <a:pPr indent="252000"/>
            <a:r>
              <a:rPr lang="ru-RU" sz="1400" dirty="0" smtClean="0"/>
              <a:t>Что </a:t>
            </a:r>
            <a:r>
              <a:rPr lang="ru-RU" sz="1400" dirty="0" smtClean="0"/>
              <a:t>значит «модное слово»? За этим словом стоит </a:t>
            </a:r>
            <a:r>
              <a:rPr lang="ru-RU" sz="1400" dirty="0" smtClean="0"/>
              <a:t> не </a:t>
            </a:r>
            <a:r>
              <a:rPr lang="ru-RU" sz="1400" dirty="0" smtClean="0"/>
              <a:t>сухая абстракция, а языковая и жизненная реальность. Модное слово всё время держится на виду, порой оттесняя своих более тихих собратьев. Неизвестно, что будет с ним дальше: может быть, уйдёт из языка, а может быть, станет обыденным и нейтральным.</a:t>
            </a:r>
          </a:p>
          <a:p>
            <a:pPr indent="252000"/>
            <a:r>
              <a:rPr lang="ru-RU" sz="1400" dirty="0" smtClean="0"/>
              <a:t>Модное слово – это такое, которое можно знать,  </a:t>
            </a:r>
            <a:r>
              <a:rPr lang="ru-RU" sz="1400" dirty="0" smtClean="0"/>
              <a:t>но </a:t>
            </a:r>
            <a:r>
              <a:rPr lang="ru-RU" sz="1400" dirty="0" smtClean="0"/>
              <a:t>употреблять которое в собственной речи надлежит  </a:t>
            </a:r>
            <a:r>
              <a:rPr lang="ru-RU" sz="1400" dirty="0" smtClean="0"/>
              <a:t>с </a:t>
            </a:r>
            <a:r>
              <a:rPr lang="ru-RU" sz="1400" dirty="0" smtClean="0"/>
              <a:t>толком и осторожностью, чтобы красота русского языка сохранялась во все времена.</a:t>
            </a:r>
          </a:p>
          <a:p>
            <a:pPr indent="252000"/>
            <a:r>
              <a:rPr lang="ru-RU" sz="1400" dirty="0" smtClean="0"/>
              <a:t>Новенькое выражение «в шоколаде», ещё </a:t>
            </a:r>
            <a:r>
              <a:rPr lang="ru-RU" sz="1400" dirty="0" smtClean="0"/>
              <a:t>не </a:t>
            </a:r>
            <a:r>
              <a:rPr lang="ru-RU" sz="1400" dirty="0" smtClean="0"/>
              <a:t>распробованное языковедами. С давних пор житейское благополучие сравнивалось </a:t>
            </a:r>
            <a:r>
              <a:rPr lang="ru-RU" sz="1400" dirty="0" smtClean="0"/>
              <a:t>                        с </a:t>
            </a:r>
            <a:r>
              <a:rPr lang="ru-RU" sz="1400" dirty="0" smtClean="0"/>
              <a:t>вкусной едой</a:t>
            </a:r>
            <a:r>
              <a:rPr lang="ru-RU" sz="1400" dirty="0" smtClean="0"/>
              <a:t>: </a:t>
            </a:r>
            <a:r>
              <a:rPr lang="ru-RU" sz="1400" i="1" dirty="0" smtClean="0"/>
              <a:t>не </a:t>
            </a:r>
            <a:r>
              <a:rPr lang="ru-RU" sz="1400" i="1" dirty="0" smtClean="0"/>
              <a:t>жизнь, а малина;  молочные реки с кисельными берегами; как сыр в масле кататься… Но это всё – далёкая старина: малину мы теперь употребляем  </a:t>
            </a:r>
            <a:r>
              <a:rPr lang="ru-RU" sz="1400" i="1" dirty="0" smtClean="0"/>
              <a:t>в </a:t>
            </a:r>
            <a:r>
              <a:rPr lang="ru-RU" sz="1400" i="1" dirty="0" smtClean="0"/>
              <a:t>основном как лечебное средство, сыр и масло – </a:t>
            </a:r>
            <a:r>
              <a:rPr lang="ru-RU" sz="1400" i="1" dirty="0" smtClean="0"/>
              <a:t> не </a:t>
            </a:r>
            <a:r>
              <a:rPr lang="ru-RU" sz="1400" i="1" dirty="0" smtClean="0"/>
              <a:t>деликатесы, а продукты ежедневного питания.                         А вот шоколад осознаётся как некоторая роскошь</a:t>
            </a:r>
            <a:r>
              <a:rPr lang="ru-RU" sz="1400" i="1" dirty="0" smtClean="0"/>
              <a:t>. К </a:t>
            </a:r>
            <a:r>
              <a:rPr lang="ru-RU" sz="1400" i="1" dirty="0" smtClean="0"/>
              <a:t>тому же существует множество лакомств, традиционно покрываемых шоколадным слоем: изюм, орех, халва, - всё это часто предстаёт «в шоколаде». Вот и пришло кому –то в голову сравнить обеспеченное бытие с  такой начинки. (По </a:t>
            </a:r>
            <a:r>
              <a:rPr lang="ru-RU" sz="1400" i="1" dirty="0"/>
              <a:t>Вл. </a:t>
            </a:r>
            <a:r>
              <a:rPr lang="ru-RU" sz="1400" i="1" dirty="0" smtClean="0"/>
              <a:t>Новикову)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95582" y="434777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Прочитайте </a:t>
            </a:r>
            <a:r>
              <a:rPr lang="ru-RU" sz="1400" b="1" dirty="0"/>
              <a:t>текст. Как вы относитесь к </a:t>
            </a:r>
            <a:r>
              <a:rPr lang="ru-RU" sz="1400" b="1" dirty="0" smtClean="0"/>
              <a:t>использованию </a:t>
            </a:r>
            <a:r>
              <a:rPr lang="ru-RU" sz="1400" b="1" dirty="0"/>
              <a:t>подобных выражений? Не засоряют ли они нашу речь? </a:t>
            </a:r>
            <a:r>
              <a:rPr lang="ru-RU" sz="1400" b="1" dirty="0" smtClean="0"/>
              <a:t>Подготовьте мини-выступление</a:t>
            </a:r>
            <a:r>
              <a:rPr lang="ru-RU" sz="1400" b="1" dirty="0"/>
              <a:t>, в котором </a:t>
            </a:r>
            <a:r>
              <a:rPr lang="ru-RU" sz="1400" b="1" dirty="0" smtClean="0"/>
              <a:t>будет </a:t>
            </a:r>
            <a:r>
              <a:rPr lang="ru-RU" sz="1400" b="1" dirty="0"/>
              <a:t>отчётливо выражена ваша позиция.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72959" y="1032046"/>
            <a:ext cx="1103315" cy="130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950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59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63407"/>
            <a:ext cx="6334326" cy="212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6051" y="1515054"/>
            <a:ext cx="3605053" cy="531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521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6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Портфель 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227863"/>
            <a:ext cx="11197991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lmartynova\Desktop\Презентация августовки\Современная школа\ВДПроектная мастерская 18-0565-01\(cover) Исследовательские и проектные работы по биологии. 5-9 классы. (Смирнов И. А., Мальцевская Н. В.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114" y="2386723"/>
            <a:ext cx="1686719" cy="2268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lmartynova\Desktop\Презентация августовки\Современная школа\ВДПроектная мастерская 18-0565-01\(cover) Проектная мастерская. 5-9 классы.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933" y="2700014"/>
            <a:ext cx="1681860" cy="2268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lmartynova\Desktop\Презентация августовки\Современная школа\Проекты и т.з. по русскому языку\(cover) Русский язык. Проекты и творческие задания. 9 класс (Бондаренко М. А.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5211" y="4767519"/>
            <a:ext cx="1296975" cy="173898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Users\lmartynova\Desktop\Презентация августовки\Современная школа\Проекты и т.з. по русскому языку\(cover) Русский язык. Проекты и творческие задания. Рабочая тетрадь. 5 класс (Бондаренко М. А.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596" y="4767519"/>
            <a:ext cx="1291574" cy="171336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lmartynova\Desktop\Презентация августовки\Современная школа\Проекты и т.з. по русскому языку\(cover) Русский язык. Проекты и творческие задания. Рабочая тетрадь. 7 класс (Бондаренко М. А.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4742" y="4767519"/>
            <a:ext cx="1296897" cy="169297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lkoroleva\Desktop\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0072" y="2378799"/>
            <a:ext cx="1655172" cy="2268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20" name="Рисунок 19" descr="C:\Users\lkoroleva\Downloads\(cover) Исследовательские и проектные работы по химии. 5-9 классы. (Смирнова Н.Ю., Смирнов И.А.)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8167" y="2700014"/>
            <a:ext cx="1655023" cy="2268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33" name="Группа 32"/>
          <p:cNvGrpSpPr/>
          <p:nvPr/>
        </p:nvGrpSpPr>
        <p:grpSpPr>
          <a:xfrm>
            <a:off x="368722" y="1485146"/>
            <a:ext cx="10829269" cy="728336"/>
            <a:chOff x="368722" y="1676218"/>
            <a:chExt cx="10829269" cy="728336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B139A723-A86E-478B-9A92-20F301586D2E}"/>
                </a:ext>
              </a:extLst>
            </p:cNvPr>
            <p:cNvSpPr txBox="1"/>
            <p:nvPr/>
          </p:nvSpPr>
          <p:spPr>
            <a:xfrm>
              <a:off x="368722" y="1752926"/>
              <a:ext cx="10829269" cy="58744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>
              <a:defPPr>
                <a:defRPr lang="ru-RU"/>
              </a:defPPr>
              <a:lvl1pPr>
                <a:defRPr sz="2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dirty="0" smtClean="0"/>
                <a:t>            Человек познающий </a:t>
              </a:r>
            </a:p>
          </p:txBody>
        </p:sp>
        <p:grpSp>
          <p:nvGrpSpPr>
            <p:cNvPr id="35" name="Группа 34"/>
            <p:cNvGrpSpPr/>
            <p:nvPr/>
          </p:nvGrpSpPr>
          <p:grpSpPr>
            <a:xfrm>
              <a:off x="487579" y="1676218"/>
              <a:ext cx="728340" cy="728336"/>
              <a:chOff x="7559745" y="3547431"/>
              <a:chExt cx="728340" cy="728336"/>
            </a:xfrm>
          </p:grpSpPr>
          <p:sp>
            <p:nvSpPr>
              <p:cNvPr id="36" name="Овал 35">
                <a:extLst>
                  <a:ext uri="{FF2B5EF4-FFF2-40B4-BE49-F238E27FC236}">
                    <a16:creationId xmlns="" xmlns:a16="http://schemas.microsoft.com/office/drawing/2014/main" id="{9D1C2D6B-6670-4D68-9651-6A127E35AB9F}"/>
                  </a:ext>
                </a:extLst>
              </p:cNvPr>
              <p:cNvSpPr/>
              <p:nvPr/>
            </p:nvSpPr>
            <p:spPr>
              <a:xfrm>
                <a:off x="7559745" y="3547431"/>
                <a:ext cx="728340" cy="728336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ru-RU" sz="2800" dirty="0">
                  <a:solidFill>
                    <a:schemeClr val="bg1">
                      <a:lumMod val="85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pic>
            <p:nvPicPr>
              <p:cNvPr id="37" name="Рисунок 36" descr="Исследование">
                <a:extLst>
                  <a:ext uri="{FF2B5EF4-FFF2-40B4-BE49-F238E27FC236}">
                    <a16:creationId xmlns="" xmlns:a16="http://schemas.microsoft.com/office/drawing/2014/main" id="{3C638EEF-D7A5-4C97-A66A-9841D1BA7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7696200" y="3670217"/>
                <a:ext cx="449664" cy="449664"/>
              </a:xfrm>
              <a:prstGeom prst="rect">
                <a:avLst/>
              </a:prstGeom>
            </p:spPr>
          </p:pic>
        </p:grpSp>
      </p:grpSp>
      <p:pic>
        <p:nvPicPr>
          <p:cNvPr id="2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98" name="Picture 30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0973" y="2216242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93698" y="2204741"/>
            <a:ext cx="3285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Серия «Внеурочная деятельность» 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673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50530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60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1194" y="1719618"/>
            <a:ext cx="115733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 очерке М. Горького  приводится сцена разговора Чехова с юристом. Прочитайте этот эпизод. Почему не совпали точки зрения юриста и писателя? Что должно измениться в обществе, чтобы поступок Дениса был невозможен? </a:t>
            </a:r>
          </a:p>
          <a:p>
            <a:pPr indent="252000"/>
            <a:r>
              <a:rPr lang="ru-RU" sz="1400" i="1" dirty="0" smtClean="0"/>
              <a:t>«Другой раз я застал у него молодого, красивенького товарища прокурора. Он стоял перед Чеховым </a:t>
            </a:r>
            <a:r>
              <a:rPr lang="ru-RU" sz="1400" i="1" dirty="0" smtClean="0"/>
              <a:t>и, </a:t>
            </a:r>
            <a:r>
              <a:rPr lang="ru-RU" sz="1400" i="1" dirty="0" smtClean="0"/>
              <a:t>потряхивая кудрявой головой, бойко говорил:</a:t>
            </a:r>
          </a:p>
          <a:p>
            <a:pPr marL="285750"/>
            <a:r>
              <a:rPr lang="ru-RU" sz="1400" i="1" dirty="0" smtClean="0"/>
              <a:t>- Рассказом </a:t>
            </a:r>
            <a:r>
              <a:rPr lang="ru-RU" sz="1400" i="1" dirty="0" smtClean="0"/>
              <a:t>«Злоумышленник» вы, Антон Павлович, ставите передо мной крайне сложный вопрос. Если я признаю в Денисе Григорьеве наличность злой воли, делавшей сознательно, я должен, без оговорок, упечь Дениса в тюрьму, как этого требуют интересы общества. Но он дикарь, он не сознавал преступности деяния, мне его жалко! Если же я не отнесусь к нему как к субъекту, действовавшему без разумения и поддамся чувству сострадания, чем я гарантирую общество, что Денис вновь не отвинтит гайки на рельсах и не устроит крушения? Вот вопрос! Как же быть?  </a:t>
            </a:r>
            <a:r>
              <a:rPr lang="ru-RU" sz="1400" i="1" dirty="0" smtClean="0"/>
              <a:t>Он </a:t>
            </a:r>
            <a:r>
              <a:rPr lang="ru-RU" sz="1400" i="1" dirty="0" smtClean="0"/>
              <a:t>замолчал, откинул корпус назад и уставился в лицо Антону Павловичу испытующим взглядом. </a:t>
            </a:r>
            <a:r>
              <a:rPr lang="ru-RU" sz="1400" i="1" dirty="0" err="1" smtClean="0"/>
              <a:t>Мундирчик</a:t>
            </a:r>
            <a:r>
              <a:rPr lang="ru-RU" sz="1400" i="1" dirty="0" smtClean="0"/>
              <a:t> на нём был новенький, и пуговицы на груди блестели так же самоуверенно и тупо, как глазки на чистеньком личике юного  ревнителя правосудия.  </a:t>
            </a:r>
          </a:p>
          <a:p>
            <a:pPr marL="285750"/>
            <a:r>
              <a:rPr lang="ru-RU" sz="1400" i="1" dirty="0" smtClean="0"/>
              <a:t>— Если бы я был судьёй, — серьёзно сказал Антон Павлович, — я бы оправдал Дениса...</a:t>
            </a:r>
          </a:p>
          <a:p>
            <a:pPr marL="285750"/>
            <a:r>
              <a:rPr lang="ru-RU" sz="1400" i="1" dirty="0" smtClean="0"/>
              <a:t>— На каком основании?</a:t>
            </a:r>
          </a:p>
          <a:p>
            <a:pPr marL="285750"/>
            <a:r>
              <a:rPr lang="ru-RU" sz="1400" b="1" i="1" dirty="0" smtClean="0"/>
              <a:t>— Я сказал бы ему: „Ты, Денис, ещё не дозрел до типа сознательного преступника, ступай — и дозрей!“</a:t>
            </a:r>
          </a:p>
          <a:p>
            <a:pPr marL="285750"/>
            <a:r>
              <a:rPr lang="ru-RU" sz="1400" i="1" dirty="0" smtClean="0"/>
              <a:t>Юрист засмеялся, но тотчас же вновь стал торжественно серьёзен и продолжал:</a:t>
            </a:r>
          </a:p>
          <a:p>
            <a:pPr marL="285750"/>
            <a:r>
              <a:rPr lang="ru-RU" sz="1400" i="1" dirty="0" smtClean="0"/>
              <a:t>— Нет, уважаемый Антон Павлович, — вопрос, поставленный вами, может быть разрешён только в интересах общества, жизнь и собственность которого я призван охранять. Денис — дикарь, да, но он — преступник, — вот истина!</a:t>
            </a:r>
          </a:p>
          <a:p>
            <a:pPr marL="285750"/>
            <a:r>
              <a:rPr lang="ru-RU" sz="1400" i="1" dirty="0" smtClean="0"/>
              <a:t>— Вам нравится граммофон? — вдруг ласково спросил Антон Павлович.</a:t>
            </a:r>
          </a:p>
          <a:p>
            <a:pPr marL="285750"/>
            <a:r>
              <a:rPr lang="ru-RU" sz="1400" i="1" dirty="0" smtClean="0"/>
              <a:t>— О да! Очень! Изумительное изобретение! — живо отозвался юноша.</a:t>
            </a:r>
          </a:p>
          <a:p>
            <a:pPr marL="285750"/>
            <a:r>
              <a:rPr lang="ru-RU" sz="1400" i="1" dirty="0" smtClean="0"/>
              <a:t>— А я терпеть не могу граммофонов! — грустно сознался Антон Павлович.</a:t>
            </a:r>
          </a:p>
          <a:p>
            <a:pPr marL="285750"/>
            <a:r>
              <a:rPr lang="ru-RU" sz="1400" i="1" dirty="0" smtClean="0"/>
              <a:t>— Почему?</a:t>
            </a:r>
          </a:p>
          <a:p>
            <a:pPr marL="285750"/>
            <a:r>
              <a:rPr lang="ru-RU" sz="1400" i="1" dirty="0" smtClean="0"/>
              <a:t>— Да они же говорят и поют, ничего не чувствуя. И всё у них карикатурно выходит, мёртво...»</a:t>
            </a:r>
            <a:endParaRPr lang="ru-RU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3855" y="5509694"/>
            <a:ext cx="801177" cy="110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5155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61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 flipV="1">
            <a:off x="0" y="1351128"/>
            <a:ext cx="11586949" cy="13215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306" y="1482188"/>
            <a:ext cx="6376571" cy="495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3645" y="3687849"/>
            <a:ext cx="7498355" cy="979685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260" y="1560042"/>
            <a:ext cx="1293640" cy="1817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7363" y="1573868"/>
            <a:ext cx="4045844" cy="179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52578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62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18006" y="1730072"/>
            <a:ext cx="3333491" cy="2590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Серия «Внеурочная деятельность»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614" y="3398619"/>
            <a:ext cx="1237242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9134" y="3365266"/>
            <a:ext cx="1285116" cy="183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655" y="3386292"/>
            <a:ext cx="1268919" cy="181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8910" y="3398619"/>
            <a:ext cx="1368549" cy="181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836614" y="2616183"/>
            <a:ext cx="3242298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Основы </a:t>
            </a:r>
            <a:r>
              <a:rPr lang="ru-RU" sz="1200" b="1" dirty="0" err="1" smtClean="0">
                <a:solidFill>
                  <a:schemeClr val="bg1"/>
                </a:solidFill>
              </a:rPr>
              <a:t>инфографики</a:t>
            </a:r>
            <a:r>
              <a:rPr lang="ru-RU" sz="1200" b="1" dirty="0" smtClean="0">
                <a:solidFill>
                  <a:schemeClr val="bg1"/>
                </a:solidFill>
              </a:rPr>
              <a:t> (1 -4, 5 – 7, 8 – 9 классы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(начальная школа, основная школа)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0437" y="2616182"/>
            <a:ext cx="237626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Автор: Т. В. Ковган.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Журналистика для начинающих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(8 – 9 классы, основная школа)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04971" y="2031215"/>
            <a:ext cx="3333491" cy="2647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Общеинтеллектуальное направление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 rot="10800000" flipV="1">
            <a:off x="2630519" y="1871506"/>
            <a:ext cx="1874455" cy="744676"/>
          </a:xfrm>
          <a:prstGeom prst="bentConnector3">
            <a:avLst>
              <a:gd name="adj1" fmla="val 98782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>
            <a:off x="7837743" y="1804871"/>
            <a:ext cx="1489716" cy="811311"/>
          </a:xfrm>
          <a:prstGeom prst="bentConnector3">
            <a:avLst>
              <a:gd name="adj1" fmla="val 100511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53602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63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1545" y="2583206"/>
            <a:ext cx="9576663" cy="364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91618" y="1428364"/>
            <a:ext cx="5117910" cy="9900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b="1" dirty="0" smtClean="0">
                <a:latin typeface="+mj-lt"/>
                <a:cs typeface="Arial" panose="020B0604020202020204" pitchFamily="34" charset="0"/>
              </a:rPr>
              <a:t>Задание № 2. </a:t>
            </a:r>
            <a:r>
              <a:rPr lang="ru-RU" sz="1600" dirty="0" smtClean="0">
                <a:latin typeface="+mj-lt"/>
                <a:cs typeface="Arial" panose="020B0604020202020204" pitchFamily="34" charset="0"/>
              </a:rPr>
              <a:t>Рассмотрите 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карту Бородинского сражения, </a:t>
            </a:r>
            <a:r>
              <a:rPr lang="ru-RU" sz="1600" dirty="0" smtClean="0">
                <a:latin typeface="+mj-lt"/>
                <a:cs typeface="Arial" panose="020B0604020202020204" pitchFamily="34" charset="0"/>
              </a:rPr>
              <a:t>размещённую выше и 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ответьте на </a:t>
            </a:r>
            <a:r>
              <a:rPr lang="ru-RU" sz="1600" dirty="0" smtClean="0">
                <a:latin typeface="+mj-lt"/>
                <a:cs typeface="Arial" panose="020B0604020202020204" pitchFamily="34" charset="0"/>
              </a:rPr>
              <a:t>вопрос: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 </a:t>
            </a:r>
            <a:endParaRPr lang="ru-RU" sz="1600" dirty="0" smtClean="0">
              <a:latin typeface="+mj-lt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каком месте во время битвы мог находиться главный герой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стихотворения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М</a:t>
            </a:r>
            <a:r>
              <a:rPr lang="ru-RU" sz="1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Ю. Лермонтова «Бородино»?  </a:t>
            </a:r>
            <a:endParaRPr lang="ru-RU" sz="1600" b="1" dirty="0" smtClean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ru-RU" sz="1600" dirty="0" smtClean="0">
                <a:latin typeface="+mj-lt"/>
                <a:cs typeface="Arial" panose="020B0604020202020204" pitchFamily="34" charset="0"/>
              </a:rPr>
              <a:t>Аргументируйте 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свой ответ.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05719" y="1460311"/>
            <a:ext cx="4763070" cy="8197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600" b="1" dirty="0" smtClean="0">
                <a:latin typeface="+mj-lt"/>
                <a:cs typeface="Arial" panose="020B0604020202020204" pitchFamily="34" charset="0"/>
              </a:rPr>
              <a:t>Задание № 1. </a:t>
            </a:r>
            <a:r>
              <a:rPr lang="ru-RU" sz="1600" dirty="0" smtClean="0">
                <a:latin typeface="+mj-lt"/>
                <a:cs typeface="Arial" panose="020B0604020202020204" pitchFamily="34" charset="0"/>
              </a:rPr>
              <a:t>Соотнесите строфы стихотворения </a:t>
            </a:r>
            <a:endParaRPr lang="ru-RU" sz="1600" dirty="0" smtClean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ts val="1400"/>
              </a:lnSpc>
            </a:pPr>
            <a:r>
              <a:rPr lang="ru-RU" sz="1600" dirty="0" smtClean="0">
                <a:latin typeface="+mj-lt"/>
                <a:cs typeface="Arial" panose="020B0604020202020204" pitchFamily="34" charset="0"/>
              </a:rPr>
              <a:t>М.Ю. Лермонтова </a:t>
            </a:r>
            <a:r>
              <a:rPr lang="ru-RU" sz="1600" dirty="0" smtClean="0">
                <a:latin typeface="+mj-lt"/>
                <a:cs typeface="Arial" panose="020B0604020202020204" pitchFamily="34" charset="0"/>
              </a:rPr>
              <a:t>«Бородино» с реальной исторической хронологией, реконструируйте события Бородинского сражения</a:t>
            </a:r>
            <a:endParaRPr lang="ru-RU" sz="1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1513604"/>
            <a:ext cx="975220" cy="130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54626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64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558" y="1590424"/>
            <a:ext cx="976629" cy="1313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3874" y="1473958"/>
            <a:ext cx="5076087" cy="50367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136" y="3466531"/>
            <a:ext cx="48586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Опираясь только на информацию, представленную на изображениях,</a:t>
            </a:r>
          </a:p>
          <a:p>
            <a:r>
              <a:rPr lang="ru-RU" sz="2400" dirty="0" smtClean="0"/>
              <a:t>сформулируйте, каковы были особенности обучения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 smtClean="0"/>
              <a:t>Царскосельском лицее </a:t>
            </a:r>
            <a:endParaRPr lang="ru-RU" sz="2400" dirty="0" smtClean="0"/>
          </a:p>
          <a:p>
            <a:r>
              <a:rPr lang="ru-RU" sz="2400" dirty="0" smtClean="0"/>
              <a:t>(</a:t>
            </a:r>
            <a:r>
              <a:rPr lang="ru-RU" sz="2400" dirty="0" smtClean="0"/>
              <a:t>не менее 5 особенностей).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55650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65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Эскизы, наброски, рыба…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659" y="1603943"/>
            <a:ext cx="4425871" cy="228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 l="59268" t="52113" r="20667" b="8451"/>
          <a:stretch>
            <a:fillRect/>
          </a:stretch>
        </p:blipFill>
        <p:spPr bwMode="auto">
          <a:xfrm>
            <a:off x="4847047" y="1569492"/>
            <a:ext cx="2808312" cy="224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 r="60429" b="7734"/>
          <a:stretch>
            <a:fillRect/>
          </a:stretch>
        </p:blipFill>
        <p:spPr bwMode="auto">
          <a:xfrm>
            <a:off x="7789231" y="1569493"/>
            <a:ext cx="3456523" cy="328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56674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66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GKryukova\Desktop\IMG-20190409-WA0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56" y="204717"/>
            <a:ext cx="7287905" cy="6398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52940" y="6032310"/>
            <a:ext cx="6048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вас есть вопросы, готова к общению (улыбка)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GKryukova@prosv.ru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32060" y="1460312"/>
            <a:ext cx="1187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345DAE"/>
                </a:solidFill>
              </a:rPr>
              <a:t>Просвещение!</a:t>
            </a:r>
            <a:endParaRPr lang="ru-RU" sz="1200" b="1" dirty="0">
              <a:solidFill>
                <a:srgbClr val="345D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17970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391" name="Слайд think-cell" r:id="rId5" imgW="360" imgH="360" progId="">
              <p:embed/>
            </p:oleObj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=""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pic>
        <p:nvPicPr>
          <p:cNvPr id="6" name="Рисунок 5" descr="000356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81" b="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D63DCCC5-C5C7-4939-A893-4A4DB73304DC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69946" y="234242"/>
            <a:ext cx="7521051" cy="584775"/>
          </a:xfr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5000"/>
              </a:lnSpc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Благодарю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за внимание!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05290" y="5920529"/>
            <a:ext cx="8121910" cy="307777"/>
          </a:xfr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Реализуем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национальный проект «Образование» вместе</a:t>
            </a: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C5B8FA12-8F11-450D-B1D4-14C77A453207}"/>
              </a:ext>
            </a:extLst>
          </p:cNvPr>
          <p:cNvGrpSpPr/>
          <p:nvPr/>
        </p:nvGrpSpPr>
        <p:grpSpPr>
          <a:xfrm>
            <a:off x="9480931" y="5602514"/>
            <a:ext cx="2131199" cy="736914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42" name="Picture 2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912" y="819017"/>
            <a:ext cx="8650288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4" name="Picture 29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7143" y="3641592"/>
            <a:ext cx="49498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89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2527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7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Портфель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63168" y="1186922"/>
            <a:ext cx="11346885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564" name="Picture 2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953" y="1320552"/>
            <a:ext cx="108331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793" y="1234848"/>
            <a:ext cx="9303728" cy="620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448" y="2468716"/>
            <a:ext cx="8742110" cy="382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500" name="Picture 3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7595" y="2012582"/>
            <a:ext cx="2127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501" name="Picture 3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0320" y="2012582"/>
            <a:ext cx="13112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434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3648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8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Портфель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20057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139A723-A86E-478B-9A92-20F301586D2E}"/>
              </a:ext>
            </a:extLst>
          </p:cNvPr>
          <p:cNvSpPr txBox="1"/>
          <p:nvPr/>
        </p:nvSpPr>
        <p:spPr>
          <a:xfrm>
            <a:off x="576953" y="1470186"/>
            <a:ext cx="10379972" cy="5874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/>
              <a:t>              Человек самостоятельный:  </a:t>
            </a:r>
            <a:endParaRPr lang="ru-RU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8953" y="2759058"/>
            <a:ext cx="1984245" cy="273639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2748" y="2759057"/>
            <a:ext cx="1984177" cy="273639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26112"/>
            <a:ext cx="1511391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453" y="4526111"/>
            <a:ext cx="1451519" cy="201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02768"/>
            <a:ext cx="1511391" cy="19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453" y="2402768"/>
            <a:ext cx="1511391" cy="19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588" name="Picture 27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459" y="1559912"/>
            <a:ext cx="407988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89" name="Picture 27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628" y="1382906"/>
            <a:ext cx="755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20" name="Picture 30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9627" y="2143318"/>
            <a:ext cx="2127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21" name="Picture 30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0337" y="2089945"/>
            <a:ext cx="57975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22" name="Picture 3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814" y="2089945"/>
            <a:ext cx="48101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780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667" name="Слайд think-cell" r:id="rId4" imgW="360" imgH="360" progId="">
              <p:embed/>
            </p:oleObj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9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Портфель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173275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139A723-A86E-478B-9A92-20F301586D2E}"/>
              </a:ext>
            </a:extLst>
          </p:cNvPr>
          <p:cNvSpPr txBox="1"/>
          <p:nvPr/>
        </p:nvSpPr>
        <p:spPr>
          <a:xfrm>
            <a:off x="536958" y="1471281"/>
            <a:ext cx="10450356" cy="5874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Функциональная грамотность. Сборники эталонных заданий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0374692A-A8C8-433A-BF11-7C8E8130BB59}"/>
              </a:ext>
            </a:extLst>
          </p:cNvPr>
          <p:cNvSpPr/>
          <p:nvPr/>
        </p:nvSpPr>
        <p:spPr>
          <a:xfrm>
            <a:off x="868154" y="3331372"/>
            <a:ext cx="3347348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Читательская грамотность </a:t>
            </a:r>
            <a:endParaRPr lang="ru-RU" sz="1400" b="1" dirty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0374692A-A8C8-433A-BF11-7C8E8130BB59}"/>
              </a:ext>
            </a:extLst>
          </p:cNvPr>
          <p:cNvSpPr/>
          <p:nvPr/>
        </p:nvSpPr>
        <p:spPr>
          <a:xfrm>
            <a:off x="868154" y="3808615"/>
            <a:ext cx="3347348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Математическая грамотность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0374692A-A8C8-433A-BF11-7C8E8130BB59}"/>
              </a:ext>
            </a:extLst>
          </p:cNvPr>
          <p:cNvSpPr/>
          <p:nvPr/>
        </p:nvSpPr>
        <p:spPr>
          <a:xfrm>
            <a:off x="868154" y="4314850"/>
            <a:ext cx="3347348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Естественнонаучная грамотность </a:t>
            </a:r>
            <a:endParaRPr lang="ru-RU" sz="1400" b="1" dirty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374692A-A8C8-433A-BF11-7C8E8130BB59}"/>
              </a:ext>
            </a:extLst>
          </p:cNvPr>
          <p:cNvSpPr/>
          <p:nvPr/>
        </p:nvSpPr>
        <p:spPr>
          <a:xfrm>
            <a:off x="868154" y="4806589"/>
            <a:ext cx="3347348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Финансовая грамотность </a:t>
            </a:r>
            <a:endParaRPr lang="ru-RU" sz="1400" b="1" dirty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374692A-A8C8-433A-BF11-7C8E8130BB59}"/>
              </a:ext>
            </a:extLst>
          </p:cNvPr>
          <p:cNvSpPr/>
          <p:nvPr/>
        </p:nvSpPr>
        <p:spPr>
          <a:xfrm>
            <a:off x="868154" y="5298328"/>
            <a:ext cx="3347348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Глобальные компетенции</a:t>
            </a:r>
            <a:endParaRPr lang="ru-RU" sz="1400" b="1" dirty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0374692A-A8C8-433A-BF11-7C8E8130BB59}"/>
              </a:ext>
            </a:extLst>
          </p:cNvPr>
          <p:cNvSpPr/>
          <p:nvPr/>
        </p:nvSpPr>
        <p:spPr>
          <a:xfrm>
            <a:off x="868154" y="5790069"/>
            <a:ext cx="3347348" cy="21544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Креативное мышление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76952" y="3327741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олилиния 23"/>
          <p:cNvSpPr/>
          <p:nvPr/>
        </p:nvSpPr>
        <p:spPr>
          <a:xfrm>
            <a:off x="576952" y="5781381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олилиния 25"/>
          <p:cNvSpPr/>
          <p:nvPr/>
        </p:nvSpPr>
        <p:spPr>
          <a:xfrm>
            <a:off x="576952" y="5290653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олилиния 26"/>
          <p:cNvSpPr/>
          <p:nvPr/>
        </p:nvSpPr>
        <p:spPr>
          <a:xfrm>
            <a:off x="576952" y="4799925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олилиния 27"/>
          <p:cNvSpPr/>
          <p:nvPr/>
        </p:nvSpPr>
        <p:spPr>
          <a:xfrm>
            <a:off x="576952" y="4309197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олилиния 29"/>
          <p:cNvSpPr/>
          <p:nvPr/>
        </p:nvSpPr>
        <p:spPr>
          <a:xfrm>
            <a:off x="576952" y="3818469"/>
            <a:ext cx="190500" cy="219075"/>
          </a:xfrm>
          <a:custGeom>
            <a:avLst/>
            <a:gdLst>
              <a:gd name="connsiteX0" fmla="*/ 0 w 285750"/>
              <a:gd name="connsiteY0" fmla="*/ 133350 h 304800"/>
              <a:gd name="connsiteX1" fmla="*/ 142875 w 285750"/>
              <a:gd name="connsiteY1" fmla="*/ 304800 h 304800"/>
              <a:gd name="connsiteX2" fmla="*/ 285750 w 285750"/>
              <a:gd name="connsiteY2" fmla="*/ 0 h 304800"/>
              <a:gd name="connsiteX0" fmla="*/ 0 w 280988"/>
              <a:gd name="connsiteY0" fmla="*/ 57150 h 228600"/>
              <a:gd name="connsiteX1" fmla="*/ 142875 w 280988"/>
              <a:gd name="connsiteY1" fmla="*/ 228600 h 228600"/>
              <a:gd name="connsiteX2" fmla="*/ 280988 w 280988"/>
              <a:gd name="connsiteY2" fmla="*/ 0 h 228600"/>
              <a:gd name="connsiteX0" fmla="*/ 0 w 214313"/>
              <a:gd name="connsiteY0" fmla="*/ 142875 h 228600"/>
              <a:gd name="connsiteX1" fmla="*/ 76200 w 214313"/>
              <a:gd name="connsiteY1" fmla="*/ 228600 h 228600"/>
              <a:gd name="connsiteX2" fmla="*/ 214313 w 214313"/>
              <a:gd name="connsiteY2" fmla="*/ 0 h 228600"/>
              <a:gd name="connsiteX0" fmla="*/ 0 w 161925"/>
              <a:gd name="connsiteY0" fmla="*/ 133350 h 219075"/>
              <a:gd name="connsiteX1" fmla="*/ 76200 w 161925"/>
              <a:gd name="connsiteY1" fmla="*/ 219075 h 219075"/>
              <a:gd name="connsiteX2" fmla="*/ 161925 w 161925"/>
              <a:gd name="connsiteY2" fmla="*/ 0 h 219075"/>
              <a:gd name="connsiteX0" fmla="*/ 0 w 161925"/>
              <a:gd name="connsiteY0" fmla="*/ 76200 h 161925"/>
              <a:gd name="connsiteX1" fmla="*/ 76200 w 161925"/>
              <a:gd name="connsiteY1" fmla="*/ 161925 h 161925"/>
              <a:gd name="connsiteX2" fmla="*/ 161925 w 161925"/>
              <a:gd name="connsiteY2" fmla="*/ 0 h 161925"/>
              <a:gd name="connsiteX0" fmla="*/ 0 w 190500"/>
              <a:gd name="connsiteY0" fmla="*/ 133350 h 219075"/>
              <a:gd name="connsiteX1" fmla="*/ 76200 w 190500"/>
              <a:gd name="connsiteY1" fmla="*/ 219075 h 219075"/>
              <a:gd name="connsiteX2" fmla="*/ 190500 w 190500"/>
              <a:gd name="connsiteY2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219075">
                <a:moveTo>
                  <a:pt x="0" y="133350"/>
                </a:moveTo>
                <a:lnTo>
                  <a:pt x="76200" y="219075"/>
                </a:lnTo>
                <a:lnTo>
                  <a:pt x="190500" y="0"/>
                </a:lnTo>
              </a:path>
            </a:pathLst>
          </a:custGeom>
          <a:noFill/>
          <a:ln w="22225">
            <a:solidFill>
              <a:srgbClr val="2D2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384" name="Picture 48" descr="C:\Users\lmartynova\Desktop\logo_instra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5037" y="2390171"/>
            <a:ext cx="876149" cy="13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45454" y="3177484"/>
            <a:ext cx="385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Центр оценки качества образования</a:t>
            </a:r>
            <a:endParaRPr lang="ru-RU" dirty="0"/>
          </a:p>
        </p:txBody>
      </p:sp>
      <p:pic>
        <p:nvPicPr>
          <p:cNvPr id="14385" name="Picture 49" descr="C:\Users\lmartynova\Desktop\mffg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582" y="3981239"/>
            <a:ext cx="6323810" cy="13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679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L45Bs_49czdZE6X9rW1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2811</Words>
  <Application>Microsoft Office PowerPoint</Application>
  <PresentationFormat>Произвольный</PresentationFormat>
  <Paragraphs>587</Paragraphs>
  <Slides>67</Slides>
  <Notes>61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67</vt:i4>
      </vt:variant>
    </vt:vector>
  </HeadingPairs>
  <TitlesOfParts>
    <vt:vector size="70" baseType="lpstr">
      <vt:lpstr>Тема Office</vt:lpstr>
      <vt:lpstr>Слайд think-cell</vt:lpstr>
      <vt:lpstr>Acrobat Document</vt:lpstr>
      <vt:lpstr>«МАЛО ОСВОИТЬ АЗЫ МИРОЗДАНЬЯ»: PRO ФУНКЦИОНАЛЬНУЮ ГРАМОТНОСТЬ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Галина</cp:lastModifiedBy>
  <cp:revision>776</cp:revision>
  <cp:lastPrinted>2019-08-02T09:06:22Z</cp:lastPrinted>
  <dcterms:created xsi:type="dcterms:W3CDTF">2018-07-24T05:59:49Z</dcterms:created>
  <dcterms:modified xsi:type="dcterms:W3CDTF">2019-09-23T12:32:24Z</dcterms:modified>
</cp:coreProperties>
</file>