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3" r:id="rId2"/>
    <p:sldId id="513" r:id="rId3"/>
    <p:sldId id="514" r:id="rId4"/>
    <p:sldId id="515" r:id="rId5"/>
    <p:sldId id="502" r:id="rId6"/>
    <p:sldId id="404" r:id="rId7"/>
    <p:sldId id="363" r:id="rId8"/>
    <p:sldId id="519" r:id="rId9"/>
    <p:sldId id="500" r:id="rId10"/>
    <p:sldId id="501" r:id="rId11"/>
    <p:sldId id="503" r:id="rId12"/>
    <p:sldId id="506" r:id="rId13"/>
    <p:sldId id="492" r:id="rId14"/>
    <p:sldId id="516" r:id="rId15"/>
    <p:sldId id="517" r:id="rId16"/>
    <p:sldId id="493" r:id="rId17"/>
    <p:sldId id="512" r:id="rId18"/>
    <p:sldId id="507" r:id="rId19"/>
    <p:sldId id="494" r:id="rId20"/>
    <p:sldId id="498" r:id="rId21"/>
    <p:sldId id="499" r:id="rId22"/>
    <p:sldId id="508" r:id="rId23"/>
    <p:sldId id="505" r:id="rId24"/>
    <p:sldId id="495" r:id="rId2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3366"/>
    <a:srgbClr val="B1C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Центральный ФО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Северо-западный ФО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Южный ФО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1175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Северо-Кавказский ФО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361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Приволжский ФО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4237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Уральский ФО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1839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Сибирский ФО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3754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Дальневосточный ФО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25728"/>
        <c:axId val="70978176"/>
      </c:barChart>
      <c:catAx>
        <c:axId val="384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978176"/>
        <c:crosses val="autoZero"/>
        <c:auto val="1"/>
        <c:lblAlgn val="ctr"/>
        <c:lblOffset val="100"/>
        <c:noMultiLvlLbl val="0"/>
      </c:catAx>
      <c:valAx>
        <c:axId val="70978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42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Внтрисемейные проблемы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Одиночество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Неразделенная любовь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Школьный конфликт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установлено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20352"/>
        <c:axId val="28430336"/>
      </c:barChart>
      <c:catAx>
        <c:axId val="2842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430336"/>
        <c:crosses val="autoZero"/>
        <c:auto val="1"/>
        <c:lblAlgn val="ctr"/>
        <c:lblOffset val="100"/>
        <c:noMultiLvlLbl val="0"/>
      </c:catAx>
      <c:valAx>
        <c:axId val="2843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2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Центральный ФО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Северо-западный ФО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Южный ФО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Северо_кавказский ФО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Приволжский ФО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25.1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Уральский ФО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25.9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Сибирский ФО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2"/>
                        </a:solidFill>
                      </a:rPr>
                      <a:t>34,0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Дальневосточный ФО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801856"/>
        <c:axId val="91808128"/>
      </c:barChart>
      <c:catAx>
        <c:axId val="91801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808128"/>
        <c:crosses val="autoZero"/>
        <c:auto val="1"/>
        <c:lblAlgn val="ctr"/>
        <c:lblOffset val="100"/>
        <c:noMultiLvlLbl val="0"/>
      </c:catAx>
      <c:valAx>
        <c:axId val="91808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180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Приволжский федеральный округ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25.1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 Башкортостан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37.5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Республика Марий Эл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</c:formatCode>
                <c:ptCount val="1"/>
                <c:pt idx="0">
                  <c:v>19.5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Республика Мордовия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</c:formatCode>
                <c:ptCount val="1"/>
                <c:pt idx="0">
                  <c:v>22.3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Республика Татарстан(Татарстан)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</c:formatCode>
                <c:ptCount val="1"/>
                <c:pt idx="0">
                  <c:v>16.600000000000001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Удмуртская Республика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0.0</c:formatCode>
                <c:ptCount val="1"/>
                <c:pt idx="0">
                  <c:v>49.5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Чувашская Республика(Чувашия)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0.0</c:formatCode>
                <c:ptCount val="1"/>
                <c:pt idx="0">
                  <c:v>44.1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0.0</c:formatCode>
                <c:ptCount val="1"/>
                <c:pt idx="0">
                  <c:v>39.4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Hижегородская область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0.0</c:formatCode>
                <c:ptCount val="1"/>
                <c:pt idx="0">
                  <c:v>15.3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0.0</c:formatCode>
                <c:ptCount val="1"/>
                <c:pt idx="0">
                  <c:v>39.1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Пензенская область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0.0</c:formatCode>
                <c:ptCount val="1"/>
                <c:pt idx="0">
                  <c:v>24.8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Самарская область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Лист1!$N$2</c:f>
              <c:numCache>
                <c:formatCode>0.0</c:formatCode>
                <c:ptCount val="1"/>
                <c:pt idx="0">
                  <c:v>5.4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Саратовская область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Лист1!$O$2</c:f>
              <c:numCache>
                <c:formatCode>0.0</c:formatCode>
                <c:ptCount val="1"/>
                <c:pt idx="0">
                  <c:v>22.5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Ульяновская область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Лист1!$P$2</c:f>
              <c:numCache>
                <c:formatCode>0.0</c:formatCode>
                <c:ptCount val="1"/>
                <c:pt idx="0">
                  <c:v>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061632"/>
        <c:axId val="87063168"/>
      </c:barChart>
      <c:catAx>
        <c:axId val="870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063168"/>
        <c:crosses val="autoZero"/>
        <c:auto val="1"/>
        <c:lblAlgn val="ctr"/>
        <c:lblOffset val="100"/>
        <c:noMultiLvlLbl val="0"/>
      </c:catAx>
      <c:valAx>
        <c:axId val="87063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8706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583333333333334"/>
          <c:y val="9.0624999999999997E-2"/>
          <c:w val="0.45121555118110235"/>
          <c:h val="0.596875000000000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CCCCFF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городское население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0.61699999999999999</c:v>
                </c:pt>
                <c:pt idx="1">
                  <c:v>0.38300000000000001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2413221784776902"/>
          <c:y val="0.60598671259842518"/>
          <c:w val="0.70308661417322837"/>
          <c:h val="0.15773917322834646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circle"/>
            <c:size val="13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6.6666666666666666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083333333333337E-2"/>
                  <c:y val="6.8749999999999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5E-2"/>
                  <c:y val="7.499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33333333333334E-2"/>
                  <c:y val="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250000000000001E-2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666666666666666E-3"/>
                  <c:y val="6.2499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9 мес.2017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48.9</c:v>
                </c:pt>
                <c:pt idx="1">
                  <c:v>48.3</c:v>
                </c:pt>
                <c:pt idx="2" formatCode="0.0">
                  <c:v>40</c:v>
                </c:pt>
                <c:pt idx="3" formatCode="0.0">
                  <c:v>41</c:v>
                </c:pt>
                <c:pt idx="4">
                  <c:v>41.9</c:v>
                </c:pt>
                <c:pt idx="5">
                  <c:v>38.5</c:v>
                </c:pt>
                <c:pt idx="6">
                  <c:v>33.299999999999997</c:v>
                </c:pt>
                <c:pt idx="7">
                  <c:v>30.9</c:v>
                </c:pt>
                <c:pt idx="8">
                  <c:v>28.3</c:v>
                </c:pt>
                <c:pt idx="9">
                  <c:v>23.1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9 мес.2017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9 мес.2017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31328"/>
        <c:axId val="74132864"/>
      </c:lineChart>
      <c:catAx>
        <c:axId val="7413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74132864"/>
        <c:crosses val="autoZero"/>
        <c:auto val="1"/>
        <c:lblAlgn val="ctr"/>
        <c:lblOffset val="100"/>
        <c:noMultiLvlLbl val="0"/>
      </c:catAx>
      <c:valAx>
        <c:axId val="741328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413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28555458345487E-2"/>
          <c:y val="2.0498179061561043E-2"/>
          <c:w val="0.9277800865169632"/>
          <c:h val="0.810660847205335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попыток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9 мес. 2017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198</c:v>
                </c:pt>
                <c:pt idx="1">
                  <c:v>167</c:v>
                </c:pt>
                <c:pt idx="2">
                  <c:v>134</c:v>
                </c:pt>
                <c:pt idx="3">
                  <c:v>102</c:v>
                </c:pt>
                <c:pt idx="4">
                  <c:v>126</c:v>
                </c:pt>
                <c:pt idx="5">
                  <c:v>110</c:v>
                </c:pt>
                <c:pt idx="6">
                  <c:v>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суицидов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9 мес. 2017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50</c:v>
                </c:pt>
                <c:pt idx="1">
                  <c:v>36</c:v>
                </c:pt>
                <c:pt idx="2">
                  <c:v>37</c:v>
                </c:pt>
                <c:pt idx="3">
                  <c:v>36</c:v>
                </c:pt>
                <c:pt idx="4">
                  <c:v>44</c:v>
                </c:pt>
                <c:pt idx="5">
                  <c:v>41</c:v>
                </c:pt>
                <c:pt idx="6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90912"/>
        <c:axId val="75992448"/>
      </c:lineChart>
      <c:catAx>
        <c:axId val="7599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992448"/>
        <c:crosses val="autoZero"/>
        <c:auto val="1"/>
        <c:lblAlgn val="ctr"/>
        <c:lblOffset val="100"/>
        <c:noMultiLvlLbl val="0"/>
      </c:catAx>
      <c:valAx>
        <c:axId val="7599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99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от 10-14 лет</c:v>
                </c:pt>
                <c:pt idx="1">
                  <c:v>15-17 лет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0.214</c:v>
                </c:pt>
                <c:pt idx="1">
                  <c:v>0.78600000000000003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Учащиеся школ</c:v>
                </c:pt>
                <c:pt idx="1">
                  <c:v>Учащиеся средних проф.училищ</c:v>
                </c:pt>
                <c:pt idx="2">
                  <c:v>Учащиеся СУЗов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0.61</c:v>
                </c:pt>
                <c:pt idx="1">
                  <c:v>0.18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30889107611548"/>
          <c:y val="9.0624999999999997E-2"/>
          <c:w val="0.60716026902887144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7544471784776901"/>
          <c:y val="1.8618356299212598E-2"/>
          <c:w val="0.28497194881889765"/>
          <c:h val="0.1877632874015748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D550A-67AD-4009-8A64-54977509165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252B2E-004D-4A07-9597-9EF66BE6E732}">
      <dgm:prSet phldrT="[Текст]"/>
      <dgm:spPr/>
      <dgm:t>
        <a:bodyPr/>
        <a:lstStyle/>
        <a:p>
          <a:r>
            <a:rPr lang="ru-RU" b="1" dirty="0" smtClean="0"/>
            <a:t>КДН</a:t>
          </a:r>
          <a:endParaRPr lang="ru-RU" b="1" dirty="0"/>
        </a:p>
      </dgm:t>
    </dgm:pt>
    <dgm:pt modelId="{46FF5693-4D50-421E-88AE-D28361CE5C1C}" type="parTrans" cxnId="{D31B8756-02D1-4E6C-A8A9-2D82BE74E5F3}">
      <dgm:prSet/>
      <dgm:spPr/>
      <dgm:t>
        <a:bodyPr/>
        <a:lstStyle/>
        <a:p>
          <a:endParaRPr lang="ru-RU"/>
        </a:p>
      </dgm:t>
    </dgm:pt>
    <dgm:pt modelId="{BBB6CD45-8834-4A76-B508-46836185586E}" type="sibTrans" cxnId="{D31B8756-02D1-4E6C-A8A9-2D82BE74E5F3}">
      <dgm:prSet/>
      <dgm:spPr/>
      <dgm:t>
        <a:bodyPr/>
        <a:lstStyle/>
        <a:p>
          <a:endParaRPr lang="ru-RU"/>
        </a:p>
      </dgm:t>
    </dgm:pt>
    <dgm:pt modelId="{18599691-CCD1-4D0F-806A-0EB4547F6AB8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Медицинская организация</a:t>
          </a:r>
          <a:endParaRPr lang="ru-RU" b="1" dirty="0">
            <a:solidFill>
              <a:schemeClr val="tx2"/>
            </a:solidFill>
          </a:endParaRPr>
        </a:p>
      </dgm:t>
    </dgm:pt>
    <dgm:pt modelId="{28AC36ED-D2D3-43CF-9A2C-DDEF2DDDA75A}" type="parTrans" cxnId="{45B78536-D3CC-49CB-B1D0-57AE45DDB31D}">
      <dgm:prSet/>
      <dgm:spPr/>
      <dgm:t>
        <a:bodyPr/>
        <a:lstStyle/>
        <a:p>
          <a:endParaRPr lang="ru-RU"/>
        </a:p>
      </dgm:t>
    </dgm:pt>
    <dgm:pt modelId="{4993FD4C-D5BE-417D-8433-17AB4107D9B4}" type="sibTrans" cxnId="{45B78536-D3CC-49CB-B1D0-57AE45DDB31D}">
      <dgm:prSet/>
      <dgm:spPr/>
      <dgm:t>
        <a:bodyPr/>
        <a:lstStyle/>
        <a:p>
          <a:endParaRPr lang="ru-RU"/>
        </a:p>
      </dgm:t>
    </dgm:pt>
    <dgm:pt modelId="{ED69B274-F789-4EA1-B9FD-2900CE4370F6}">
      <dgm:prSet phldrT="[Текст]"/>
      <dgm:spPr/>
      <dgm:t>
        <a:bodyPr/>
        <a:lstStyle/>
        <a:p>
          <a:r>
            <a:rPr lang="ru-RU" b="1" dirty="0" smtClean="0"/>
            <a:t>ПСИХОТЕРАПЕВТ</a:t>
          </a:r>
          <a:endParaRPr lang="ru-RU" b="1" dirty="0"/>
        </a:p>
      </dgm:t>
    </dgm:pt>
    <dgm:pt modelId="{907E047F-4502-4C80-93A6-BA595A886297}" type="parTrans" cxnId="{78C88857-D5B3-493C-AA3C-2C0CB55B40D1}">
      <dgm:prSet/>
      <dgm:spPr/>
      <dgm:t>
        <a:bodyPr/>
        <a:lstStyle/>
        <a:p>
          <a:endParaRPr lang="ru-RU"/>
        </a:p>
      </dgm:t>
    </dgm:pt>
    <dgm:pt modelId="{7779950B-AE32-4EC6-94B7-6626CD46E0A2}" type="sibTrans" cxnId="{78C88857-D5B3-493C-AA3C-2C0CB55B40D1}">
      <dgm:prSet/>
      <dgm:spPr/>
      <dgm:t>
        <a:bodyPr/>
        <a:lstStyle/>
        <a:p>
          <a:endParaRPr lang="ru-RU"/>
        </a:p>
      </dgm:t>
    </dgm:pt>
    <dgm:pt modelId="{A9484F50-2B1E-449B-ACBD-365D8EFDD126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Центр психологической помощи</a:t>
          </a:r>
          <a:endParaRPr lang="ru-RU" b="1" dirty="0">
            <a:solidFill>
              <a:schemeClr val="tx2"/>
            </a:solidFill>
          </a:endParaRPr>
        </a:p>
      </dgm:t>
    </dgm:pt>
    <dgm:pt modelId="{4BA39E06-1D36-49B8-9970-B003637326B8}" type="parTrans" cxnId="{D868A3CC-EDF1-4F24-932C-F51FB1DAB163}">
      <dgm:prSet/>
      <dgm:spPr/>
      <dgm:t>
        <a:bodyPr/>
        <a:lstStyle/>
        <a:p>
          <a:endParaRPr lang="ru-RU"/>
        </a:p>
      </dgm:t>
    </dgm:pt>
    <dgm:pt modelId="{B7889090-F7B3-476B-8F96-FFDE1F2D84CC}" type="sibTrans" cxnId="{D868A3CC-EDF1-4F24-932C-F51FB1DAB163}">
      <dgm:prSet/>
      <dgm:spPr/>
      <dgm:t>
        <a:bodyPr/>
        <a:lstStyle/>
        <a:p>
          <a:endParaRPr lang="ru-RU"/>
        </a:p>
      </dgm:t>
    </dgm:pt>
    <dgm:pt modelId="{AA3A11AC-8B47-4764-80E6-7F9AE6B41902}">
      <dgm:prSet phldrT="[Текст]"/>
      <dgm:spPr/>
      <dgm:t>
        <a:bodyPr/>
        <a:lstStyle/>
        <a:p>
          <a:r>
            <a:rPr lang="ru-RU" b="1" dirty="0" smtClean="0"/>
            <a:t>Совместный осмотр пациента</a:t>
          </a:r>
          <a:endParaRPr lang="ru-RU" b="1" dirty="0"/>
        </a:p>
      </dgm:t>
    </dgm:pt>
    <dgm:pt modelId="{26644051-0298-4621-8ACA-BBA15A269309}" type="parTrans" cxnId="{D7469CE2-AACC-4DE6-9F35-1F00A68CBB1D}">
      <dgm:prSet/>
      <dgm:spPr/>
      <dgm:t>
        <a:bodyPr/>
        <a:lstStyle/>
        <a:p>
          <a:endParaRPr lang="ru-RU"/>
        </a:p>
      </dgm:t>
    </dgm:pt>
    <dgm:pt modelId="{8C961C13-B808-4024-80FF-9F6F45086617}" type="sibTrans" cxnId="{D7469CE2-AACC-4DE6-9F35-1F00A68CBB1D}">
      <dgm:prSet/>
      <dgm:spPr/>
      <dgm:t>
        <a:bodyPr/>
        <a:lstStyle/>
        <a:p>
          <a:endParaRPr lang="ru-RU"/>
        </a:p>
      </dgm:t>
    </dgm:pt>
    <dgm:pt modelId="{3710D27E-249F-4047-AFB7-2BE51218AC53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Медицинская организация</a:t>
          </a:r>
          <a:endParaRPr lang="ru-RU" b="1" dirty="0">
            <a:solidFill>
              <a:schemeClr val="tx2"/>
            </a:solidFill>
          </a:endParaRPr>
        </a:p>
      </dgm:t>
    </dgm:pt>
    <dgm:pt modelId="{9C77EE8A-9CC0-4662-964B-472E8B603DBD}" type="parTrans" cxnId="{228D24E5-F66D-4DD3-BEF0-7EC2B72C2B86}">
      <dgm:prSet/>
      <dgm:spPr/>
      <dgm:t>
        <a:bodyPr/>
        <a:lstStyle/>
        <a:p>
          <a:endParaRPr lang="ru-RU"/>
        </a:p>
      </dgm:t>
    </dgm:pt>
    <dgm:pt modelId="{4DAF6271-57DA-4C1A-8D72-B3B3D5EEBC8A}" type="sibTrans" cxnId="{228D24E5-F66D-4DD3-BEF0-7EC2B72C2B86}">
      <dgm:prSet/>
      <dgm:spPr/>
      <dgm:t>
        <a:bodyPr/>
        <a:lstStyle/>
        <a:p>
          <a:endParaRPr lang="ru-RU"/>
        </a:p>
      </dgm:t>
    </dgm:pt>
    <dgm:pt modelId="{C15053D2-DE3F-4D68-B2C2-894F21D5473C}" type="pres">
      <dgm:prSet presAssocID="{BC6D550A-67AD-4009-8A64-5497750916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0A2950-21A4-4E3F-BDD0-ED242ACDF7DF}" type="pres">
      <dgm:prSet presAssocID="{BC6D550A-67AD-4009-8A64-54977509165C}" presName="tSp" presStyleCnt="0"/>
      <dgm:spPr/>
    </dgm:pt>
    <dgm:pt modelId="{84DADA99-B482-4162-804C-BFCE0F94B824}" type="pres">
      <dgm:prSet presAssocID="{BC6D550A-67AD-4009-8A64-54977509165C}" presName="bSp" presStyleCnt="0"/>
      <dgm:spPr/>
    </dgm:pt>
    <dgm:pt modelId="{3717293C-E463-4770-A8CD-067D6783C86C}" type="pres">
      <dgm:prSet presAssocID="{BC6D550A-67AD-4009-8A64-54977509165C}" presName="process" presStyleCnt="0"/>
      <dgm:spPr/>
    </dgm:pt>
    <dgm:pt modelId="{5B9D3A9D-08C9-4889-B217-B53782873C3E}" type="pres">
      <dgm:prSet presAssocID="{D3252B2E-004D-4A07-9597-9EF66BE6E732}" presName="composite1" presStyleCnt="0"/>
      <dgm:spPr/>
    </dgm:pt>
    <dgm:pt modelId="{5A714BA6-367A-4762-BC72-A2B20046E624}" type="pres">
      <dgm:prSet presAssocID="{D3252B2E-004D-4A07-9597-9EF66BE6E732}" presName="dummyNode1" presStyleLbl="node1" presStyleIdx="0" presStyleCnt="3"/>
      <dgm:spPr/>
    </dgm:pt>
    <dgm:pt modelId="{EF83D7FF-5CEA-4912-ABB3-5844BA2B52B2}" type="pres">
      <dgm:prSet presAssocID="{D3252B2E-004D-4A07-9597-9EF66BE6E73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290E1-1B68-49F1-8958-5F54B38892A9}" type="pres">
      <dgm:prSet presAssocID="{D3252B2E-004D-4A07-9597-9EF66BE6E73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2EBB5-5F1E-44E9-8ED8-CBB9376345DC}" type="pres">
      <dgm:prSet presAssocID="{D3252B2E-004D-4A07-9597-9EF66BE6E73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93AC6-A018-4C26-A871-6988BFC5C312}" type="pres">
      <dgm:prSet presAssocID="{D3252B2E-004D-4A07-9597-9EF66BE6E732}" presName="connSite1" presStyleCnt="0"/>
      <dgm:spPr/>
    </dgm:pt>
    <dgm:pt modelId="{7E478FB5-2093-4364-8D1D-B9B7D7545CBC}" type="pres">
      <dgm:prSet presAssocID="{BBB6CD45-8834-4A76-B508-46836185586E}" presName="Name9" presStyleLbl="sibTrans2D1" presStyleIdx="0" presStyleCnt="2"/>
      <dgm:spPr/>
      <dgm:t>
        <a:bodyPr/>
        <a:lstStyle/>
        <a:p>
          <a:endParaRPr lang="ru-RU"/>
        </a:p>
      </dgm:t>
    </dgm:pt>
    <dgm:pt modelId="{BCFC3EFF-3A3A-464D-A901-008614479FB9}" type="pres">
      <dgm:prSet presAssocID="{ED69B274-F789-4EA1-B9FD-2900CE4370F6}" presName="composite2" presStyleCnt="0"/>
      <dgm:spPr/>
    </dgm:pt>
    <dgm:pt modelId="{99CFC9D5-59E2-4293-83D6-6D729EADCA79}" type="pres">
      <dgm:prSet presAssocID="{ED69B274-F789-4EA1-B9FD-2900CE4370F6}" presName="dummyNode2" presStyleLbl="node1" presStyleIdx="0" presStyleCnt="3"/>
      <dgm:spPr/>
    </dgm:pt>
    <dgm:pt modelId="{B134ABBF-3CFD-425B-8AAB-0D6313DD1D7B}" type="pres">
      <dgm:prSet presAssocID="{ED69B274-F789-4EA1-B9FD-2900CE4370F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81FC8-6075-4375-94E4-715CE375E78C}" type="pres">
      <dgm:prSet presAssocID="{ED69B274-F789-4EA1-B9FD-2900CE4370F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8B15-D00D-4761-86E3-0A819E36A83B}" type="pres">
      <dgm:prSet presAssocID="{ED69B274-F789-4EA1-B9FD-2900CE4370F6}" presName="parentNode2" presStyleLbl="node1" presStyleIdx="1" presStyleCnt="3" custLinFactNeighborX="3197" custLinFactNeighborY="-63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420DC-2ACE-44FB-B76D-D5A70771BDC7}" type="pres">
      <dgm:prSet presAssocID="{ED69B274-F789-4EA1-B9FD-2900CE4370F6}" presName="connSite2" presStyleCnt="0"/>
      <dgm:spPr/>
    </dgm:pt>
    <dgm:pt modelId="{E664536B-0AE7-4E8D-935C-84FF124A5201}" type="pres">
      <dgm:prSet presAssocID="{7779950B-AE32-4EC6-94B7-6626CD46E0A2}" presName="Name18" presStyleLbl="sibTrans2D1" presStyleIdx="1" presStyleCnt="2"/>
      <dgm:spPr/>
      <dgm:t>
        <a:bodyPr/>
        <a:lstStyle/>
        <a:p>
          <a:endParaRPr lang="ru-RU"/>
        </a:p>
      </dgm:t>
    </dgm:pt>
    <dgm:pt modelId="{384F9C2F-491A-40AD-956D-90C3DA2BFB8B}" type="pres">
      <dgm:prSet presAssocID="{AA3A11AC-8B47-4764-80E6-7F9AE6B41902}" presName="composite1" presStyleCnt="0"/>
      <dgm:spPr/>
    </dgm:pt>
    <dgm:pt modelId="{538112FE-2C95-4F01-8370-D913A64DD8F3}" type="pres">
      <dgm:prSet presAssocID="{AA3A11AC-8B47-4764-80E6-7F9AE6B41902}" presName="dummyNode1" presStyleLbl="node1" presStyleIdx="1" presStyleCnt="3"/>
      <dgm:spPr/>
    </dgm:pt>
    <dgm:pt modelId="{166C652F-1EAD-4F86-AFA0-55A1C0C65ADA}" type="pres">
      <dgm:prSet presAssocID="{AA3A11AC-8B47-4764-80E6-7F9AE6B4190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10862-FB70-48D5-9CF3-B367FC1D542A}" type="pres">
      <dgm:prSet presAssocID="{AA3A11AC-8B47-4764-80E6-7F9AE6B4190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5F093-D805-4579-A040-2369FEE8689E}" type="pres">
      <dgm:prSet presAssocID="{AA3A11AC-8B47-4764-80E6-7F9AE6B4190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D19D2-F529-4A6F-A83D-EAF29D1B1A69}" type="pres">
      <dgm:prSet presAssocID="{AA3A11AC-8B47-4764-80E6-7F9AE6B41902}" presName="connSite1" presStyleCnt="0"/>
      <dgm:spPr/>
    </dgm:pt>
  </dgm:ptLst>
  <dgm:cxnLst>
    <dgm:cxn modelId="{EA0DCFD8-4CAD-4190-869C-F73748632DBC}" type="presOf" srcId="{BC6D550A-67AD-4009-8A64-54977509165C}" destId="{C15053D2-DE3F-4D68-B2C2-894F21D5473C}" srcOrd="0" destOrd="0" presId="urn:microsoft.com/office/officeart/2005/8/layout/hProcess4"/>
    <dgm:cxn modelId="{397FB691-35A5-422A-A8DA-0A3F4CA374E4}" type="presOf" srcId="{BBB6CD45-8834-4A76-B508-46836185586E}" destId="{7E478FB5-2093-4364-8D1D-B9B7D7545CBC}" srcOrd="0" destOrd="0" presId="urn:microsoft.com/office/officeart/2005/8/layout/hProcess4"/>
    <dgm:cxn modelId="{2FF58130-0393-4936-BA86-EB12B5390C07}" type="presOf" srcId="{AA3A11AC-8B47-4764-80E6-7F9AE6B41902}" destId="{A455F093-D805-4579-A040-2369FEE8689E}" srcOrd="0" destOrd="0" presId="urn:microsoft.com/office/officeart/2005/8/layout/hProcess4"/>
    <dgm:cxn modelId="{895412CA-5CEA-408A-8082-F6F6176AD449}" type="presOf" srcId="{ED69B274-F789-4EA1-B9FD-2900CE4370F6}" destId="{89A08B15-D00D-4761-86E3-0A819E36A83B}" srcOrd="0" destOrd="0" presId="urn:microsoft.com/office/officeart/2005/8/layout/hProcess4"/>
    <dgm:cxn modelId="{45B78536-D3CC-49CB-B1D0-57AE45DDB31D}" srcId="{D3252B2E-004D-4A07-9597-9EF66BE6E732}" destId="{18599691-CCD1-4D0F-806A-0EB4547F6AB8}" srcOrd="0" destOrd="0" parTransId="{28AC36ED-D2D3-43CF-9A2C-DDEF2DDDA75A}" sibTransId="{4993FD4C-D5BE-417D-8433-17AB4107D9B4}"/>
    <dgm:cxn modelId="{0D5844A4-4FEE-4489-909C-067CB8F98C66}" type="presOf" srcId="{18599691-CCD1-4D0F-806A-0EB4547F6AB8}" destId="{225290E1-1B68-49F1-8958-5F54B38892A9}" srcOrd="1" destOrd="0" presId="urn:microsoft.com/office/officeart/2005/8/layout/hProcess4"/>
    <dgm:cxn modelId="{25868D67-CB2F-4ABA-8F5F-CAB5672B82B1}" type="presOf" srcId="{D3252B2E-004D-4A07-9597-9EF66BE6E732}" destId="{4F02EBB5-5F1E-44E9-8ED8-CBB9376345DC}" srcOrd="0" destOrd="0" presId="urn:microsoft.com/office/officeart/2005/8/layout/hProcess4"/>
    <dgm:cxn modelId="{228D24E5-F66D-4DD3-BEF0-7EC2B72C2B86}" srcId="{AA3A11AC-8B47-4764-80E6-7F9AE6B41902}" destId="{3710D27E-249F-4047-AFB7-2BE51218AC53}" srcOrd="0" destOrd="0" parTransId="{9C77EE8A-9CC0-4662-964B-472E8B603DBD}" sibTransId="{4DAF6271-57DA-4C1A-8D72-B3B3D5EEBC8A}"/>
    <dgm:cxn modelId="{D7469CE2-AACC-4DE6-9F35-1F00A68CBB1D}" srcId="{BC6D550A-67AD-4009-8A64-54977509165C}" destId="{AA3A11AC-8B47-4764-80E6-7F9AE6B41902}" srcOrd="2" destOrd="0" parTransId="{26644051-0298-4621-8ACA-BBA15A269309}" sibTransId="{8C961C13-B808-4024-80FF-9F6F45086617}"/>
    <dgm:cxn modelId="{91B2CF45-1354-4823-93C4-8FBC9EC68C1E}" type="presOf" srcId="{18599691-CCD1-4D0F-806A-0EB4547F6AB8}" destId="{EF83D7FF-5CEA-4912-ABB3-5844BA2B52B2}" srcOrd="0" destOrd="0" presId="urn:microsoft.com/office/officeart/2005/8/layout/hProcess4"/>
    <dgm:cxn modelId="{D88EBCBA-3B36-443E-B23D-A24C0BDAEAD9}" type="presOf" srcId="{3710D27E-249F-4047-AFB7-2BE51218AC53}" destId="{166C652F-1EAD-4F86-AFA0-55A1C0C65ADA}" srcOrd="0" destOrd="0" presId="urn:microsoft.com/office/officeart/2005/8/layout/hProcess4"/>
    <dgm:cxn modelId="{D868A3CC-EDF1-4F24-932C-F51FB1DAB163}" srcId="{ED69B274-F789-4EA1-B9FD-2900CE4370F6}" destId="{A9484F50-2B1E-449B-ACBD-365D8EFDD126}" srcOrd="0" destOrd="0" parTransId="{4BA39E06-1D36-49B8-9970-B003637326B8}" sibTransId="{B7889090-F7B3-476B-8F96-FFDE1F2D84CC}"/>
    <dgm:cxn modelId="{8A3415C0-F793-4589-B5A4-A2DCB23E2123}" type="presOf" srcId="{7779950B-AE32-4EC6-94B7-6626CD46E0A2}" destId="{E664536B-0AE7-4E8D-935C-84FF124A5201}" srcOrd="0" destOrd="0" presId="urn:microsoft.com/office/officeart/2005/8/layout/hProcess4"/>
    <dgm:cxn modelId="{6A7FB502-4AAE-4A21-82CF-B6988D1DB7E2}" type="presOf" srcId="{A9484F50-2B1E-449B-ACBD-365D8EFDD126}" destId="{B134ABBF-3CFD-425B-8AAB-0D6313DD1D7B}" srcOrd="0" destOrd="0" presId="urn:microsoft.com/office/officeart/2005/8/layout/hProcess4"/>
    <dgm:cxn modelId="{14ADDA44-3F80-4515-9407-E4AA4F5AC37B}" type="presOf" srcId="{A9484F50-2B1E-449B-ACBD-365D8EFDD126}" destId="{9CF81FC8-6075-4375-94E4-715CE375E78C}" srcOrd="1" destOrd="0" presId="urn:microsoft.com/office/officeart/2005/8/layout/hProcess4"/>
    <dgm:cxn modelId="{6B01F3D6-5F65-42F5-A85B-B5BD75337330}" type="presOf" srcId="{3710D27E-249F-4047-AFB7-2BE51218AC53}" destId="{48A10862-FB70-48D5-9CF3-B367FC1D542A}" srcOrd="1" destOrd="0" presId="urn:microsoft.com/office/officeart/2005/8/layout/hProcess4"/>
    <dgm:cxn modelId="{D31B8756-02D1-4E6C-A8A9-2D82BE74E5F3}" srcId="{BC6D550A-67AD-4009-8A64-54977509165C}" destId="{D3252B2E-004D-4A07-9597-9EF66BE6E732}" srcOrd="0" destOrd="0" parTransId="{46FF5693-4D50-421E-88AE-D28361CE5C1C}" sibTransId="{BBB6CD45-8834-4A76-B508-46836185586E}"/>
    <dgm:cxn modelId="{78C88857-D5B3-493C-AA3C-2C0CB55B40D1}" srcId="{BC6D550A-67AD-4009-8A64-54977509165C}" destId="{ED69B274-F789-4EA1-B9FD-2900CE4370F6}" srcOrd="1" destOrd="0" parTransId="{907E047F-4502-4C80-93A6-BA595A886297}" sibTransId="{7779950B-AE32-4EC6-94B7-6626CD46E0A2}"/>
    <dgm:cxn modelId="{6E1FCA2F-3BDF-40E0-95A7-10F5B5583799}" type="presParOf" srcId="{C15053D2-DE3F-4D68-B2C2-894F21D5473C}" destId="{1A0A2950-21A4-4E3F-BDD0-ED242ACDF7DF}" srcOrd="0" destOrd="0" presId="urn:microsoft.com/office/officeart/2005/8/layout/hProcess4"/>
    <dgm:cxn modelId="{E20749C5-3FF6-43EB-B288-B1964C8C22D9}" type="presParOf" srcId="{C15053D2-DE3F-4D68-B2C2-894F21D5473C}" destId="{84DADA99-B482-4162-804C-BFCE0F94B824}" srcOrd="1" destOrd="0" presId="urn:microsoft.com/office/officeart/2005/8/layout/hProcess4"/>
    <dgm:cxn modelId="{2F60DAB8-2810-4B89-8113-7744737CE015}" type="presParOf" srcId="{C15053D2-DE3F-4D68-B2C2-894F21D5473C}" destId="{3717293C-E463-4770-A8CD-067D6783C86C}" srcOrd="2" destOrd="0" presId="urn:microsoft.com/office/officeart/2005/8/layout/hProcess4"/>
    <dgm:cxn modelId="{E3EC34F6-DB35-4819-A69F-BB3A689FDDDA}" type="presParOf" srcId="{3717293C-E463-4770-A8CD-067D6783C86C}" destId="{5B9D3A9D-08C9-4889-B217-B53782873C3E}" srcOrd="0" destOrd="0" presId="urn:microsoft.com/office/officeart/2005/8/layout/hProcess4"/>
    <dgm:cxn modelId="{1EE7970F-AE42-4E16-80D5-510C988AA5BC}" type="presParOf" srcId="{5B9D3A9D-08C9-4889-B217-B53782873C3E}" destId="{5A714BA6-367A-4762-BC72-A2B20046E624}" srcOrd="0" destOrd="0" presId="urn:microsoft.com/office/officeart/2005/8/layout/hProcess4"/>
    <dgm:cxn modelId="{0057CB8F-8F95-47EC-9845-F96A406F73EB}" type="presParOf" srcId="{5B9D3A9D-08C9-4889-B217-B53782873C3E}" destId="{EF83D7FF-5CEA-4912-ABB3-5844BA2B52B2}" srcOrd="1" destOrd="0" presId="urn:microsoft.com/office/officeart/2005/8/layout/hProcess4"/>
    <dgm:cxn modelId="{D287711D-78DA-4AB4-A968-08E92A3F96AF}" type="presParOf" srcId="{5B9D3A9D-08C9-4889-B217-B53782873C3E}" destId="{225290E1-1B68-49F1-8958-5F54B38892A9}" srcOrd="2" destOrd="0" presId="urn:microsoft.com/office/officeart/2005/8/layout/hProcess4"/>
    <dgm:cxn modelId="{62F48BAE-6EBF-4A8E-B6F5-0D7A054BFBE0}" type="presParOf" srcId="{5B9D3A9D-08C9-4889-B217-B53782873C3E}" destId="{4F02EBB5-5F1E-44E9-8ED8-CBB9376345DC}" srcOrd="3" destOrd="0" presId="urn:microsoft.com/office/officeart/2005/8/layout/hProcess4"/>
    <dgm:cxn modelId="{9FE8359B-1D3B-4AFE-BD67-1EDD3D7DCE31}" type="presParOf" srcId="{5B9D3A9D-08C9-4889-B217-B53782873C3E}" destId="{07893AC6-A018-4C26-A871-6988BFC5C312}" srcOrd="4" destOrd="0" presId="urn:microsoft.com/office/officeart/2005/8/layout/hProcess4"/>
    <dgm:cxn modelId="{9F6FAC72-C7CD-456D-AF3F-A51D0DD419DF}" type="presParOf" srcId="{3717293C-E463-4770-A8CD-067D6783C86C}" destId="{7E478FB5-2093-4364-8D1D-B9B7D7545CBC}" srcOrd="1" destOrd="0" presId="urn:microsoft.com/office/officeart/2005/8/layout/hProcess4"/>
    <dgm:cxn modelId="{5AC808C6-BAED-4DFC-832E-B9DDB238737E}" type="presParOf" srcId="{3717293C-E463-4770-A8CD-067D6783C86C}" destId="{BCFC3EFF-3A3A-464D-A901-008614479FB9}" srcOrd="2" destOrd="0" presId="urn:microsoft.com/office/officeart/2005/8/layout/hProcess4"/>
    <dgm:cxn modelId="{2A663A91-01AD-4861-84B6-58A56D065742}" type="presParOf" srcId="{BCFC3EFF-3A3A-464D-A901-008614479FB9}" destId="{99CFC9D5-59E2-4293-83D6-6D729EADCA79}" srcOrd="0" destOrd="0" presId="urn:microsoft.com/office/officeart/2005/8/layout/hProcess4"/>
    <dgm:cxn modelId="{48EF9B62-CA69-4B0E-89AB-ACB646B743C8}" type="presParOf" srcId="{BCFC3EFF-3A3A-464D-A901-008614479FB9}" destId="{B134ABBF-3CFD-425B-8AAB-0D6313DD1D7B}" srcOrd="1" destOrd="0" presId="urn:microsoft.com/office/officeart/2005/8/layout/hProcess4"/>
    <dgm:cxn modelId="{7FF8502C-775F-4EC2-9F1E-B18F6F5A164D}" type="presParOf" srcId="{BCFC3EFF-3A3A-464D-A901-008614479FB9}" destId="{9CF81FC8-6075-4375-94E4-715CE375E78C}" srcOrd="2" destOrd="0" presId="urn:microsoft.com/office/officeart/2005/8/layout/hProcess4"/>
    <dgm:cxn modelId="{67AE07F2-EAB2-40B9-921E-9920802BA81C}" type="presParOf" srcId="{BCFC3EFF-3A3A-464D-A901-008614479FB9}" destId="{89A08B15-D00D-4761-86E3-0A819E36A83B}" srcOrd="3" destOrd="0" presId="urn:microsoft.com/office/officeart/2005/8/layout/hProcess4"/>
    <dgm:cxn modelId="{5B9052C6-4BBE-4E7E-8BC1-26B0EFF034BD}" type="presParOf" srcId="{BCFC3EFF-3A3A-464D-A901-008614479FB9}" destId="{373420DC-2ACE-44FB-B76D-D5A70771BDC7}" srcOrd="4" destOrd="0" presId="urn:microsoft.com/office/officeart/2005/8/layout/hProcess4"/>
    <dgm:cxn modelId="{A701143D-47EF-446F-88CB-810E2BFEC973}" type="presParOf" srcId="{3717293C-E463-4770-A8CD-067D6783C86C}" destId="{E664536B-0AE7-4E8D-935C-84FF124A5201}" srcOrd="3" destOrd="0" presId="urn:microsoft.com/office/officeart/2005/8/layout/hProcess4"/>
    <dgm:cxn modelId="{82424D7F-13A0-4A7E-B99D-B992E9467832}" type="presParOf" srcId="{3717293C-E463-4770-A8CD-067D6783C86C}" destId="{384F9C2F-491A-40AD-956D-90C3DA2BFB8B}" srcOrd="4" destOrd="0" presId="urn:microsoft.com/office/officeart/2005/8/layout/hProcess4"/>
    <dgm:cxn modelId="{B9B444AE-276D-4F51-A477-2DB87CE4AB37}" type="presParOf" srcId="{384F9C2F-491A-40AD-956D-90C3DA2BFB8B}" destId="{538112FE-2C95-4F01-8370-D913A64DD8F3}" srcOrd="0" destOrd="0" presId="urn:microsoft.com/office/officeart/2005/8/layout/hProcess4"/>
    <dgm:cxn modelId="{6B38F720-1779-4486-887A-C7A8365B9E54}" type="presParOf" srcId="{384F9C2F-491A-40AD-956D-90C3DA2BFB8B}" destId="{166C652F-1EAD-4F86-AFA0-55A1C0C65ADA}" srcOrd="1" destOrd="0" presId="urn:microsoft.com/office/officeart/2005/8/layout/hProcess4"/>
    <dgm:cxn modelId="{E2BC158F-002E-4A88-8E44-2C856FC36061}" type="presParOf" srcId="{384F9C2F-491A-40AD-956D-90C3DA2BFB8B}" destId="{48A10862-FB70-48D5-9CF3-B367FC1D542A}" srcOrd="2" destOrd="0" presId="urn:microsoft.com/office/officeart/2005/8/layout/hProcess4"/>
    <dgm:cxn modelId="{24534F08-E6C1-4A57-A334-E0617E55B47C}" type="presParOf" srcId="{384F9C2F-491A-40AD-956D-90C3DA2BFB8B}" destId="{A455F093-D805-4579-A040-2369FEE8689E}" srcOrd="3" destOrd="0" presId="urn:microsoft.com/office/officeart/2005/8/layout/hProcess4"/>
    <dgm:cxn modelId="{5D65D381-B63B-4EEF-93CC-5FA9405C0F24}" type="presParOf" srcId="{384F9C2F-491A-40AD-956D-90C3DA2BFB8B}" destId="{932D19D2-F529-4A6F-A83D-EAF29D1B1A6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7E9A2-65AD-499D-A88F-37DBDDB219A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417712-25B9-4037-80D1-DF2BE100D302}">
      <dgm:prSet phldrT="[Текст]"/>
      <dgm:spPr/>
      <dgm:t>
        <a:bodyPr/>
        <a:lstStyle/>
        <a:p>
          <a:r>
            <a:rPr lang="ru-RU" dirty="0" smtClean="0"/>
            <a:t>До 15 лет</a:t>
          </a:r>
          <a:endParaRPr lang="ru-RU" dirty="0"/>
        </a:p>
      </dgm:t>
    </dgm:pt>
    <dgm:pt modelId="{691DDA57-E5E9-48D8-98A3-A9093D7B6E3C}" type="parTrans" cxnId="{AD15A4BF-8087-4095-8C0B-F995B0A6D144}">
      <dgm:prSet/>
      <dgm:spPr/>
      <dgm:t>
        <a:bodyPr/>
        <a:lstStyle/>
        <a:p>
          <a:endParaRPr lang="ru-RU"/>
        </a:p>
      </dgm:t>
    </dgm:pt>
    <dgm:pt modelId="{91950059-64AA-41A0-913A-E684D1F01035}" type="sibTrans" cxnId="{AD15A4BF-8087-4095-8C0B-F995B0A6D144}">
      <dgm:prSet/>
      <dgm:spPr/>
      <dgm:t>
        <a:bodyPr/>
        <a:lstStyle/>
        <a:p>
          <a:endParaRPr lang="ru-RU"/>
        </a:p>
      </dgm:t>
    </dgm:pt>
    <dgm:pt modelId="{BC1147F9-28AE-4C19-A7AE-251C8968F95A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Дневной стационар</a:t>
          </a:r>
          <a:endParaRPr lang="ru-RU" dirty="0">
            <a:solidFill>
              <a:schemeClr val="tx2"/>
            </a:solidFill>
          </a:endParaRPr>
        </a:p>
      </dgm:t>
    </dgm:pt>
    <dgm:pt modelId="{EEAA6D17-4E8F-4043-BA03-2A41E8DAF429}" type="parTrans" cxnId="{48A66700-04D0-46C4-B576-F8F15907BFD7}">
      <dgm:prSet/>
      <dgm:spPr/>
      <dgm:t>
        <a:bodyPr/>
        <a:lstStyle/>
        <a:p>
          <a:endParaRPr lang="ru-RU"/>
        </a:p>
      </dgm:t>
    </dgm:pt>
    <dgm:pt modelId="{E6805E5C-3705-46A6-989D-A750BE721C28}" type="sibTrans" cxnId="{48A66700-04D0-46C4-B576-F8F15907BFD7}">
      <dgm:prSet/>
      <dgm:spPr/>
      <dgm:t>
        <a:bodyPr/>
        <a:lstStyle/>
        <a:p>
          <a:endParaRPr lang="ru-RU"/>
        </a:p>
      </dgm:t>
    </dgm:pt>
    <dgm:pt modelId="{C20A9FB8-55D3-4011-8767-08A5B77A6BE4}">
      <dgm:prSet phldrT="[Текст]"/>
      <dgm:spPr/>
      <dgm:t>
        <a:bodyPr/>
        <a:lstStyle/>
        <a:p>
          <a:r>
            <a:rPr lang="ru-RU" dirty="0" smtClean="0"/>
            <a:t>Круглосуточный стационар</a:t>
          </a:r>
          <a:endParaRPr lang="ru-RU" dirty="0"/>
        </a:p>
      </dgm:t>
    </dgm:pt>
    <dgm:pt modelId="{B44946BF-843A-437C-8988-8E56AC6A68CB}" type="parTrans" cxnId="{9008147A-CFC3-4AA2-B586-8CF42332EC45}">
      <dgm:prSet/>
      <dgm:spPr/>
      <dgm:t>
        <a:bodyPr/>
        <a:lstStyle/>
        <a:p>
          <a:endParaRPr lang="ru-RU"/>
        </a:p>
      </dgm:t>
    </dgm:pt>
    <dgm:pt modelId="{7F77F653-5E0D-4005-81C4-F1FA3E5C57D1}" type="sibTrans" cxnId="{9008147A-CFC3-4AA2-B586-8CF42332EC45}">
      <dgm:prSet/>
      <dgm:spPr/>
      <dgm:t>
        <a:bodyPr/>
        <a:lstStyle/>
        <a:p>
          <a:endParaRPr lang="ru-RU"/>
        </a:p>
      </dgm:t>
    </dgm:pt>
    <dgm:pt modelId="{CEC32222-3830-4436-9B09-ABC54DCB0129}">
      <dgm:prSet phldrT="[Текст]"/>
      <dgm:spPr/>
      <dgm:t>
        <a:bodyPr/>
        <a:lstStyle/>
        <a:p>
          <a:r>
            <a:rPr lang="ru-RU" dirty="0" smtClean="0"/>
            <a:t>Старше 15 лет</a:t>
          </a:r>
          <a:endParaRPr lang="ru-RU" dirty="0"/>
        </a:p>
      </dgm:t>
    </dgm:pt>
    <dgm:pt modelId="{8ABC1618-6AE0-4114-9A00-35C1959C71BC}" type="parTrans" cxnId="{885B523C-E2EC-4397-B636-C940D72187C7}">
      <dgm:prSet/>
      <dgm:spPr/>
      <dgm:t>
        <a:bodyPr/>
        <a:lstStyle/>
        <a:p>
          <a:endParaRPr lang="ru-RU"/>
        </a:p>
      </dgm:t>
    </dgm:pt>
    <dgm:pt modelId="{E8FCEA97-67C3-4F23-87C8-60475655F8AA}" type="sibTrans" cxnId="{885B523C-E2EC-4397-B636-C940D72187C7}">
      <dgm:prSet/>
      <dgm:spPr/>
      <dgm:t>
        <a:bodyPr/>
        <a:lstStyle/>
        <a:p>
          <a:endParaRPr lang="ru-RU"/>
        </a:p>
      </dgm:t>
    </dgm:pt>
    <dgm:pt modelId="{713CF84C-56C3-433A-A80B-F57324D0A16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2"/>
              </a:solidFill>
            </a:rPr>
            <a:t>Дневной стационар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2"/>
            </a:solidFill>
          </a:endParaRPr>
        </a:p>
      </dgm:t>
    </dgm:pt>
    <dgm:pt modelId="{1E3AE789-DC8A-47E1-9C87-402598DD2009}" type="parTrans" cxnId="{D2CB1D4B-9ED6-4097-93FC-A36B7E27360F}">
      <dgm:prSet/>
      <dgm:spPr/>
      <dgm:t>
        <a:bodyPr/>
        <a:lstStyle/>
        <a:p>
          <a:endParaRPr lang="ru-RU"/>
        </a:p>
      </dgm:t>
    </dgm:pt>
    <dgm:pt modelId="{ADA82FD6-17B6-4067-8971-B332017E694C}" type="sibTrans" cxnId="{D2CB1D4B-9ED6-4097-93FC-A36B7E27360F}">
      <dgm:prSet/>
      <dgm:spPr/>
      <dgm:t>
        <a:bodyPr/>
        <a:lstStyle/>
        <a:p>
          <a:endParaRPr lang="ru-RU"/>
        </a:p>
      </dgm:t>
    </dgm:pt>
    <dgm:pt modelId="{1CF174BA-3911-4795-86AD-6A4696D1B3C9}">
      <dgm:prSet phldrT="[Текст]"/>
      <dgm:spPr/>
      <dgm:t>
        <a:bodyPr/>
        <a:lstStyle/>
        <a:p>
          <a:r>
            <a:rPr lang="ru-RU" dirty="0" smtClean="0"/>
            <a:t>Круглосуточный стационар</a:t>
          </a:r>
          <a:endParaRPr lang="ru-RU" dirty="0"/>
        </a:p>
      </dgm:t>
    </dgm:pt>
    <dgm:pt modelId="{45CB873B-837C-4CCB-85ED-9F24D818DFB7}" type="parTrans" cxnId="{7DAF624E-6D37-4570-8DF6-C8D23DDB08F4}">
      <dgm:prSet/>
      <dgm:spPr/>
      <dgm:t>
        <a:bodyPr/>
        <a:lstStyle/>
        <a:p>
          <a:endParaRPr lang="ru-RU"/>
        </a:p>
      </dgm:t>
    </dgm:pt>
    <dgm:pt modelId="{26FD53CB-DA41-415C-B897-ED203F7E5270}" type="sibTrans" cxnId="{7DAF624E-6D37-4570-8DF6-C8D23DDB08F4}">
      <dgm:prSet/>
      <dgm:spPr/>
      <dgm:t>
        <a:bodyPr/>
        <a:lstStyle/>
        <a:p>
          <a:endParaRPr lang="ru-RU"/>
        </a:p>
      </dgm:t>
    </dgm:pt>
    <dgm:pt modelId="{BF31F7AE-C87E-48BB-92F0-28A2E7CF45A2}" type="pres">
      <dgm:prSet presAssocID="{0187E9A2-65AD-499D-A88F-37DBDDB219A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054ACF-706A-4A4C-B4E5-58E269DC64A1}" type="pres">
      <dgm:prSet presAssocID="{F4417712-25B9-4037-80D1-DF2BE100D302}" presName="posSpace" presStyleCnt="0"/>
      <dgm:spPr/>
    </dgm:pt>
    <dgm:pt modelId="{1056CE84-45C2-4FCA-A094-837F34A33849}" type="pres">
      <dgm:prSet presAssocID="{F4417712-25B9-4037-80D1-DF2BE100D302}" presName="vertFlow" presStyleCnt="0"/>
      <dgm:spPr/>
    </dgm:pt>
    <dgm:pt modelId="{4F8C04A8-4C9F-4B12-B6F9-1CF3DA2923B6}" type="pres">
      <dgm:prSet presAssocID="{F4417712-25B9-4037-80D1-DF2BE100D302}" presName="topSpace" presStyleCnt="0"/>
      <dgm:spPr/>
    </dgm:pt>
    <dgm:pt modelId="{640D7AA2-F50B-43EC-AAC1-7EB7BBD71875}" type="pres">
      <dgm:prSet presAssocID="{F4417712-25B9-4037-80D1-DF2BE100D302}" presName="firstComp" presStyleCnt="0"/>
      <dgm:spPr/>
    </dgm:pt>
    <dgm:pt modelId="{15FDDE65-836D-4ED4-9783-A76138C6786A}" type="pres">
      <dgm:prSet presAssocID="{F4417712-25B9-4037-80D1-DF2BE100D302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D596FB67-65F9-4303-93D1-F12951DFF2A7}" type="pres">
      <dgm:prSet presAssocID="{F4417712-25B9-4037-80D1-DF2BE100D30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1A3AF-EB0E-4E76-904B-00437251334A}" type="pres">
      <dgm:prSet presAssocID="{C20A9FB8-55D3-4011-8767-08A5B77A6BE4}" presName="comp" presStyleCnt="0"/>
      <dgm:spPr/>
    </dgm:pt>
    <dgm:pt modelId="{23B9FD14-4D3C-4B18-AC67-7E2D7C664556}" type="pres">
      <dgm:prSet presAssocID="{C20A9FB8-55D3-4011-8767-08A5B77A6BE4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B10CA67C-E629-4913-9CDB-11467719B722}" type="pres">
      <dgm:prSet presAssocID="{C20A9FB8-55D3-4011-8767-08A5B77A6BE4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4D026-8A87-45D2-BAE3-410CCB66C918}" type="pres">
      <dgm:prSet presAssocID="{F4417712-25B9-4037-80D1-DF2BE100D302}" presName="negSpace" presStyleCnt="0"/>
      <dgm:spPr/>
    </dgm:pt>
    <dgm:pt modelId="{E9019CDC-6E88-409E-BF28-E2C265C89B8B}" type="pres">
      <dgm:prSet presAssocID="{F4417712-25B9-4037-80D1-DF2BE100D302}" presName="circle" presStyleLbl="node1" presStyleIdx="0" presStyleCnt="2"/>
      <dgm:spPr/>
      <dgm:t>
        <a:bodyPr/>
        <a:lstStyle/>
        <a:p>
          <a:endParaRPr lang="ru-RU"/>
        </a:p>
      </dgm:t>
    </dgm:pt>
    <dgm:pt modelId="{1A207A2B-E384-4B26-BBF8-4B080263B607}" type="pres">
      <dgm:prSet presAssocID="{91950059-64AA-41A0-913A-E684D1F01035}" presName="transSpace" presStyleCnt="0"/>
      <dgm:spPr/>
    </dgm:pt>
    <dgm:pt modelId="{0818621C-F785-4FDB-9EC0-F392267D4BA0}" type="pres">
      <dgm:prSet presAssocID="{CEC32222-3830-4436-9B09-ABC54DCB0129}" presName="posSpace" presStyleCnt="0"/>
      <dgm:spPr/>
    </dgm:pt>
    <dgm:pt modelId="{E433D242-FAD3-43BD-BE9C-D06BBDD12606}" type="pres">
      <dgm:prSet presAssocID="{CEC32222-3830-4436-9B09-ABC54DCB0129}" presName="vertFlow" presStyleCnt="0"/>
      <dgm:spPr/>
    </dgm:pt>
    <dgm:pt modelId="{651792D4-767D-4E91-B61C-BDCA9239C4A4}" type="pres">
      <dgm:prSet presAssocID="{CEC32222-3830-4436-9B09-ABC54DCB0129}" presName="topSpace" presStyleCnt="0"/>
      <dgm:spPr/>
    </dgm:pt>
    <dgm:pt modelId="{911768E7-9C2F-4FF5-9CFB-FE335AA43FBD}" type="pres">
      <dgm:prSet presAssocID="{CEC32222-3830-4436-9B09-ABC54DCB0129}" presName="firstComp" presStyleCnt="0"/>
      <dgm:spPr/>
    </dgm:pt>
    <dgm:pt modelId="{3E4403A4-474A-4B1E-9C3B-688E8EFCA1A5}" type="pres">
      <dgm:prSet presAssocID="{CEC32222-3830-4436-9B09-ABC54DCB0129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EC9772E9-9828-4CAE-80A5-192659A3D771}" type="pres">
      <dgm:prSet presAssocID="{CEC32222-3830-4436-9B09-ABC54DCB012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1342E-5DDD-42FA-A0D2-AA053FC35380}" type="pres">
      <dgm:prSet presAssocID="{1CF174BA-3911-4795-86AD-6A4696D1B3C9}" presName="comp" presStyleCnt="0"/>
      <dgm:spPr/>
    </dgm:pt>
    <dgm:pt modelId="{8563F089-B964-4E66-8255-4BFEB3C057CF}" type="pres">
      <dgm:prSet presAssocID="{1CF174BA-3911-4795-86AD-6A4696D1B3C9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C54B468F-7171-4EE5-9FD1-24785452D16A}" type="pres">
      <dgm:prSet presAssocID="{1CF174BA-3911-4795-86AD-6A4696D1B3C9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02FE8-F764-4F56-9416-D464E0E753DA}" type="pres">
      <dgm:prSet presAssocID="{CEC32222-3830-4436-9B09-ABC54DCB0129}" presName="negSpace" presStyleCnt="0"/>
      <dgm:spPr/>
    </dgm:pt>
    <dgm:pt modelId="{1C39B5CF-974C-4D7F-8BE2-CF5208E16E00}" type="pres">
      <dgm:prSet presAssocID="{CEC32222-3830-4436-9B09-ABC54DCB0129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9C66CA74-2548-401B-8C3A-875B63F18DB0}" type="presOf" srcId="{BC1147F9-28AE-4C19-A7AE-251C8968F95A}" destId="{D596FB67-65F9-4303-93D1-F12951DFF2A7}" srcOrd="1" destOrd="0" presId="urn:microsoft.com/office/officeart/2005/8/layout/hList9"/>
    <dgm:cxn modelId="{D2667E38-CF59-4470-A3C7-F606B7BE51A2}" type="presOf" srcId="{C20A9FB8-55D3-4011-8767-08A5B77A6BE4}" destId="{23B9FD14-4D3C-4B18-AC67-7E2D7C664556}" srcOrd="0" destOrd="0" presId="urn:microsoft.com/office/officeart/2005/8/layout/hList9"/>
    <dgm:cxn modelId="{EAC8E84E-A192-48E3-A76C-8CE4B355576C}" type="presOf" srcId="{713CF84C-56C3-433A-A80B-F57324D0A164}" destId="{EC9772E9-9828-4CAE-80A5-192659A3D771}" srcOrd="1" destOrd="0" presId="urn:microsoft.com/office/officeart/2005/8/layout/hList9"/>
    <dgm:cxn modelId="{D2CB1D4B-9ED6-4097-93FC-A36B7E27360F}" srcId="{CEC32222-3830-4436-9B09-ABC54DCB0129}" destId="{713CF84C-56C3-433A-A80B-F57324D0A164}" srcOrd="0" destOrd="0" parTransId="{1E3AE789-DC8A-47E1-9C87-402598DD2009}" sibTransId="{ADA82FD6-17B6-4067-8971-B332017E694C}"/>
    <dgm:cxn modelId="{CBA05726-A089-46D8-A3D9-89F8AE25373A}" type="presOf" srcId="{F4417712-25B9-4037-80D1-DF2BE100D302}" destId="{E9019CDC-6E88-409E-BF28-E2C265C89B8B}" srcOrd="0" destOrd="0" presId="urn:microsoft.com/office/officeart/2005/8/layout/hList9"/>
    <dgm:cxn modelId="{AD15A4BF-8087-4095-8C0B-F995B0A6D144}" srcId="{0187E9A2-65AD-499D-A88F-37DBDDB219AF}" destId="{F4417712-25B9-4037-80D1-DF2BE100D302}" srcOrd="0" destOrd="0" parTransId="{691DDA57-E5E9-48D8-98A3-A9093D7B6E3C}" sibTransId="{91950059-64AA-41A0-913A-E684D1F01035}"/>
    <dgm:cxn modelId="{337203DB-FA3F-4E26-8C1B-304D39A244ED}" type="presOf" srcId="{C20A9FB8-55D3-4011-8767-08A5B77A6BE4}" destId="{B10CA67C-E629-4913-9CDB-11467719B722}" srcOrd="1" destOrd="0" presId="urn:microsoft.com/office/officeart/2005/8/layout/hList9"/>
    <dgm:cxn modelId="{9008147A-CFC3-4AA2-B586-8CF42332EC45}" srcId="{F4417712-25B9-4037-80D1-DF2BE100D302}" destId="{C20A9FB8-55D3-4011-8767-08A5B77A6BE4}" srcOrd="1" destOrd="0" parTransId="{B44946BF-843A-437C-8988-8E56AC6A68CB}" sibTransId="{7F77F653-5E0D-4005-81C4-F1FA3E5C57D1}"/>
    <dgm:cxn modelId="{43D0DAA8-9892-4E41-8C67-8F5725130E82}" type="presOf" srcId="{1CF174BA-3911-4795-86AD-6A4696D1B3C9}" destId="{C54B468F-7171-4EE5-9FD1-24785452D16A}" srcOrd="1" destOrd="0" presId="urn:microsoft.com/office/officeart/2005/8/layout/hList9"/>
    <dgm:cxn modelId="{CBA4FFB2-9F1B-44BF-BC2F-BEDCC6C4791A}" type="presOf" srcId="{BC1147F9-28AE-4C19-A7AE-251C8968F95A}" destId="{15FDDE65-836D-4ED4-9783-A76138C6786A}" srcOrd="0" destOrd="0" presId="urn:microsoft.com/office/officeart/2005/8/layout/hList9"/>
    <dgm:cxn modelId="{86A339B0-82E6-46D2-9647-BDD60B80C83A}" type="presOf" srcId="{0187E9A2-65AD-499D-A88F-37DBDDB219AF}" destId="{BF31F7AE-C87E-48BB-92F0-28A2E7CF45A2}" srcOrd="0" destOrd="0" presId="urn:microsoft.com/office/officeart/2005/8/layout/hList9"/>
    <dgm:cxn modelId="{885B523C-E2EC-4397-B636-C940D72187C7}" srcId="{0187E9A2-65AD-499D-A88F-37DBDDB219AF}" destId="{CEC32222-3830-4436-9B09-ABC54DCB0129}" srcOrd="1" destOrd="0" parTransId="{8ABC1618-6AE0-4114-9A00-35C1959C71BC}" sibTransId="{E8FCEA97-67C3-4F23-87C8-60475655F8AA}"/>
    <dgm:cxn modelId="{48A66700-04D0-46C4-B576-F8F15907BFD7}" srcId="{F4417712-25B9-4037-80D1-DF2BE100D302}" destId="{BC1147F9-28AE-4C19-A7AE-251C8968F95A}" srcOrd="0" destOrd="0" parTransId="{EEAA6D17-4E8F-4043-BA03-2A41E8DAF429}" sibTransId="{E6805E5C-3705-46A6-989D-A750BE721C28}"/>
    <dgm:cxn modelId="{B8A51A6D-EF88-41AD-923A-051A31623C17}" type="presOf" srcId="{713CF84C-56C3-433A-A80B-F57324D0A164}" destId="{3E4403A4-474A-4B1E-9C3B-688E8EFCA1A5}" srcOrd="0" destOrd="0" presId="urn:microsoft.com/office/officeart/2005/8/layout/hList9"/>
    <dgm:cxn modelId="{7DAF624E-6D37-4570-8DF6-C8D23DDB08F4}" srcId="{CEC32222-3830-4436-9B09-ABC54DCB0129}" destId="{1CF174BA-3911-4795-86AD-6A4696D1B3C9}" srcOrd="1" destOrd="0" parTransId="{45CB873B-837C-4CCB-85ED-9F24D818DFB7}" sibTransId="{26FD53CB-DA41-415C-B897-ED203F7E5270}"/>
    <dgm:cxn modelId="{4CFAA542-B659-47E1-9EF5-EA3A90C4C1ED}" type="presOf" srcId="{1CF174BA-3911-4795-86AD-6A4696D1B3C9}" destId="{8563F089-B964-4E66-8255-4BFEB3C057CF}" srcOrd="0" destOrd="0" presId="urn:microsoft.com/office/officeart/2005/8/layout/hList9"/>
    <dgm:cxn modelId="{1E4038E5-24E5-4589-810C-D7EEED58661B}" type="presOf" srcId="{CEC32222-3830-4436-9B09-ABC54DCB0129}" destId="{1C39B5CF-974C-4D7F-8BE2-CF5208E16E00}" srcOrd="0" destOrd="0" presId="urn:microsoft.com/office/officeart/2005/8/layout/hList9"/>
    <dgm:cxn modelId="{3A09DE67-5964-4BB1-B43B-D678F849E09B}" type="presParOf" srcId="{BF31F7AE-C87E-48BB-92F0-28A2E7CF45A2}" destId="{38054ACF-706A-4A4C-B4E5-58E269DC64A1}" srcOrd="0" destOrd="0" presId="urn:microsoft.com/office/officeart/2005/8/layout/hList9"/>
    <dgm:cxn modelId="{E4833EA2-5467-4E7F-9179-6E7D9D8EAC9D}" type="presParOf" srcId="{BF31F7AE-C87E-48BB-92F0-28A2E7CF45A2}" destId="{1056CE84-45C2-4FCA-A094-837F34A33849}" srcOrd="1" destOrd="0" presId="urn:microsoft.com/office/officeart/2005/8/layout/hList9"/>
    <dgm:cxn modelId="{DE83B84F-BFE2-4297-AE37-117CF9B8A78C}" type="presParOf" srcId="{1056CE84-45C2-4FCA-A094-837F34A33849}" destId="{4F8C04A8-4C9F-4B12-B6F9-1CF3DA2923B6}" srcOrd="0" destOrd="0" presId="urn:microsoft.com/office/officeart/2005/8/layout/hList9"/>
    <dgm:cxn modelId="{A190C894-5C09-45AC-8458-B55CA5C4FCB9}" type="presParOf" srcId="{1056CE84-45C2-4FCA-A094-837F34A33849}" destId="{640D7AA2-F50B-43EC-AAC1-7EB7BBD71875}" srcOrd="1" destOrd="0" presId="urn:microsoft.com/office/officeart/2005/8/layout/hList9"/>
    <dgm:cxn modelId="{0B938F28-ECC3-41A1-BEA9-C139574CAE2C}" type="presParOf" srcId="{640D7AA2-F50B-43EC-AAC1-7EB7BBD71875}" destId="{15FDDE65-836D-4ED4-9783-A76138C6786A}" srcOrd="0" destOrd="0" presId="urn:microsoft.com/office/officeart/2005/8/layout/hList9"/>
    <dgm:cxn modelId="{1F68CD50-83D3-4ED1-BCB5-0190DDBB39B9}" type="presParOf" srcId="{640D7AA2-F50B-43EC-AAC1-7EB7BBD71875}" destId="{D596FB67-65F9-4303-93D1-F12951DFF2A7}" srcOrd="1" destOrd="0" presId="urn:microsoft.com/office/officeart/2005/8/layout/hList9"/>
    <dgm:cxn modelId="{DDEB67DE-9689-4AEC-B1A1-CDA56A870A4B}" type="presParOf" srcId="{1056CE84-45C2-4FCA-A094-837F34A33849}" destId="{3DD1A3AF-EB0E-4E76-904B-00437251334A}" srcOrd="2" destOrd="0" presId="urn:microsoft.com/office/officeart/2005/8/layout/hList9"/>
    <dgm:cxn modelId="{D886F15B-A261-4089-A874-8AA96C03CD93}" type="presParOf" srcId="{3DD1A3AF-EB0E-4E76-904B-00437251334A}" destId="{23B9FD14-4D3C-4B18-AC67-7E2D7C664556}" srcOrd="0" destOrd="0" presId="urn:microsoft.com/office/officeart/2005/8/layout/hList9"/>
    <dgm:cxn modelId="{E1602087-253E-4EAE-AEF1-E0DB0AA2C94E}" type="presParOf" srcId="{3DD1A3AF-EB0E-4E76-904B-00437251334A}" destId="{B10CA67C-E629-4913-9CDB-11467719B722}" srcOrd="1" destOrd="0" presId="urn:microsoft.com/office/officeart/2005/8/layout/hList9"/>
    <dgm:cxn modelId="{5B014988-6300-4585-A30A-477B4718B28F}" type="presParOf" srcId="{BF31F7AE-C87E-48BB-92F0-28A2E7CF45A2}" destId="{19E4D026-8A87-45D2-BAE3-410CCB66C918}" srcOrd="2" destOrd="0" presId="urn:microsoft.com/office/officeart/2005/8/layout/hList9"/>
    <dgm:cxn modelId="{8A919419-753A-4412-A6D8-84CECE7A856F}" type="presParOf" srcId="{BF31F7AE-C87E-48BB-92F0-28A2E7CF45A2}" destId="{E9019CDC-6E88-409E-BF28-E2C265C89B8B}" srcOrd="3" destOrd="0" presId="urn:microsoft.com/office/officeart/2005/8/layout/hList9"/>
    <dgm:cxn modelId="{D4DD0019-4F7F-4EA1-99C6-8F0290254427}" type="presParOf" srcId="{BF31F7AE-C87E-48BB-92F0-28A2E7CF45A2}" destId="{1A207A2B-E384-4B26-BBF8-4B080263B607}" srcOrd="4" destOrd="0" presId="urn:microsoft.com/office/officeart/2005/8/layout/hList9"/>
    <dgm:cxn modelId="{D5D4A969-56D4-4A70-AF83-3C23A6E699EB}" type="presParOf" srcId="{BF31F7AE-C87E-48BB-92F0-28A2E7CF45A2}" destId="{0818621C-F785-4FDB-9EC0-F392267D4BA0}" srcOrd="5" destOrd="0" presId="urn:microsoft.com/office/officeart/2005/8/layout/hList9"/>
    <dgm:cxn modelId="{44AD5677-2210-4CB2-B7FD-F948993099BB}" type="presParOf" srcId="{BF31F7AE-C87E-48BB-92F0-28A2E7CF45A2}" destId="{E433D242-FAD3-43BD-BE9C-D06BBDD12606}" srcOrd="6" destOrd="0" presId="urn:microsoft.com/office/officeart/2005/8/layout/hList9"/>
    <dgm:cxn modelId="{9C003D1C-4FF0-484C-8486-4FD5641BBB79}" type="presParOf" srcId="{E433D242-FAD3-43BD-BE9C-D06BBDD12606}" destId="{651792D4-767D-4E91-B61C-BDCA9239C4A4}" srcOrd="0" destOrd="0" presId="urn:microsoft.com/office/officeart/2005/8/layout/hList9"/>
    <dgm:cxn modelId="{6F90B784-2184-4D0B-A0B8-1087CC927756}" type="presParOf" srcId="{E433D242-FAD3-43BD-BE9C-D06BBDD12606}" destId="{911768E7-9C2F-4FF5-9CFB-FE335AA43FBD}" srcOrd="1" destOrd="0" presId="urn:microsoft.com/office/officeart/2005/8/layout/hList9"/>
    <dgm:cxn modelId="{2F755743-9BD5-4645-877A-BBE9D6519FC9}" type="presParOf" srcId="{911768E7-9C2F-4FF5-9CFB-FE335AA43FBD}" destId="{3E4403A4-474A-4B1E-9C3B-688E8EFCA1A5}" srcOrd="0" destOrd="0" presId="urn:microsoft.com/office/officeart/2005/8/layout/hList9"/>
    <dgm:cxn modelId="{265FDA44-3005-49B6-A515-1347FE5B34A7}" type="presParOf" srcId="{911768E7-9C2F-4FF5-9CFB-FE335AA43FBD}" destId="{EC9772E9-9828-4CAE-80A5-192659A3D771}" srcOrd="1" destOrd="0" presId="urn:microsoft.com/office/officeart/2005/8/layout/hList9"/>
    <dgm:cxn modelId="{5A12F63F-4A45-415B-9E89-94691ABA65E4}" type="presParOf" srcId="{E433D242-FAD3-43BD-BE9C-D06BBDD12606}" destId="{43E1342E-5DDD-42FA-A0D2-AA053FC35380}" srcOrd="2" destOrd="0" presId="urn:microsoft.com/office/officeart/2005/8/layout/hList9"/>
    <dgm:cxn modelId="{A6306FDE-AFDE-46A2-87E3-674CC25D1FF8}" type="presParOf" srcId="{43E1342E-5DDD-42FA-A0D2-AA053FC35380}" destId="{8563F089-B964-4E66-8255-4BFEB3C057CF}" srcOrd="0" destOrd="0" presId="urn:microsoft.com/office/officeart/2005/8/layout/hList9"/>
    <dgm:cxn modelId="{3B0A8232-08FC-4BFA-93D7-B5DC22FF2465}" type="presParOf" srcId="{43E1342E-5DDD-42FA-A0D2-AA053FC35380}" destId="{C54B468F-7171-4EE5-9FD1-24785452D16A}" srcOrd="1" destOrd="0" presId="urn:microsoft.com/office/officeart/2005/8/layout/hList9"/>
    <dgm:cxn modelId="{3BF750A6-0B55-4B25-838A-816FE3A8901F}" type="presParOf" srcId="{BF31F7AE-C87E-48BB-92F0-28A2E7CF45A2}" destId="{BF402FE8-F764-4F56-9416-D464E0E753DA}" srcOrd="7" destOrd="0" presId="urn:microsoft.com/office/officeart/2005/8/layout/hList9"/>
    <dgm:cxn modelId="{3F2314CE-4E6D-4F09-B3D3-9F73A3721F7D}" type="presParOf" srcId="{BF31F7AE-C87E-48BB-92F0-28A2E7CF45A2}" destId="{1C39B5CF-974C-4D7F-8BE2-CF5208E16E0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3D7FF-5CEA-4912-ABB3-5844BA2B52B2}">
      <dsp:nvSpPr>
        <dsp:cNvPr id="0" name=""/>
        <dsp:cNvSpPr/>
      </dsp:nvSpPr>
      <dsp:spPr>
        <a:xfrm>
          <a:off x="1633" y="1074241"/>
          <a:ext cx="2322427" cy="1915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/>
              </a:solidFill>
            </a:rPr>
            <a:t>Медицинская организация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45714" y="1118322"/>
        <a:ext cx="2234265" cy="1416887"/>
      </dsp:txXfrm>
    </dsp:sp>
    <dsp:sp modelId="{7E478FB5-2093-4364-8D1D-B9B7D7545CBC}">
      <dsp:nvSpPr>
        <dsp:cNvPr id="0" name=""/>
        <dsp:cNvSpPr/>
      </dsp:nvSpPr>
      <dsp:spPr>
        <a:xfrm>
          <a:off x="1298483" y="1500670"/>
          <a:ext cx="2605211" cy="2605211"/>
        </a:xfrm>
        <a:prstGeom prst="leftCircularArrow">
          <a:avLst>
            <a:gd name="adj1" fmla="val 3322"/>
            <a:gd name="adj2" fmla="val 410452"/>
            <a:gd name="adj3" fmla="val 2185963"/>
            <a:gd name="adj4" fmla="val 9024489"/>
            <a:gd name="adj5" fmla="val 387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2EBB5-5F1E-44E9-8ED8-CBB9376345DC}">
      <dsp:nvSpPr>
        <dsp:cNvPr id="0" name=""/>
        <dsp:cNvSpPr/>
      </dsp:nvSpPr>
      <dsp:spPr>
        <a:xfrm>
          <a:off x="517728" y="2579290"/>
          <a:ext cx="2064380" cy="820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КДН</a:t>
          </a:r>
          <a:endParaRPr lang="ru-RU" sz="2000" b="1" kern="1200" dirty="0"/>
        </a:p>
      </dsp:txBody>
      <dsp:txXfrm>
        <a:off x="541772" y="2603334"/>
        <a:ext cx="2016292" cy="772847"/>
      </dsp:txXfrm>
    </dsp:sp>
    <dsp:sp modelId="{B134ABBF-3CFD-425B-8AAB-0D6313DD1D7B}">
      <dsp:nvSpPr>
        <dsp:cNvPr id="0" name=""/>
        <dsp:cNvSpPr/>
      </dsp:nvSpPr>
      <dsp:spPr>
        <a:xfrm>
          <a:off x="2994238" y="1074241"/>
          <a:ext cx="2322427" cy="1915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/>
              </a:solidFill>
            </a:rPr>
            <a:t>Центр психологической помощи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3038319" y="1528790"/>
        <a:ext cx="2234265" cy="1416887"/>
      </dsp:txXfrm>
    </dsp:sp>
    <dsp:sp modelId="{E664536B-0AE7-4E8D-935C-84FF124A5201}">
      <dsp:nvSpPr>
        <dsp:cNvPr id="0" name=""/>
        <dsp:cNvSpPr/>
      </dsp:nvSpPr>
      <dsp:spPr>
        <a:xfrm>
          <a:off x="4161671" y="-391086"/>
          <a:ext cx="2892923" cy="2892923"/>
        </a:xfrm>
        <a:prstGeom prst="circularArrow">
          <a:avLst>
            <a:gd name="adj1" fmla="val 2992"/>
            <a:gd name="adj2" fmla="val 366758"/>
            <a:gd name="adj3" fmla="val 20223574"/>
            <a:gd name="adj4" fmla="val 13341354"/>
            <a:gd name="adj5" fmla="val 349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08B15-D00D-4761-86E3-0A819E36A83B}">
      <dsp:nvSpPr>
        <dsp:cNvPr id="0" name=""/>
        <dsp:cNvSpPr/>
      </dsp:nvSpPr>
      <dsp:spPr>
        <a:xfrm>
          <a:off x="3576331" y="144014"/>
          <a:ext cx="2064380" cy="820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ПСИХОТЕРАПЕВТ</a:t>
          </a:r>
          <a:endParaRPr lang="ru-RU" sz="2000" b="1" kern="1200" dirty="0"/>
        </a:p>
      </dsp:txBody>
      <dsp:txXfrm>
        <a:off x="3600375" y="168058"/>
        <a:ext cx="2016292" cy="772847"/>
      </dsp:txXfrm>
    </dsp:sp>
    <dsp:sp modelId="{166C652F-1EAD-4F86-AFA0-55A1C0C65ADA}">
      <dsp:nvSpPr>
        <dsp:cNvPr id="0" name=""/>
        <dsp:cNvSpPr/>
      </dsp:nvSpPr>
      <dsp:spPr>
        <a:xfrm>
          <a:off x="5986843" y="1074241"/>
          <a:ext cx="2322427" cy="1915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/>
              </a:solidFill>
            </a:rPr>
            <a:t>Медицинская организация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6030924" y="1118322"/>
        <a:ext cx="2234265" cy="1416887"/>
      </dsp:txXfrm>
    </dsp:sp>
    <dsp:sp modelId="{A455F093-D805-4579-A040-2369FEE8689E}">
      <dsp:nvSpPr>
        <dsp:cNvPr id="0" name=""/>
        <dsp:cNvSpPr/>
      </dsp:nvSpPr>
      <dsp:spPr>
        <a:xfrm>
          <a:off x="6502938" y="2579290"/>
          <a:ext cx="2064380" cy="820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Совместный осмотр пациента</a:t>
          </a:r>
          <a:endParaRPr lang="ru-RU" sz="2000" b="1" kern="1200" dirty="0"/>
        </a:p>
      </dsp:txBody>
      <dsp:txXfrm>
        <a:off x="6526982" y="2603334"/>
        <a:ext cx="2016292" cy="772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DDE65-836D-4ED4-9783-A76138C6786A}">
      <dsp:nvSpPr>
        <dsp:cNvPr id="0" name=""/>
        <dsp:cNvSpPr/>
      </dsp:nvSpPr>
      <dsp:spPr>
        <a:xfrm>
          <a:off x="1016793" y="1015762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/>
              </a:solidFill>
            </a:rPr>
            <a:t>Дневной стационар</a:t>
          </a:r>
          <a:endParaRPr lang="ru-RU" sz="1700" kern="1200" dirty="0">
            <a:solidFill>
              <a:schemeClr val="tx2"/>
            </a:solidFill>
          </a:endParaRPr>
        </a:p>
      </dsp:txBody>
      <dsp:txXfrm>
        <a:off x="1321474" y="1015762"/>
        <a:ext cx="1599574" cy="1270138"/>
      </dsp:txXfrm>
    </dsp:sp>
    <dsp:sp modelId="{23B9FD14-4D3C-4B18-AC67-7E2D7C664556}">
      <dsp:nvSpPr>
        <dsp:cNvPr id="0" name=""/>
        <dsp:cNvSpPr/>
      </dsp:nvSpPr>
      <dsp:spPr>
        <a:xfrm>
          <a:off x="101679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Круглосуточный стационар</a:t>
          </a:r>
          <a:endParaRPr lang="ru-RU" sz="1700" kern="1200" dirty="0"/>
        </a:p>
      </dsp:txBody>
      <dsp:txXfrm>
        <a:off x="1321474" y="2285900"/>
        <a:ext cx="1599574" cy="1270138"/>
      </dsp:txXfrm>
    </dsp:sp>
    <dsp:sp modelId="{E9019CDC-6E88-409E-BF28-E2C265C89B8B}">
      <dsp:nvSpPr>
        <dsp:cNvPr id="0" name=""/>
        <dsp:cNvSpPr/>
      </dsp:nvSpPr>
      <dsp:spPr>
        <a:xfrm>
          <a:off x="1190" y="507960"/>
          <a:ext cx="1269503" cy="12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 15 лет</a:t>
          </a:r>
          <a:endParaRPr lang="ru-RU" sz="2200" kern="1200" dirty="0"/>
        </a:p>
      </dsp:txBody>
      <dsp:txXfrm>
        <a:off x="187104" y="693874"/>
        <a:ext cx="897675" cy="897675"/>
      </dsp:txXfrm>
    </dsp:sp>
    <dsp:sp modelId="{3E4403A4-474A-4B1E-9C3B-688E8EFCA1A5}">
      <dsp:nvSpPr>
        <dsp:cNvPr id="0" name=""/>
        <dsp:cNvSpPr/>
      </dsp:nvSpPr>
      <dsp:spPr>
        <a:xfrm>
          <a:off x="4190553" y="1015762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>
              <a:solidFill>
                <a:schemeClr val="tx2"/>
              </a:solidFill>
            </a:rPr>
            <a:t>Дневной стационар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tx2"/>
            </a:solidFill>
          </a:endParaRPr>
        </a:p>
      </dsp:txBody>
      <dsp:txXfrm>
        <a:off x="4495234" y="1015762"/>
        <a:ext cx="1599574" cy="1270138"/>
      </dsp:txXfrm>
    </dsp:sp>
    <dsp:sp modelId="{8563F089-B964-4E66-8255-4BFEB3C057CF}">
      <dsp:nvSpPr>
        <dsp:cNvPr id="0" name=""/>
        <dsp:cNvSpPr/>
      </dsp:nvSpPr>
      <dsp:spPr>
        <a:xfrm>
          <a:off x="419055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Круглосуточный стационар</a:t>
          </a:r>
          <a:endParaRPr lang="ru-RU" sz="1700" kern="1200" dirty="0"/>
        </a:p>
      </dsp:txBody>
      <dsp:txXfrm>
        <a:off x="4495234" y="2285900"/>
        <a:ext cx="1599574" cy="1270138"/>
      </dsp:txXfrm>
    </dsp:sp>
    <dsp:sp modelId="{1C39B5CF-974C-4D7F-8BE2-CF5208E16E00}">
      <dsp:nvSpPr>
        <dsp:cNvPr id="0" name=""/>
        <dsp:cNvSpPr/>
      </dsp:nvSpPr>
      <dsp:spPr>
        <a:xfrm>
          <a:off x="3174950" y="507960"/>
          <a:ext cx="1269503" cy="12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Старше 15 лет</a:t>
          </a:r>
          <a:endParaRPr lang="ru-RU" sz="2200" kern="1200" dirty="0"/>
        </a:p>
      </dsp:txBody>
      <dsp:txXfrm>
        <a:off x="3360864" y="693874"/>
        <a:ext cx="897675" cy="897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7363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r">
              <a:defRPr sz="1200"/>
            </a:lvl1pPr>
          </a:lstStyle>
          <a:p>
            <a:fld id="{4BE061D8-216E-49D8-A770-11E0C73EFCD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8" tIns="45933" rIns="91868" bIns="459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68" tIns="45933" rIns="91868" bIns="459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3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5"/>
            <a:ext cx="2971800" cy="497363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r">
              <a:defRPr sz="1200"/>
            </a:lvl1pPr>
          </a:lstStyle>
          <a:p>
            <a:fld id="{936506A2-D70F-4EF0-A640-08F9D7A76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D645-FE82-4F71-AAEC-4D03090F65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9803-5967-4028-9D11-DCCD333FF6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8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E300-164F-4D1D-8F19-1FCC62E00D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4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9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B6C7-ECB0-418E-8CF4-DE92C4766B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9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25B6F-F343-4208-8A01-EB281223B4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1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D7FD-8581-46EA-BE7C-6FDC1FB4F6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5098-D220-4FC4-81AC-DE48414301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9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F44F-E614-4108-BC15-4B52754418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C837-C627-4444-B658-FC9F36E3A2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6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9445-FADE-4A97-972F-D65724173B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3DCA-5053-4497-BB3F-01CDC5857E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9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D865-0AA2-42E8-A2AD-C176D80A4C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3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A607-74E1-446C-8A54-CDE0FA3070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6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fld id="{70F16A82-2117-4593-A5C5-4FCD330444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6" indent="-3428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23871" cy="5805264"/>
          </a:xfrm>
          <a:prstGeom prst="rect">
            <a:avLst/>
          </a:prstGeom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95536" y="1700808"/>
            <a:ext cx="85689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Внедрение работы по профилактике суицидов среди несовершеннолетних в республике Башкортостан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780730" y="4785087"/>
            <a:ext cx="5111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Заместитель главного врача 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ГАУЗ РКПЦ МЗ РБ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Е.М. Евтушенко</a:t>
            </a:r>
          </a:p>
          <a:p>
            <a:pPr algn="ctr" eaLnBrk="1" hangingPunct="1"/>
            <a:endParaRPr lang="ru-RU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351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ГАУЗ РЕСПУБЛИКАНСКИЙ КЛИНИЧЕСКИЙ ПСИХОТЕРАПЕВТИЧЕСКИЙ ЦЕНТР МИНИСТЕРСТВА ЗДРАВООХРАНЕНИЯ РБ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Социальный статус детей организованных групп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5876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93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63698472"/>
              </p:ext>
            </p:extLst>
          </p:nvPr>
        </p:nvGraphicFramePr>
        <p:xfrm>
          <a:off x="1632012" y="13110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341040"/>
            <a:ext cx="8568952" cy="14401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5652120" y="2126613"/>
            <a:ext cx="1224136" cy="1008112"/>
          </a:xfrm>
          <a:prstGeom prst="stripedRightArrow">
            <a:avLst>
              <a:gd name="adj1" fmla="val 50000"/>
              <a:gd name="adj2" fmla="val 60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63072" y="1143945"/>
            <a:ext cx="2016224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62% </a:t>
            </a:r>
            <a:r>
              <a:rPr lang="ru-RU" b="1" dirty="0" smtClean="0">
                <a:solidFill>
                  <a:schemeClr val="tx2"/>
                </a:solidFill>
              </a:rPr>
              <a:t>в возрасте от 15-17 лет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42504" y="2060848"/>
            <a:ext cx="2016224" cy="15883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0</a:t>
            </a:r>
            <a:r>
              <a:rPr lang="ru-RU" sz="1600" b="1" dirty="0" smtClean="0">
                <a:solidFill>
                  <a:schemeClr val="tx2"/>
                </a:solidFill>
              </a:rPr>
              <a:t>% находились в алкогольном либо наркотическом опьянении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2504" y="3819510"/>
            <a:ext cx="2016224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90% </a:t>
            </a:r>
            <a:r>
              <a:rPr lang="ru-RU" b="1" dirty="0" smtClean="0">
                <a:solidFill>
                  <a:schemeClr val="tx2"/>
                </a:solidFill>
              </a:rPr>
              <a:t>первично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76256" y="4725144"/>
            <a:ext cx="2160070" cy="11437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66% из полной, благополучной семьи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76256" y="5976704"/>
            <a:ext cx="2128102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94% </a:t>
            </a:r>
            <a:r>
              <a:rPr lang="ru-RU" b="1" dirty="0" smtClean="0">
                <a:solidFill>
                  <a:schemeClr val="tx2"/>
                </a:solidFill>
              </a:rPr>
              <a:t>повешение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10800000">
            <a:off x="2699792" y="2060848"/>
            <a:ext cx="978408" cy="598194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2372" y="1158550"/>
            <a:ext cx="2169388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80</a:t>
            </a:r>
            <a:r>
              <a:rPr lang="ru-RU" b="1" dirty="0" smtClean="0">
                <a:solidFill>
                  <a:schemeClr val="tx2"/>
                </a:solidFill>
              </a:rPr>
              <a:t>% в возрасте от 15-17 лет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3194" y="2126613"/>
            <a:ext cx="2065382" cy="15883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0% </a:t>
            </a:r>
            <a:r>
              <a:rPr lang="ru-RU" sz="1600" b="1" dirty="0" smtClean="0">
                <a:solidFill>
                  <a:schemeClr val="tx2"/>
                </a:solidFill>
              </a:rPr>
              <a:t>находились в алкогольном либо наркотическом опьянении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6104" y="3819510"/>
            <a:ext cx="2115656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90</a:t>
            </a:r>
            <a:r>
              <a:rPr lang="ru-RU" b="1" dirty="0" smtClean="0">
                <a:solidFill>
                  <a:schemeClr val="tx2"/>
                </a:solidFill>
              </a:rPr>
              <a:t>% </a:t>
            </a:r>
            <a:r>
              <a:rPr lang="ru-RU" b="1" dirty="0" smtClean="0">
                <a:solidFill>
                  <a:schemeClr val="tx2"/>
                </a:solidFill>
              </a:rPr>
              <a:t>первично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6378" y="4725144"/>
            <a:ext cx="2145382" cy="11437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74</a:t>
            </a:r>
            <a:r>
              <a:rPr lang="ru-RU" b="1" dirty="0" smtClean="0">
                <a:solidFill>
                  <a:schemeClr val="tx2"/>
                </a:solidFill>
              </a:rPr>
              <a:t>% </a:t>
            </a:r>
            <a:r>
              <a:rPr lang="ru-RU" b="1" dirty="0" smtClean="0">
                <a:solidFill>
                  <a:schemeClr val="tx2"/>
                </a:solidFill>
              </a:rPr>
              <a:t>из полной, благополучной семьи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2352" y="5976704"/>
            <a:ext cx="2089408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90</a:t>
            </a:r>
            <a:r>
              <a:rPr lang="ru-RU" b="1" dirty="0" smtClean="0">
                <a:solidFill>
                  <a:schemeClr val="tx2"/>
                </a:solidFill>
              </a:rPr>
              <a:t>% повешение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125596"/>
            <a:ext cx="79056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</a:rPr>
              <a:t>Завершенные суициды среди детей и подростков в </a:t>
            </a:r>
            <a:r>
              <a:rPr lang="ru-RU" sz="2200" b="1" dirty="0" smtClean="0">
                <a:solidFill>
                  <a:schemeClr val="tx2"/>
                </a:solidFill>
              </a:rPr>
              <a:t>2017 </a:t>
            </a:r>
            <a:r>
              <a:rPr lang="ru-RU" sz="2200" b="1" dirty="0" smtClean="0">
                <a:solidFill>
                  <a:schemeClr val="tx2"/>
                </a:solidFill>
              </a:rPr>
              <a:t>году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648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17" y="25517"/>
            <a:ext cx="8229600" cy="59517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Мотивы и причины суицидального поведения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7283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>
            <a:off x="3275856" y="2564904"/>
            <a:ext cx="1152128" cy="9361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203990"/>
            <a:ext cx="4608512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При выявлении ребенка или подростка с суицидальными тенденциями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2504784"/>
            <a:ext cx="4608512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Сигнальная карта в КДН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283" y="3805487"/>
            <a:ext cx="4594733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Работа психологов центров психологического сопровождения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283" y="5373216"/>
            <a:ext cx="4594733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Психотерапевтические подразделения  медицинских организаций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876135" y="1844647"/>
            <a:ext cx="98868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850111" y="3154268"/>
            <a:ext cx="98868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932736" y="4494461"/>
            <a:ext cx="98868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6674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Схема направления ребенка или подростка с суицидальными тенденциями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085779"/>
            <a:ext cx="1414033" cy="1369241"/>
          </a:xfrm>
          <a:prstGeom prst="rect">
            <a:avLst/>
          </a:prstGeom>
        </p:spPr>
      </p:pic>
      <p:sp>
        <p:nvSpPr>
          <p:cNvPr id="21" name="Стрелка влево 20"/>
          <p:cNvSpPr/>
          <p:nvPr/>
        </p:nvSpPr>
        <p:spPr>
          <a:xfrm>
            <a:off x="5724128" y="2426150"/>
            <a:ext cx="1258503" cy="793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5007798" y="4026046"/>
            <a:ext cx="769059" cy="191523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92279" y="4581128"/>
            <a:ext cx="1872209" cy="2135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Осмотр</a:t>
            </a:r>
          </a:p>
          <a:p>
            <a:pPr algn="ctr"/>
            <a:r>
              <a:rPr lang="ru-RU" dirty="0" smtClean="0"/>
              <a:t>Консультация</a:t>
            </a:r>
          </a:p>
          <a:p>
            <a:pPr algn="ctr"/>
            <a:r>
              <a:rPr lang="ru-RU" dirty="0" smtClean="0"/>
              <a:t>Амбулаторное лечение</a:t>
            </a:r>
            <a:endParaRPr lang="ru-RU" dirty="0" smtClean="0"/>
          </a:p>
          <a:p>
            <a:pPr algn="ctr"/>
            <a:r>
              <a:rPr lang="ru-RU" dirty="0" smtClean="0"/>
              <a:t>Рекомендации</a:t>
            </a:r>
            <a:endParaRPr lang="ru-RU" dirty="0"/>
          </a:p>
        </p:txBody>
      </p:sp>
      <p:pic>
        <p:nvPicPr>
          <p:cNvPr id="2050" name="Picture 2" descr="http://uvenes.com/images/H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9" y="1081557"/>
            <a:ext cx="1526180" cy="15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5724128" y="5478055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27162326"/>
              </p:ext>
            </p:extLst>
          </p:nvPr>
        </p:nvGraphicFramePr>
        <p:xfrm>
          <a:off x="251520" y="1484784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88762" y="116632"/>
            <a:ext cx="8229600" cy="49006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1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6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1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</a:rPr>
              <a:t>Алгоритм взаимодействия специалистов при нахождении ребенка после суицидальной попытки в соматическом стационаре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187624" y="3501008"/>
            <a:ext cx="7200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4860032" y="2522600"/>
            <a:ext cx="844672" cy="8343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cliparting.com/wp-content/uploads/2016/06/Question-mark-clip-art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27" y="1362513"/>
            <a:ext cx="484078" cy="645437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7279216" y="1988840"/>
            <a:ext cx="1728192" cy="648072"/>
            <a:chOff x="6502938" y="2579290"/>
            <a:chExt cx="2064380" cy="82093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502938" y="2579290"/>
              <a:ext cx="2064380" cy="8209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526983" y="2603334"/>
              <a:ext cx="2016292" cy="772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НАРКОЛОГ</a:t>
              </a:r>
              <a:endParaRPr lang="ru-RU" sz="2000" b="1" kern="1200" dirty="0"/>
            </a:p>
          </p:txBody>
        </p:sp>
      </p:grpSp>
      <p:sp>
        <p:nvSpPr>
          <p:cNvPr id="3" name="Стрелка вниз 2"/>
          <p:cNvSpPr/>
          <p:nvPr/>
        </p:nvSpPr>
        <p:spPr>
          <a:xfrm rot="5400000">
            <a:off x="5832140" y="4977172"/>
            <a:ext cx="86409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6768244" y="5070884"/>
            <a:ext cx="86409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9455" y="496287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ГАУЗ РКПЦ МЗ РБ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96336" y="4962872"/>
            <a:ext cx="1342027" cy="119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лечение по месту жительства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9214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schemeClr val="tx2"/>
                </a:solidFill>
                <a:latin typeface="+mj-lt"/>
              </a:rPr>
              <a:t>Консультация и амбулаторное лечение детей и подростков проводят </a:t>
            </a:r>
            <a:endParaRPr lang="ru-RU" altLang="ru-RU" sz="24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41247"/>
              </p:ext>
            </p:extLst>
          </p:nvPr>
        </p:nvGraphicFramePr>
        <p:xfrm>
          <a:off x="1691680" y="1124744"/>
          <a:ext cx="648072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0"/>
              </a:tblGrid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effectLst/>
                        </a:rPr>
                        <a:t>ГБУЗ РБ ГБ№2 </a:t>
                      </a:r>
                      <a:r>
                        <a:rPr lang="ru-RU" sz="2400" kern="50" dirty="0" err="1">
                          <a:effectLst/>
                        </a:rPr>
                        <a:t>г.Стерлитамак</a:t>
                      </a:r>
                      <a:endParaRPr lang="ru-RU" sz="2400" kern="50" dirty="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Архангельская ЦРБ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ГАУЗ РБ Учалинская ЦРБ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ГБ г.Сибай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Кигинская ЦРБ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Верхнеяркеевская ЦРБ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Мелеузовская ЦРБ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Краснокамская ЦРБ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Чекмагушевская ЦРБ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ЦГБ г.Кумертау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Бирская ЦРБ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Бакалинская ЦРБ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Мраковская ЦРБ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ГБУЗ РБ ЦРКБ г.Белорецк</a:t>
                      </a:r>
                      <a:endParaRPr lang="ru-RU" sz="2400" kern="5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effectLst/>
                        </a:rPr>
                        <a:t>ГБУЗ РБ </a:t>
                      </a:r>
                      <a:r>
                        <a:rPr lang="ru-RU" sz="2400" kern="50" dirty="0" err="1">
                          <a:effectLst/>
                        </a:rPr>
                        <a:t>Белокатайская</a:t>
                      </a:r>
                      <a:r>
                        <a:rPr lang="ru-RU" sz="2400" kern="50" dirty="0">
                          <a:effectLst/>
                        </a:rPr>
                        <a:t> ЦРБ</a:t>
                      </a:r>
                      <a:endParaRPr lang="ru-RU" sz="2400" kern="50" dirty="0">
                        <a:effectLst/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34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гнутая влево стрелка 11"/>
          <p:cNvSpPr/>
          <p:nvPr/>
        </p:nvSpPr>
        <p:spPr>
          <a:xfrm rot="344855">
            <a:off x="6060668" y="1590620"/>
            <a:ext cx="1607840" cy="1049466"/>
          </a:xfrm>
          <a:prstGeom prst="curvedRightArrow">
            <a:avLst>
              <a:gd name="adj1" fmla="val 28349"/>
              <a:gd name="adj2" fmla="val 46703"/>
              <a:gd name="adj3" fmla="val 6677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4662128"/>
              </p:ext>
            </p:extLst>
          </p:nvPr>
        </p:nvGraphicFramePr>
        <p:xfrm>
          <a:off x="236577" y="31409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11663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Комплексное клинико-психологическое обследование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196752"/>
            <a:ext cx="3888432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Достоевского, 14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т.251-19-20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т.241-85-52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2163" y="1298431"/>
            <a:ext cx="4572000" cy="6850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или подросток с активными и (или) неоднократными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-попытками</a:t>
            </a:r>
            <a:endParaRPr lang="ru-RU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887360"/>
            <a:ext cx="6192688" cy="685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реабилитация  детей и подростков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активных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-попыток </a:t>
            </a:r>
            <a:endParaRPr lang="ru-RU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085184"/>
            <a:ext cx="259882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Детское отделение, </a:t>
            </a:r>
            <a:r>
              <a:rPr lang="ru-RU" dirty="0" err="1" smtClean="0">
                <a:solidFill>
                  <a:schemeClr val="tx2"/>
                </a:solidFill>
              </a:rPr>
              <a:t>ул.Достоевского</a:t>
            </a:r>
            <a:r>
              <a:rPr lang="ru-RU" dirty="0" smtClean="0">
                <a:solidFill>
                  <a:schemeClr val="tx2"/>
                </a:solidFill>
              </a:rPr>
              <a:t>, 14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8016" y="6063964"/>
            <a:ext cx="315614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 ПТО, </a:t>
            </a:r>
            <a:r>
              <a:rPr lang="ru-RU" sz="1600" dirty="0" err="1" smtClean="0">
                <a:solidFill>
                  <a:schemeClr val="tx2"/>
                </a:solidFill>
              </a:rPr>
              <a:t>с.Нурлино</a:t>
            </a:r>
            <a:r>
              <a:rPr lang="ru-RU" sz="1600" dirty="0" smtClean="0">
                <a:solidFill>
                  <a:schemeClr val="tx2"/>
                </a:solidFill>
              </a:rPr>
              <a:t>, Уфимский р-н, </a:t>
            </a:r>
            <a:r>
              <a:rPr lang="ru-RU" sz="1600" dirty="0" err="1" smtClean="0">
                <a:solidFill>
                  <a:schemeClr val="tx2"/>
                </a:solidFill>
              </a:rPr>
              <a:t>ул.Школьная</a:t>
            </a:r>
            <a:r>
              <a:rPr lang="ru-RU" sz="1600" dirty="0" smtClean="0">
                <a:solidFill>
                  <a:schemeClr val="tx2"/>
                </a:solidFill>
              </a:rPr>
              <a:t>, 73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14014" y="4362649"/>
            <a:ext cx="315614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МРО№1</a:t>
            </a:r>
          </a:p>
          <a:p>
            <a:r>
              <a:rPr lang="ru-RU" sz="1600" dirty="0" err="1" smtClean="0">
                <a:solidFill>
                  <a:schemeClr val="tx2"/>
                </a:solidFill>
              </a:rPr>
              <a:t>ул.Ш.Руставели</a:t>
            </a:r>
            <a:r>
              <a:rPr lang="ru-RU" sz="1600" dirty="0" smtClean="0">
                <a:solidFill>
                  <a:schemeClr val="tx2"/>
                </a:solidFill>
              </a:rPr>
              <a:t>, 29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с двумя усеченными соседними углами 10"/>
          <p:cNvSpPr/>
          <p:nvPr/>
        </p:nvSpPr>
        <p:spPr>
          <a:xfrm>
            <a:off x="7620000" y="2276872"/>
            <a:ext cx="1414163" cy="1512168"/>
          </a:xfrm>
          <a:prstGeom prst="snip2Same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ГБУЗ РКПБ№1 МЗ РБ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73" y="116632"/>
            <a:ext cx="8229600" cy="3460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chemeClr val="tx2"/>
                </a:solidFill>
              </a:rPr>
              <a:t>Виды помощи</a:t>
            </a:r>
            <a:endParaRPr lang="en-US" altLang="ru-RU" sz="2400" b="1" dirty="0">
              <a:solidFill>
                <a:schemeClr val="tx2"/>
              </a:solidFill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gray">
          <a:xfrm>
            <a:off x="2455863" y="23526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gray">
          <a:xfrm>
            <a:off x="2949575" y="283210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gray">
          <a:xfrm>
            <a:off x="5346722" y="957995"/>
            <a:ext cx="3495276" cy="230832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Консультация врача-психиатра</a:t>
            </a:r>
          </a:p>
          <a:p>
            <a:pPr eaLnBrk="0" hangingPunct="0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Консультация врача-психотерапевта</a:t>
            </a:r>
          </a:p>
          <a:p>
            <a:pPr eaLnBrk="0" hangingPunct="0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Консультация психолога</a:t>
            </a:r>
          </a:p>
          <a:p>
            <a:pPr eaLnBrk="0" hangingPunct="0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Психотерапия</a:t>
            </a:r>
          </a:p>
          <a:p>
            <a:pPr eaLnBrk="0" hangingPunct="0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Физиотерапия</a:t>
            </a:r>
          </a:p>
          <a:p>
            <a:pPr eaLnBrk="0" hangingPunct="0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БОС</a:t>
            </a:r>
          </a:p>
          <a:p>
            <a:pPr eaLnBrk="0" hangingPunct="0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Массаж</a:t>
            </a:r>
          </a:p>
          <a:p>
            <a:pPr eaLnBrk="0" hangingPunct="0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Сенсорная комната</a:t>
            </a:r>
          </a:p>
          <a:p>
            <a:pPr eaLnBrk="0" hangingPunct="0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Соляная шахта</a:t>
            </a:r>
            <a:endParaRPr lang="en-US" altLang="ru-RU" sz="16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gray">
          <a:xfrm>
            <a:off x="8112" y="1695924"/>
            <a:ext cx="2983728" cy="3016210"/>
          </a:xfrm>
          <a:prstGeom prst="rect">
            <a:avLst/>
          </a:prstGeom>
          <a:solidFill>
            <a:srgbClr val="DCE123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Наблюдение врача-психиатра, психотерапевта</a:t>
            </a:r>
            <a:endParaRPr lang="ru-RU" altLang="ru-RU" sz="1600" b="1" dirty="0">
              <a:solidFill>
                <a:srgbClr val="C00000"/>
              </a:solidFill>
              <a:cs typeface="Arial" charset="0"/>
            </a:endParaRPr>
          </a:p>
          <a:p>
            <a:pPr eaLnBrk="0" hangingPunct="0"/>
            <a:r>
              <a:rPr lang="ru-RU" altLang="ru-RU" sz="1600" b="1" dirty="0" err="1" smtClean="0">
                <a:solidFill>
                  <a:srgbClr val="C00000"/>
                </a:solidFill>
                <a:cs typeface="Arial" charset="0"/>
              </a:rPr>
              <a:t>Психологокоррекционная</a:t>
            </a:r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  помощь</a:t>
            </a:r>
            <a:endParaRPr lang="ru-RU" altLang="ru-RU" sz="1600" b="1" dirty="0">
              <a:solidFill>
                <a:srgbClr val="C00000"/>
              </a:solidFill>
              <a:cs typeface="Arial" charset="0"/>
            </a:endParaRPr>
          </a:p>
          <a:p>
            <a:pPr eaLnBrk="0" hangingPunct="0"/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Психотерапия</a:t>
            </a:r>
          </a:p>
          <a:p>
            <a:pPr eaLnBrk="0" hangingPunct="0"/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Физиотерапия</a:t>
            </a:r>
          </a:p>
          <a:p>
            <a:pPr eaLnBrk="0" hangingPunct="0"/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БОС</a:t>
            </a:r>
          </a:p>
          <a:p>
            <a:pPr eaLnBrk="0" hangingPunct="0"/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Сенсорная комната</a:t>
            </a:r>
          </a:p>
          <a:p>
            <a:pPr eaLnBrk="0" hangingPunct="0"/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ЛФК</a:t>
            </a:r>
          </a:p>
          <a:p>
            <a:pPr eaLnBrk="0" hangingPunct="0"/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Массаж</a:t>
            </a:r>
          </a:p>
          <a:p>
            <a:pPr eaLnBrk="0" hangingPunct="0"/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Медикаментозная помощь</a:t>
            </a:r>
            <a:endParaRPr lang="en-US" altLang="ru-RU" sz="1600" b="1" dirty="0">
              <a:solidFill>
                <a:srgbClr val="C00000"/>
              </a:solidFill>
              <a:cs typeface="Arial" charset="0"/>
            </a:endParaRPr>
          </a:p>
          <a:p>
            <a:pPr eaLnBrk="0" hangingPunct="0"/>
            <a:endParaRPr lang="en-US" altLang="ru-RU" sz="1400" b="1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gray">
          <a:xfrm>
            <a:off x="6557227" y="3459066"/>
            <a:ext cx="2586773" cy="3293209"/>
          </a:xfrm>
          <a:prstGeom prst="rect">
            <a:avLst/>
          </a:prstGeom>
          <a:solidFill>
            <a:srgbClr val="DEC25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600" b="1" dirty="0" smtClean="0">
                <a:solidFill>
                  <a:srgbClr val="1B1EA5"/>
                </a:solidFill>
                <a:cs typeface="Arial" charset="0"/>
              </a:rPr>
              <a:t>Наблюдение </a:t>
            </a:r>
            <a:r>
              <a:rPr lang="ru-RU" altLang="ru-RU" sz="1600" b="1" dirty="0">
                <a:solidFill>
                  <a:srgbClr val="1B1EA5"/>
                </a:solidFill>
                <a:cs typeface="Arial" charset="0"/>
              </a:rPr>
              <a:t>врача-психиатра, психотерапевта</a:t>
            </a:r>
          </a:p>
          <a:p>
            <a:pPr eaLnBrk="0" hangingPunct="0"/>
            <a:r>
              <a:rPr lang="ru-RU" altLang="ru-RU" sz="1600" b="1" dirty="0" err="1">
                <a:solidFill>
                  <a:srgbClr val="1B1EA5"/>
                </a:solidFill>
                <a:cs typeface="Arial" charset="0"/>
              </a:rPr>
              <a:t>Психологокоррекционная</a:t>
            </a:r>
            <a:r>
              <a:rPr lang="ru-RU" altLang="ru-RU" sz="1600" b="1" dirty="0">
                <a:solidFill>
                  <a:srgbClr val="1B1EA5"/>
                </a:solidFill>
                <a:cs typeface="Arial" charset="0"/>
              </a:rPr>
              <a:t>  помощь</a:t>
            </a:r>
          </a:p>
          <a:p>
            <a:pPr eaLnBrk="0" hangingPunct="0"/>
            <a:r>
              <a:rPr lang="ru-RU" altLang="ru-RU" sz="1600" b="1" dirty="0">
                <a:solidFill>
                  <a:srgbClr val="1B1EA5"/>
                </a:solidFill>
                <a:cs typeface="Arial" charset="0"/>
              </a:rPr>
              <a:t>Психотерапия</a:t>
            </a:r>
          </a:p>
          <a:p>
            <a:pPr eaLnBrk="0" hangingPunct="0"/>
            <a:r>
              <a:rPr lang="ru-RU" altLang="ru-RU" sz="1600" b="1" dirty="0">
                <a:solidFill>
                  <a:srgbClr val="1B1EA5"/>
                </a:solidFill>
                <a:cs typeface="Arial" charset="0"/>
              </a:rPr>
              <a:t>Физиотерапия</a:t>
            </a:r>
          </a:p>
          <a:p>
            <a:pPr eaLnBrk="0" hangingPunct="0"/>
            <a:r>
              <a:rPr lang="ru-RU" altLang="ru-RU" sz="1600" b="1" dirty="0" smtClean="0">
                <a:solidFill>
                  <a:srgbClr val="1B1EA5"/>
                </a:solidFill>
                <a:cs typeface="Arial" charset="0"/>
              </a:rPr>
              <a:t>БОС</a:t>
            </a:r>
          </a:p>
          <a:p>
            <a:pPr eaLnBrk="0" hangingPunct="0"/>
            <a:r>
              <a:rPr lang="ru-RU" altLang="ru-RU" sz="1600" b="1" dirty="0" smtClean="0">
                <a:solidFill>
                  <a:srgbClr val="1B1EA5"/>
                </a:solidFill>
                <a:cs typeface="Arial" charset="0"/>
              </a:rPr>
              <a:t>ЛФК</a:t>
            </a:r>
          </a:p>
          <a:p>
            <a:pPr eaLnBrk="0" hangingPunct="0"/>
            <a:r>
              <a:rPr lang="ru-RU" altLang="ru-RU" sz="1600" b="1" dirty="0" smtClean="0">
                <a:solidFill>
                  <a:srgbClr val="1B1EA5"/>
                </a:solidFill>
                <a:cs typeface="Arial" charset="0"/>
              </a:rPr>
              <a:t>Массаж</a:t>
            </a:r>
          </a:p>
          <a:p>
            <a:pPr eaLnBrk="0" hangingPunct="0"/>
            <a:r>
              <a:rPr lang="ru-RU" altLang="ru-RU" sz="1600" b="1" dirty="0" smtClean="0">
                <a:solidFill>
                  <a:srgbClr val="1B1EA5"/>
                </a:solidFill>
                <a:cs typeface="Arial" charset="0"/>
              </a:rPr>
              <a:t>Соляная шахта</a:t>
            </a:r>
            <a:endParaRPr lang="ru-RU" altLang="ru-RU" sz="1600" b="1" dirty="0">
              <a:solidFill>
                <a:srgbClr val="1B1EA5"/>
              </a:solidFill>
              <a:cs typeface="Arial" charset="0"/>
            </a:endParaRPr>
          </a:p>
          <a:p>
            <a:pPr eaLnBrk="0" hangingPunct="0"/>
            <a:r>
              <a:rPr lang="ru-RU" altLang="ru-RU" sz="1600" b="1" dirty="0">
                <a:solidFill>
                  <a:srgbClr val="1B1EA5"/>
                </a:solidFill>
                <a:cs typeface="Arial" charset="0"/>
              </a:rPr>
              <a:t>Сенсорная комната</a:t>
            </a:r>
          </a:p>
          <a:p>
            <a:pPr eaLnBrk="0" hangingPunct="0"/>
            <a:r>
              <a:rPr lang="ru-RU" altLang="ru-RU" sz="1600" b="1" dirty="0">
                <a:solidFill>
                  <a:srgbClr val="1B1EA5"/>
                </a:solidFill>
                <a:cs typeface="Arial" charset="0"/>
              </a:rPr>
              <a:t>Медикаментозная </a:t>
            </a:r>
            <a:r>
              <a:rPr lang="ru-RU" altLang="ru-RU" sz="1600" b="1" dirty="0" smtClean="0">
                <a:solidFill>
                  <a:srgbClr val="1B1EA5"/>
                </a:solidFill>
                <a:cs typeface="Arial" charset="0"/>
              </a:rPr>
              <a:t>помощь</a:t>
            </a:r>
            <a:endParaRPr lang="en-US" altLang="ru-RU" sz="1400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3230508" y="1910017"/>
            <a:ext cx="2194033" cy="1962320"/>
            <a:chOff x="708" y="2203"/>
            <a:chExt cx="751" cy="741"/>
          </a:xfrm>
        </p:grpSpPr>
        <p:sp>
          <p:nvSpPr>
            <p:cNvPr id="17418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419" name="Picture 11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20" name="Rectangle 12"/>
          <p:cNvSpPr>
            <a:spLocks noChangeArrowheads="1"/>
          </p:cNvSpPr>
          <p:nvPr/>
        </p:nvSpPr>
        <p:spPr bwMode="gray">
          <a:xfrm>
            <a:off x="3398889" y="2496143"/>
            <a:ext cx="19478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altLang="ru-RU" sz="2000" b="1" dirty="0" smtClean="0">
                <a:solidFill>
                  <a:srgbClr val="F8F8F8"/>
                </a:solidFill>
                <a:cs typeface="Arial" charset="0"/>
              </a:rPr>
              <a:t>Амбулаторный уровень</a:t>
            </a:r>
            <a:endParaRPr lang="en-US" altLang="ru-RU" sz="20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2256755" y="3960054"/>
            <a:ext cx="2088232" cy="1903413"/>
            <a:chOff x="708" y="2203"/>
            <a:chExt cx="751" cy="741"/>
          </a:xfrm>
        </p:grpSpPr>
        <p:sp>
          <p:nvSpPr>
            <p:cNvPr id="17422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423" name="Picture 15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24" name="Rectangle 16"/>
          <p:cNvSpPr>
            <a:spLocks noChangeArrowheads="1"/>
          </p:cNvSpPr>
          <p:nvPr/>
        </p:nvSpPr>
        <p:spPr bwMode="gray">
          <a:xfrm>
            <a:off x="2582334" y="4501904"/>
            <a:ext cx="1450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altLang="ru-RU" sz="2000" b="1" dirty="0" smtClean="0">
                <a:solidFill>
                  <a:srgbClr val="F8F8F8"/>
                </a:solidFill>
                <a:cs typeface="Arial" charset="0"/>
              </a:rPr>
              <a:t>Дневной стационар</a:t>
            </a:r>
            <a:endParaRPr lang="en-US" altLang="ru-RU" sz="20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4533069" y="3991804"/>
            <a:ext cx="2065412" cy="1871663"/>
            <a:chOff x="708" y="2203"/>
            <a:chExt cx="751" cy="741"/>
          </a:xfrm>
        </p:grpSpPr>
        <p:sp>
          <p:nvSpPr>
            <p:cNvPr id="17426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427" name="Picture 19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28" name="Rectangle 20"/>
          <p:cNvSpPr>
            <a:spLocks noChangeArrowheads="1"/>
          </p:cNvSpPr>
          <p:nvPr/>
        </p:nvSpPr>
        <p:spPr bwMode="gray">
          <a:xfrm>
            <a:off x="4588073" y="4527429"/>
            <a:ext cx="20654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altLang="ru-RU" sz="2000" b="1" dirty="0" smtClean="0">
                <a:solidFill>
                  <a:srgbClr val="F8F8F8"/>
                </a:solidFill>
                <a:cs typeface="Arial" charset="0"/>
              </a:rPr>
              <a:t>Круглосуточный стационар</a:t>
            </a:r>
            <a:endParaRPr lang="en-US" altLang="ru-RU" sz="2000" b="1" dirty="0">
              <a:solidFill>
                <a:srgbClr val="F8F8F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3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524" y="5445224"/>
            <a:ext cx="7344816" cy="830997"/>
          </a:xfrm>
          <a:prstGeom prst="rect">
            <a:avLst/>
          </a:prstGeom>
          <a:solidFill>
            <a:srgbClr val="92D050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предупреждение </a:t>
            </a:r>
            <a:r>
              <a:rPr lang="ru-RU" sz="2400" b="1" dirty="0">
                <a:solidFill>
                  <a:schemeClr val="tx2"/>
                </a:solidFill>
              </a:rPr>
              <a:t>возникновения или дальнейшего развития суицидального </a:t>
            </a:r>
            <a:r>
              <a:rPr lang="ru-RU" sz="2400" b="1" dirty="0" smtClean="0">
                <a:solidFill>
                  <a:schemeClr val="tx2"/>
                </a:solidFill>
              </a:rPr>
              <a:t>процесса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0797" y="260648"/>
            <a:ext cx="45072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Селективная профилактика</a:t>
            </a:r>
          </a:p>
        </p:txBody>
      </p:sp>
      <p:pic>
        <p:nvPicPr>
          <p:cNvPr id="1026" name="Picture 2" descr="http://ic.pics.livejournal.com/tony_cameron/23521884/26769/2676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4346"/>
            <a:ext cx="2934382" cy="22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460411"/>
            <a:ext cx="568863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носит избирательный характер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132856"/>
            <a:ext cx="576064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активное выявление лиц, входящих в группы суицидального </a:t>
            </a:r>
            <a:r>
              <a:rPr lang="ru-RU" sz="2400" b="1" dirty="0" smtClean="0">
                <a:solidFill>
                  <a:schemeClr val="tx2"/>
                </a:solidFill>
              </a:rPr>
              <a:t>риска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237896"/>
            <a:ext cx="576064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оказание адекватной </a:t>
            </a:r>
            <a:r>
              <a:rPr lang="ru-RU" sz="2400" b="1" dirty="0">
                <a:solidFill>
                  <a:schemeClr val="tx2"/>
                </a:solidFill>
              </a:rPr>
              <a:t>профилактической помощи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076283" y="4221088"/>
            <a:ext cx="889034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645024"/>
            <a:ext cx="8640959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Ее </a:t>
            </a:r>
            <a:r>
              <a:rPr lang="ru-RU" sz="2200" b="1" dirty="0">
                <a:solidFill>
                  <a:schemeClr val="tx2"/>
                </a:solidFill>
              </a:rPr>
              <a:t>задачами являются: предупреждение реализации суицидальных намерений (собственно суицидальных действий) в </a:t>
            </a:r>
            <a:r>
              <a:rPr lang="ru-RU" sz="2200" b="1" dirty="0" err="1">
                <a:solidFill>
                  <a:schemeClr val="tx2"/>
                </a:solidFill>
              </a:rPr>
              <a:t>пресуицидальный</a:t>
            </a:r>
            <a:r>
              <a:rPr lang="ru-RU" sz="2200" b="1" dirty="0">
                <a:solidFill>
                  <a:schemeClr val="tx2"/>
                </a:solidFill>
              </a:rPr>
              <a:t> период, а также купирование суицидальных намерений у лиц, совершивших незавершенное самоубийство, в ближайший (первая неделя после совершения покушения) </a:t>
            </a:r>
            <a:r>
              <a:rPr lang="ru-RU" sz="2200" b="1" dirty="0" err="1">
                <a:solidFill>
                  <a:schemeClr val="tx2"/>
                </a:solidFill>
              </a:rPr>
              <a:t>постсуицидальный</a:t>
            </a:r>
            <a:r>
              <a:rPr lang="ru-RU" sz="2200" b="1" dirty="0">
                <a:solidFill>
                  <a:schemeClr val="tx2"/>
                </a:solidFill>
              </a:rPr>
              <a:t> период. </a:t>
            </a:r>
            <a:endParaRPr lang="ru-RU" sz="2200" b="1" dirty="0" smtClean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6960" y="260648"/>
            <a:ext cx="4985917" cy="5232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Антикризисная профилактика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59"/>
            <a:ext cx="864096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</a:rPr>
              <a:t>осуществляется в </a:t>
            </a:r>
            <a:r>
              <a:rPr lang="ru-RU" sz="2200" b="1" dirty="0" err="1">
                <a:solidFill>
                  <a:schemeClr val="tx2"/>
                </a:solidFill>
              </a:rPr>
              <a:t>пресуицидальный</a:t>
            </a:r>
            <a:r>
              <a:rPr lang="ru-RU" sz="2200" b="1" dirty="0">
                <a:solidFill>
                  <a:schemeClr val="tx2"/>
                </a:solidFill>
              </a:rPr>
              <a:t> и ближайший </a:t>
            </a:r>
            <a:r>
              <a:rPr lang="ru-RU" sz="2200" b="1" dirty="0" err="1">
                <a:solidFill>
                  <a:schemeClr val="tx2"/>
                </a:solidFill>
              </a:rPr>
              <a:t>постсуицидальный</a:t>
            </a:r>
            <a:r>
              <a:rPr lang="ru-RU" sz="2200" b="1" dirty="0">
                <a:solidFill>
                  <a:schemeClr val="tx2"/>
                </a:solidFill>
              </a:rPr>
              <a:t> периоды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33607"/>
            <a:ext cx="864096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включает </a:t>
            </a:r>
            <a:r>
              <a:rPr lang="ru-RU" sz="2000" b="1" dirty="0">
                <a:solidFill>
                  <a:schemeClr val="tx2"/>
                </a:solidFill>
              </a:rPr>
              <a:t>в себя комплекс </a:t>
            </a:r>
            <a:r>
              <a:rPr lang="ru-RU" sz="2000" b="1" dirty="0" smtClean="0">
                <a:solidFill>
                  <a:schemeClr val="tx2"/>
                </a:solidFill>
              </a:rPr>
              <a:t>психологических,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психотерапевтических , медикаментозных воздействий</a:t>
            </a:r>
            <a:r>
              <a:rPr lang="ru-RU" sz="2000" b="1" dirty="0">
                <a:solidFill>
                  <a:schemeClr val="tx2"/>
                </a:solidFill>
              </a:rPr>
              <a:t>, учитывающих характер клинических проявлений и тип суицидального </a:t>
            </a:r>
            <a:r>
              <a:rPr lang="ru-RU" sz="2000" b="1" dirty="0" smtClean="0">
                <a:solidFill>
                  <a:schemeClr val="tx2"/>
                </a:solidFill>
              </a:rPr>
              <a:t>процесса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Абсолютное количество суицидов в 2016 году среди лиц трудоспособного возраста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45691430"/>
              </p:ext>
            </p:extLst>
          </p:nvPr>
        </p:nvGraphicFramePr>
        <p:xfrm>
          <a:off x="457200" y="1397000"/>
          <a:ext cx="8003232" cy="4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38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644" y="2780928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НЕСЕРЬЕЗНОСТЬ И НЕЗНАЧИТЕЛЬНОСТЬ (С ТОЧКИ ЗРЕНИЯ ВЗРОСЛЫХ) МОТИВОВ, КОТОРЫМИ ДЕТИ ОБЪЯСНЯЮТ ПОПЫТКИ САМОУБИЙСТВА 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283" y="116632"/>
            <a:ext cx="8615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Суицидальное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поведение – это следствие социально-психологической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дезадаптации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личности в условиях переживаемого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микроконфликта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2" y="4077072"/>
            <a:ext cx="85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ЗАМАЛЧИВАНИЕ ПРОЯВЛЕНИЙ СУИЦИДАЛЬНОГО ПОВЕДЕНИЯ СО СТОРОНЫ БЛИЗКОГО ОКРУЖЕНИЯ – СЕМЬЯ, ПЕДАГОГИ, ДРУЗЬЯ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811" y="1268760"/>
            <a:ext cx="79340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НИЗКАЯ СТРЕССОУСТОЙЧИВОСТЬ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ОТСУТСТВИЕ НАВЫКОВ КОНСТРУКТИВНОГО РЕШЕНИЯ ПРОБЛЕМ</a:t>
            </a:r>
          </a:p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283" y="2109631"/>
            <a:ext cx="8615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НИЗКИЕ КОММУНИКАТИВНЫЕ НАВЫКИ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ОТСУТСТВИЕ «ЧУВСТВА ЛОКТЯ»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032" y="6021288"/>
            <a:ext cx="8615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РАБОТА НАД СПЛОЧЕННОСТЬЮ КОЛЛЕКТИВА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РАЗВИВАТЬ ТОЛЕРАНТНОСТЬ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74937" y="4742397"/>
            <a:ext cx="92322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128" y="5589240"/>
            <a:ext cx="8424936" cy="6463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Психосоциальная </a:t>
            </a:r>
            <a:r>
              <a:rPr lang="ru-RU" b="1" dirty="0">
                <a:solidFill>
                  <a:schemeClr val="tx2"/>
                </a:solidFill>
              </a:rPr>
              <a:t>модель </a:t>
            </a:r>
            <a:r>
              <a:rPr lang="ru-RU" dirty="0">
                <a:solidFill>
                  <a:schemeClr val="tx2"/>
                </a:solidFill>
              </a:rPr>
              <a:t>профилактики основана на </a:t>
            </a:r>
            <a:r>
              <a:rPr lang="ru-RU" dirty="0" err="1">
                <a:solidFill>
                  <a:schemeClr val="tx2"/>
                </a:solidFill>
              </a:rPr>
              <a:t>биопсихосоциальном</a:t>
            </a:r>
            <a:r>
              <a:rPr lang="ru-RU" dirty="0">
                <a:solidFill>
                  <a:schemeClr val="tx2"/>
                </a:solidFill>
              </a:rPr>
              <a:t> подходе к </a:t>
            </a:r>
            <a:r>
              <a:rPr lang="ru-RU" dirty="0" smtClean="0">
                <a:solidFill>
                  <a:schemeClr val="tx2"/>
                </a:solidFill>
              </a:rPr>
              <a:t>предупреждению </a:t>
            </a:r>
            <a:r>
              <a:rPr lang="ru-RU" dirty="0" err="1" smtClean="0">
                <a:solidFill>
                  <a:schemeClr val="tx2"/>
                </a:solidFill>
              </a:rPr>
              <a:t>аутоагрессивного</a:t>
            </a:r>
            <a:r>
              <a:rPr lang="ru-RU" dirty="0" smtClean="0">
                <a:solidFill>
                  <a:schemeClr val="tx2"/>
                </a:solidFill>
              </a:rPr>
              <a:t> поведения.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79070"/>
            <a:ext cx="8424936" cy="12003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Медицинская модель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профилактики основана на информационно-лекционном методе. Деятельность специалистов лечебно-профилактических учреждений направлена на формирование знаний о физическом и психическом здоровье человека.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365104"/>
            <a:ext cx="8424936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Образовательная модель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профилактики основана на 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-педагогических методах деятельности специалистов образовательных учреждений, направлена на формирование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позитивного отношения к жизни.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112474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Совместная деятельность специалистов образовательных и лечебно-профилактических учреждений направлена на формирование личностных ресурсов, обеспечивающих доминирование ценностей здорового образа жизни, действенной установки на    «психологическое здоровье» , а также развитие психологических навыков, необходимых в решении конфликтных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4729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061572"/>
            <a:ext cx="4248472" cy="2308324"/>
          </a:xfrm>
          <a:prstGeom prst="rect">
            <a:avLst/>
          </a:prstGeom>
          <a:solidFill>
            <a:srgbClr val="3AC01A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ее </a:t>
            </a:r>
            <a:r>
              <a:rPr lang="ru-RU" sz="2400" dirty="0">
                <a:solidFill>
                  <a:schemeClr val="tx2"/>
                </a:solidFill>
              </a:rPr>
              <a:t>целью является предупреждение первичного возникновения суицидального поведения путем воздействия на основные «мишени» риска его развития.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761" y="92984"/>
            <a:ext cx="5142498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Универсальная профилактика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30904"/>
            <a:ext cx="3816424" cy="1569660"/>
          </a:xfrm>
          <a:prstGeom prst="rect">
            <a:avLst/>
          </a:prstGeom>
          <a:solidFill>
            <a:srgbClr val="3AC01A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ориентирована на общую популяцию и носит </a:t>
            </a:r>
            <a:r>
              <a:rPr lang="ru-RU" sz="2400" dirty="0" err="1">
                <a:solidFill>
                  <a:schemeClr val="tx2"/>
                </a:solidFill>
              </a:rPr>
              <a:t>медико</a:t>
            </a:r>
            <a:r>
              <a:rPr lang="ru-RU" sz="2400" dirty="0">
                <a:solidFill>
                  <a:schemeClr val="tx2"/>
                </a:solidFill>
              </a:rPr>
              <a:t>–социальный </a:t>
            </a:r>
            <a:r>
              <a:rPr lang="ru-RU" sz="2400" dirty="0" smtClean="0">
                <a:solidFill>
                  <a:schemeClr val="tx2"/>
                </a:solidFill>
              </a:rPr>
              <a:t>характер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34" y="3717032"/>
            <a:ext cx="8568952" cy="2862322"/>
          </a:xfrm>
          <a:prstGeom prst="rect">
            <a:avLst/>
          </a:prstGeom>
          <a:solidFill>
            <a:srgbClr val="3AC01A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оптимизирует </a:t>
            </a:r>
            <a:r>
              <a:rPr lang="ru-RU" b="1" dirty="0">
                <a:solidFill>
                  <a:schemeClr val="tx2"/>
                </a:solidFill>
              </a:rPr>
              <a:t>возможности развития </a:t>
            </a:r>
            <a:r>
              <a:rPr lang="ru-RU" b="1" dirty="0" smtClean="0">
                <a:solidFill>
                  <a:schemeClr val="tx2"/>
                </a:solidFill>
              </a:rPr>
              <a:t>ресурсов </a:t>
            </a:r>
            <a:r>
              <a:rPr lang="ru-RU" b="1" dirty="0">
                <a:solidFill>
                  <a:schemeClr val="tx2"/>
                </a:solidFill>
              </a:rPr>
              <a:t>личности и организма человека: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формирование </a:t>
            </a:r>
            <a:r>
              <a:rPr lang="ru-RU" dirty="0">
                <a:solidFill>
                  <a:schemeClr val="tx2"/>
                </a:solidFill>
              </a:rPr>
              <a:t>здорового жизненного стиля и высокоэффективных поведенческих стратегий; </a:t>
            </a: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принятие </a:t>
            </a:r>
            <a:r>
              <a:rPr lang="ru-RU" dirty="0">
                <a:solidFill>
                  <a:schemeClr val="tx2"/>
                </a:solidFill>
              </a:rPr>
              <a:t>ответственности за </a:t>
            </a:r>
            <a:r>
              <a:rPr lang="ru-RU" dirty="0" smtClean="0">
                <a:solidFill>
                  <a:schemeClr val="tx2"/>
                </a:solidFill>
              </a:rPr>
              <a:t>собственное </a:t>
            </a:r>
            <a:r>
              <a:rPr lang="ru-RU" dirty="0">
                <a:solidFill>
                  <a:schemeClr val="tx2"/>
                </a:solidFill>
              </a:rPr>
              <a:t>поведение; </a:t>
            </a: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использование </a:t>
            </a:r>
            <a:r>
              <a:rPr lang="ru-RU" dirty="0">
                <a:solidFill>
                  <a:schemeClr val="tx2"/>
                </a:solidFill>
              </a:rPr>
              <a:t>возможностей эффективного общения, </a:t>
            </a:r>
            <a:r>
              <a:rPr lang="ru-RU" dirty="0" smtClean="0">
                <a:solidFill>
                  <a:schemeClr val="tx2"/>
                </a:solidFill>
              </a:rPr>
              <a:t>социальной </a:t>
            </a:r>
            <a:r>
              <a:rPr lang="ru-RU" dirty="0">
                <a:solidFill>
                  <a:schemeClr val="tx2"/>
                </a:solidFill>
              </a:rPr>
              <a:t>поддержки и профилактической </a:t>
            </a:r>
            <a:r>
              <a:rPr lang="ru-RU" dirty="0" err="1" smtClean="0">
                <a:solidFill>
                  <a:schemeClr val="tx2"/>
                </a:solidFill>
              </a:rPr>
              <a:t>здоровьеразвивающей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среды; </a:t>
            </a: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совершенствование </a:t>
            </a:r>
            <a:r>
              <a:rPr lang="ru-RU" dirty="0">
                <a:solidFill>
                  <a:schemeClr val="tx2"/>
                </a:solidFill>
              </a:rPr>
              <a:t>и укрепление психологической и физиологической конституции; </a:t>
            </a: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улучшение функционального </a:t>
            </a:r>
            <a:r>
              <a:rPr lang="ru-RU" dirty="0">
                <a:solidFill>
                  <a:schemeClr val="tx2"/>
                </a:solidFill>
              </a:rPr>
              <a:t>состояния. 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МКО1\Downloads\Баннер ЕТ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484784"/>
            <a:ext cx="7235825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0" y="117473"/>
            <a:ext cx="84604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cs typeface="Times New Roman" pitchFamily="18" charset="0"/>
              </a:rPr>
              <a:t>УЧАСТИЕ В ОБЩЕФЕДЕРАЛЬНОМ ПАРТИЙНОМ ПРОЕКТЕ     </a:t>
            </a:r>
          </a:p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cs typeface="Times New Roman" pitchFamily="18" charset="0"/>
              </a:rPr>
              <a:t> «КРЕПКАЯ СЕМЬЯ»  </a:t>
            </a:r>
          </a:p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cs typeface="Times New Roman" pitchFamily="18" charset="0"/>
              </a:rPr>
              <a:t>РЕСПУБЛИКАНСКИЙ ТЕЛЕФОН ДОВЕРИЯ С ЕДИНЫМ НОМЕРОМ            </a:t>
            </a:r>
            <a:endParaRPr lang="ru-RU" alt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23871" cy="5805264"/>
          </a:xfrm>
          <a:prstGeom prst="rect">
            <a:avLst/>
          </a:prstGeom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95536" y="1700808"/>
            <a:ext cx="85689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Внедрение работы по профилактике суицидов среди несовершеннолетних в республике Башкортостан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780730" y="4785087"/>
            <a:ext cx="5111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Заместитель главного врача 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ГАУЗ РКПЦ МЗ РБ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Е.М. Евтушенко</a:t>
            </a:r>
          </a:p>
          <a:p>
            <a:pPr algn="ctr" eaLnBrk="1" hangingPunct="1"/>
            <a:endParaRPr lang="ru-RU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351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ГАУЗ РЕСПУБЛИКАНСКИЙ КЛИНИЧЕСКИЙ ПСИХОТЕРАПЕВТИЧЕСКИЙ ЦЕНТР МИНИСТЕРСТВА ЗДРАВООХРАНЕНИЯ РБ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Показатель смертности от суицидов </a:t>
            </a:r>
            <a:r>
              <a:rPr lang="ru-RU" sz="2400" b="1" dirty="0">
                <a:solidFill>
                  <a:schemeClr val="tx2"/>
                </a:solidFill>
              </a:rPr>
              <a:t>в 2016 году среди лиц трудоспособного </a:t>
            </a:r>
            <a:r>
              <a:rPr lang="ru-RU" sz="2400" b="1" dirty="0" smtClean="0">
                <a:solidFill>
                  <a:schemeClr val="tx2"/>
                </a:solidFill>
              </a:rPr>
              <a:t>возраста на 100 тыс. населения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51008528"/>
              </p:ext>
            </p:extLst>
          </p:nvPr>
        </p:nvGraphicFramePr>
        <p:xfrm>
          <a:off x="457200" y="1397000"/>
          <a:ext cx="8363272" cy="4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4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099"/>
            <a:ext cx="9108504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Смертность населения от суицидов среди трудоспособного населения на 100 тыс.  в ПФО в 2016 году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20792526"/>
              </p:ext>
            </p:extLst>
          </p:nvPr>
        </p:nvGraphicFramePr>
        <p:xfrm>
          <a:off x="251520" y="1397000"/>
          <a:ext cx="8352928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9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МКО1\Desktop\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5" y="1124744"/>
            <a:ext cx="454876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41040"/>
            <a:ext cx="8568952" cy="14401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0187" y="228382"/>
            <a:ext cx="334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Республика Башкортостан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0383" y="1618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входит в состав Приволжского федерального округа (ПФО)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06210" y="12443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населения Республики Башкортостан составила 4071064 человек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1432" y="2345372"/>
            <a:ext cx="1836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 место в ПФО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35150" y="2345372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VII </a:t>
            </a:r>
            <a:r>
              <a:rPr lang="ru-RU" dirty="0" smtClean="0">
                <a:solidFill>
                  <a:schemeClr val="tx2"/>
                </a:solidFill>
              </a:rPr>
              <a:t>место в РФ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365951111"/>
              </p:ext>
            </p:extLst>
          </p:nvPr>
        </p:nvGraphicFramePr>
        <p:xfrm>
          <a:off x="3048000" y="248965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9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Уровень суицидов в Республике Башкортостан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5033226"/>
              </p:ext>
            </p:extLst>
          </p:nvPr>
        </p:nvGraphicFramePr>
        <p:xfrm>
          <a:off x="467544" y="134076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37777" y="3429000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702 случая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4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25" y="0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Случаи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завершенных суицидов и суицидальных попыток среди детей и подростков в Республике Башкортостан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9083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53525"/>
              </p:ext>
            </p:extLst>
          </p:nvPr>
        </p:nvGraphicFramePr>
        <p:xfrm>
          <a:off x="251520" y="1124744"/>
          <a:ext cx="8640960" cy="1885950"/>
        </p:xfrm>
        <a:graphic>
          <a:graphicData uri="http://schemas.openxmlformats.org/drawingml/2006/table">
            <a:tbl>
              <a:tblPr/>
              <a:tblGrid>
                <a:gridCol w="5555604"/>
                <a:gridCol w="30853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БАЙМАКСКИЙ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БЕЛОРЕЦКИЙ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БИРСКИЙ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ЗИАНЧУРИНСКИЙ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ИГЛИНСКИЙ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КАЛТАСИНСКИЙ Р-Н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36833"/>
              </p:ext>
            </p:extLst>
          </p:nvPr>
        </p:nvGraphicFramePr>
        <p:xfrm>
          <a:off x="251520" y="3068960"/>
          <a:ext cx="8640960" cy="2498744"/>
        </p:xfrm>
        <a:graphic>
          <a:graphicData uri="http://schemas.openxmlformats.org/drawingml/2006/table">
            <a:tbl>
              <a:tblPr/>
              <a:tblGrid>
                <a:gridCol w="5557960"/>
                <a:gridCol w="3083000"/>
              </a:tblGrid>
              <a:tr h="15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МЕЛЕУЗОВСКИЙ Р-Н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МЕЧЕТЛИНСКИЙ Р-Н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НУРИМАНОВСКИЙ Р-Н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ЧИШМИНСКИЙ Р-Н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г.СИБАЙ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г.МЕЖГОРЬЕ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г.УФА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Общий итог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Абсолютные показатели (случаи) 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завершенных суицидов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среди детей и подростков  в РБ за 9 мес. 2017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81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Возрастная структура </a:t>
            </a:r>
            <a:r>
              <a:rPr lang="ru-RU" sz="2400" b="1" dirty="0" err="1" smtClean="0">
                <a:solidFill>
                  <a:schemeClr val="tx2"/>
                </a:solidFill>
              </a:rPr>
              <a:t>суицидентов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(дети и подростки)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524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341454"/>
      </p:ext>
    </p:extLst>
  </p:cSld>
  <p:clrMapOvr>
    <a:masterClrMapping/>
  </p:clrMapOvr>
</p:sld>
</file>

<file path=ppt/theme/theme1.xml><?xml version="1.0" encoding="utf-8"?>
<a:theme xmlns:a="http://schemas.openxmlformats.org/drawingml/2006/main" name="Zased_W_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3766</TotalTime>
  <Words>914</Words>
  <Application>Microsoft Office PowerPoint</Application>
  <PresentationFormat>Экран (4:3)</PresentationFormat>
  <Paragraphs>206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Zased_W_</vt:lpstr>
      <vt:lpstr>Презентация PowerPoint</vt:lpstr>
      <vt:lpstr>Абсолютное количество суицидов в 2016 году среди лиц трудоспособного возраста</vt:lpstr>
      <vt:lpstr>Показатель смертности от суицидов в 2016 году среди лиц трудоспособного возраста на 100 тыс. населения</vt:lpstr>
      <vt:lpstr>Смертность населения от суицидов среди трудоспособного населения на 100 тыс.  в ПФО в 2016 году </vt:lpstr>
      <vt:lpstr>Презентация PowerPoint</vt:lpstr>
      <vt:lpstr>Уровень суицидов в Республике Башкортостан</vt:lpstr>
      <vt:lpstr>Случаи завершенных суицидов и суицидальных попыток среди детей и подростков в Республике Башкортостан</vt:lpstr>
      <vt:lpstr>Презентация PowerPoint</vt:lpstr>
      <vt:lpstr>Возрастная структура суицидентов (дети и подростки)</vt:lpstr>
      <vt:lpstr>Социальный статус детей организованных групп</vt:lpstr>
      <vt:lpstr>Презентация PowerPoint</vt:lpstr>
      <vt:lpstr>Мотивы и причины суицидального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Шарипова Лира Римовна</dc:creator>
  <cp:lastModifiedBy>ОМКО1</cp:lastModifiedBy>
  <cp:revision>296</cp:revision>
  <cp:lastPrinted>2017-12-07T05:49:42Z</cp:lastPrinted>
  <dcterms:modified xsi:type="dcterms:W3CDTF">2017-12-07T07:38:43Z</dcterms:modified>
</cp:coreProperties>
</file>