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343" r:id="rId3"/>
    <p:sldId id="321" r:id="rId4"/>
    <p:sldId id="349" r:id="rId5"/>
    <p:sldId id="346" r:id="rId6"/>
    <p:sldId id="348" r:id="rId7"/>
    <p:sldId id="350" r:id="rId8"/>
    <p:sldId id="351" r:id="rId9"/>
    <p:sldId id="341" r:id="rId10"/>
    <p:sldId id="325" r:id="rId11"/>
    <p:sldId id="266" r:id="rId12"/>
    <p:sldId id="264" r:id="rId13"/>
    <p:sldId id="289" r:id="rId14"/>
    <p:sldId id="290" r:id="rId15"/>
    <p:sldId id="294" r:id="rId16"/>
    <p:sldId id="310" r:id="rId17"/>
    <p:sldId id="319" r:id="rId18"/>
    <p:sldId id="307" r:id="rId19"/>
    <p:sldId id="296" r:id="rId20"/>
    <p:sldId id="298" r:id="rId21"/>
    <p:sldId id="269" r:id="rId22"/>
    <p:sldId id="300" r:id="rId23"/>
    <p:sldId id="302" r:id="rId24"/>
    <p:sldId id="272" r:id="rId25"/>
    <p:sldId id="275" r:id="rId26"/>
    <p:sldId id="304" r:id="rId27"/>
    <p:sldId id="305" r:id="rId28"/>
    <p:sldId id="278" r:id="rId29"/>
    <p:sldId id="327" r:id="rId30"/>
    <p:sldId id="331" r:id="rId31"/>
    <p:sldId id="332" r:id="rId32"/>
    <p:sldId id="334" r:id="rId33"/>
    <p:sldId id="335" r:id="rId34"/>
    <p:sldId id="336" r:id="rId35"/>
    <p:sldId id="337" r:id="rId36"/>
    <p:sldId id="328" r:id="rId37"/>
    <p:sldId id="283" r:id="rId38"/>
    <p:sldId id="309" r:id="rId39"/>
    <p:sldId id="285" r:id="rId40"/>
    <p:sldId id="339" r:id="rId41"/>
    <p:sldId id="352" r:id="rId42"/>
    <p:sldId id="342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A8D"/>
    <a:srgbClr val="003374"/>
    <a:srgbClr val="3A5896"/>
    <a:srgbClr val="385592"/>
    <a:srgbClr val="FFFFFF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068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3B365-DD11-466F-9FCC-89E8750F53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9B07FB-C962-4A29-9015-E68108BD0F3F}">
      <dgm:prSet custT="1"/>
      <dgm:spPr/>
      <dgm:t>
        <a:bodyPr/>
        <a:lstStyle/>
        <a:p>
          <a:pPr algn="l" rtl="0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Положение о Совете по профилактике правонарушений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9B2DB8-2694-4198-9C75-7E44A60FBFB4}" type="parTrans" cxnId="{06481CC7-BCDF-47B6-A017-6011FA243E5E}">
      <dgm:prSet/>
      <dgm:spPr/>
      <dgm:t>
        <a:bodyPr/>
        <a:lstStyle/>
        <a:p>
          <a:endParaRPr lang="ru-RU"/>
        </a:p>
      </dgm:t>
    </dgm:pt>
    <dgm:pt modelId="{767FAF9D-9534-4A8B-A04D-60FD17E2930C}" type="sibTrans" cxnId="{06481CC7-BCDF-47B6-A017-6011FA243E5E}">
      <dgm:prSet/>
      <dgm:spPr/>
      <dgm:t>
        <a:bodyPr/>
        <a:lstStyle/>
        <a:p>
          <a:endParaRPr lang="ru-RU"/>
        </a:p>
      </dgm:t>
    </dgm:pt>
    <dgm:pt modelId="{6119F9CF-5EC4-4550-9F51-C61EE020CFA9}">
      <dgm:prSet/>
      <dgm:spPr/>
      <dgm:t>
        <a:bodyPr/>
        <a:lstStyle/>
        <a:p>
          <a:pPr algn="l"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Положение о постановке обучающихся на </a:t>
          </a:r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внутриколледжный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учет и снятии обучающихся с </a:t>
          </a:r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внутриколледжного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учета</a:t>
          </a:r>
          <a:endParaRPr lang="ru-RU" dirty="0"/>
        </a:p>
      </dgm:t>
    </dgm:pt>
    <dgm:pt modelId="{2D533F95-F2AF-4AD6-A548-5505623151AF}" type="parTrans" cxnId="{905FBE62-E53E-4520-8435-9804F842DC0C}">
      <dgm:prSet/>
      <dgm:spPr/>
      <dgm:t>
        <a:bodyPr/>
        <a:lstStyle/>
        <a:p>
          <a:endParaRPr lang="ru-RU"/>
        </a:p>
      </dgm:t>
    </dgm:pt>
    <dgm:pt modelId="{A193DC81-E6C8-4622-9894-740EC7A93C29}" type="sibTrans" cxnId="{905FBE62-E53E-4520-8435-9804F842DC0C}">
      <dgm:prSet/>
      <dgm:spPr/>
      <dgm:t>
        <a:bodyPr/>
        <a:lstStyle/>
        <a:p>
          <a:endParaRPr lang="ru-RU"/>
        </a:p>
      </dgm:t>
    </dgm:pt>
    <dgm:pt modelId="{1A274CDA-C952-4380-9DBC-9DFDE9C53199}">
      <dgm:prSet/>
      <dgm:spPr/>
      <dgm:t>
        <a:bodyPr/>
        <a:lstStyle/>
        <a:p>
          <a:pPr algn="l"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 составе комиссии по Совету профилактике правонарушений на учебный год;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5F65E0-9E79-4EDF-82FB-94A0C9B37BCC}" type="parTrans" cxnId="{7970765D-D9F2-40E8-B6E1-43ED4B33F5D3}">
      <dgm:prSet/>
      <dgm:spPr/>
      <dgm:t>
        <a:bodyPr/>
        <a:lstStyle/>
        <a:p>
          <a:endParaRPr lang="ru-RU"/>
        </a:p>
      </dgm:t>
    </dgm:pt>
    <dgm:pt modelId="{B81D44E8-35A6-4A0C-9EC9-93DCDD729AE9}" type="sibTrans" cxnId="{7970765D-D9F2-40E8-B6E1-43ED4B33F5D3}">
      <dgm:prSet/>
      <dgm:spPr/>
      <dgm:t>
        <a:bodyPr/>
        <a:lstStyle/>
        <a:p>
          <a:endParaRPr lang="ru-RU"/>
        </a:p>
      </dgm:t>
    </dgm:pt>
    <dgm:pt modelId="{2E39EAAD-7022-4C7F-9F83-2290A886742A}">
      <dgm:prSet custT="1"/>
      <dgm:spPr/>
      <dgm:t>
        <a:bodyPr/>
        <a:lstStyle/>
        <a:p>
          <a:pPr algn="l" rtl="0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Протоколы заседаний Совета по профилактике правонарушений;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4323AE-CA68-448D-B410-76E27BA0C26D}" type="parTrans" cxnId="{85FEB9FD-3DC2-4FFD-8FCF-DE60116783BD}">
      <dgm:prSet/>
      <dgm:spPr/>
      <dgm:t>
        <a:bodyPr/>
        <a:lstStyle/>
        <a:p>
          <a:endParaRPr lang="ru-RU"/>
        </a:p>
      </dgm:t>
    </dgm:pt>
    <dgm:pt modelId="{49D4F055-A2D6-4206-9F9C-3D52B304199E}" type="sibTrans" cxnId="{85FEB9FD-3DC2-4FFD-8FCF-DE60116783BD}">
      <dgm:prSet/>
      <dgm:spPr/>
      <dgm:t>
        <a:bodyPr/>
        <a:lstStyle/>
        <a:p>
          <a:endParaRPr lang="ru-RU"/>
        </a:p>
      </dgm:t>
    </dgm:pt>
    <dgm:pt modelId="{C34D3DDC-1CD7-4900-85A6-754A0BE4E48C}" type="pres">
      <dgm:prSet presAssocID="{0573B365-DD11-466F-9FCC-89E8750F53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C5385C-584F-445D-92C0-90FC708B3C9E}" type="pres">
      <dgm:prSet presAssocID="{119B07FB-C962-4A29-9015-E68108BD0F3F}" presName="composite" presStyleCnt="0"/>
      <dgm:spPr/>
    </dgm:pt>
    <dgm:pt modelId="{EC86DD77-D4EA-413C-AA4D-0042D8C653F8}" type="pres">
      <dgm:prSet presAssocID="{119B07FB-C962-4A29-9015-E68108BD0F3F}" presName="imgShp" presStyleLbl="fgImgPlace1" presStyleIdx="0" presStyleCnt="4" custLinFactNeighborX="5757" custLinFactNeighborY="-63321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C70265C6-5175-4027-A483-4E4E51FB8A4B}" type="pres">
      <dgm:prSet presAssocID="{119B07FB-C962-4A29-9015-E68108BD0F3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26D73-5ADD-4F7D-8715-3C769EEA451F}" type="pres">
      <dgm:prSet presAssocID="{767FAF9D-9534-4A8B-A04D-60FD17E2930C}" presName="spacing" presStyleCnt="0"/>
      <dgm:spPr/>
    </dgm:pt>
    <dgm:pt modelId="{4CC9D60B-44AA-44C0-82B3-44D3C34C16EA}" type="pres">
      <dgm:prSet presAssocID="{6119F9CF-5EC4-4550-9F51-C61EE020CFA9}" presName="composite" presStyleCnt="0"/>
      <dgm:spPr/>
    </dgm:pt>
    <dgm:pt modelId="{4274555D-2727-4134-B91F-A605EF29AA3C}" type="pres">
      <dgm:prSet presAssocID="{6119F9CF-5EC4-4550-9F51-C61EE020CFA9}" presName="imgShp" presStyleLbl="fgImgPlace1" presStyleIdx="1" presStyleCnt="4"/>
      <dgm:spPr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4E0EB9-1B94-4F48-9748-604AF0E6BD6A}" type="pres">
      <dgm:prSet presAssocID="{6119F9CF-5EC4-4550-9F51-C61EE020CFA9}" presName="txShp" presStyleLbl="node1" presStyleIdx="1" presStyleCnt="4" custLinFactNeighborX="-2179" custLinFactNeighborY="-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D1408-BD68-4451-A16B-1214C2FB3EF8}" type="pres">
      <dgm:prSet presAssocID="{A193DC81-E6C8-4622-9894-740EC7A93C29}" presName="spacing" presStyleCnt="0"/>
      <dgm:spPr/>
    </dgm:pt>
    <dgm:pt modelId="{7F179E47-47A7-49C5-AF9D-0E551E20E4F2}" type="pres">
      <dgm:prSet presAssocID="{1A274CDA-C952-4380-9DBC-9DFDE9C53199}" presName="composite" presStyleCnt="0"/>
      <dgm:spPr/>
    </dgm:pt>
    <dgm:pt modelId="{644A9838-E12D-4075-B07E-E8B3C98E99B4}" type="pres">
      <dgm:prSet presAssocID="{1A274CDA-C952-4380-9DBC-9DFDE9C53199}" presName="imgShp" presStyleLbl="fgImgPlace1" presStyleIdx="2" presStyleCnt="4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24AD29-D587-4ACC-AA6D-7DDA65253EAA}" type="pres">
      <dgm:prSet presAssocID="{1A274CDA-C952-4380-9DBC-9DFDE9C5319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CB05F-B07F-47F3-B1C3-E0080C156117}" type="pres">
      <dgm:prSet presAssocID="{B81D44E8-35A6-4A0C-9EC9-93DCDD729AE9}" presName="spacing" presStyleCnt="0"/>
      <dgm:spPr/>
    </dgm:pt>
    <dgm:pt modelId="{9F0D0955-8C84-421A-BE14-4D730AF87DD1}" type="pres">
      <dgm:prSet presAssocID="{2E39EAAD-7022-4C7F-9F83-2290A886742A}" presName="composite" presStyleCnt="0"/>
      <dgm:spPr/>
    </dgm:pt>
    <dgm:pt modelId="{69F8B825-15CF-45DD-9A3E-01C2C0A403A3}" type="pres">
      <dgm:prSet presAssocID="{2E39EAAD-7022-4C7F-9F83-2290A886742A}" presName="imgShp" presStyleLbl="fgImgPlace1" presStyleIdx="3" presStyleCnt="4"/>
      <dgm:spPr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33EF9B6-6FB0-45F0-BBE5-6B03AFC8C1F8}" type="pres">
      <dgm:prSet presAssocID="{2E39EAAD-7022-4C7F-9F83-2290A886742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24D3F9-8F09-4CB7-8DD6-D7890D668B5B}" type="presOf" srcId="{119B07FB-C962-4A29-9015-E68108BD0F3F}" destId="{C70265C6-5175-4027-A483-4E4E51FB8A4B}" srcOrd="0" destOrd="0" presId="urn:microsoft.com/office/officeart/2005/8/layout/vList3"/>
    <dgm:cxn modelId="{3B31C35E-B828-4E6A-BBC8-CC684A15C9F8}" type="presOf" srcId="{2E39EAAD-7022-4C7F-9F83-2290A886742A}" destId="{C33EF9B6-6FB0-45F0-BBE5-6B03AFC8C1F8}" srcOrd="0" destOrd="0" presId="urn:microsoft.com/office/officeart/2005/8/layout/vList3"/>
    <dgm:cxn modelId="{B7F0223D-A1A8-43A9-8993-FD73A1BD2483}" type="presOf" srcId="{6119F9CF-5EC4-4550-9F51-C61EE020CFA9}" destId="{9D4E0EB9-1B94-4F48-9748-604AF0E6BD6A}" srcOrd="0" destOrd="0" presId="urn:microsoft.com/office/officeart/2005/8/layout/vList3"/>
    <dgm:cxn modelId="{905FBE62-E53E-4520-8435-9804F842DC0C}" srcId="{0573B365-DD11-466F-9FCC-89E8750F53D0}" destId="{6119F9CF-5EC4-4550-9F51-C61EE020CFA9}" srcOrd="1" destOrd="0" parTransId="{2D533F95-F2AF-4AD6-A548-5505623151AF}" sibTransId="{A193DC81-E6C8-4622-9894-740EC7A93C29}"/>
    <dgm:cxn modelId="{AA25AAC7-4D28-476A-BFAD-0EDEDB31675D}" type="presOf" srcId="{0573B365-DD11-466F-9FCC-89E8750F53D0}" destId="{C34D3DDC-1CD7-4900-85A6-754A0BE4E48C}" srcOrd="0" destOrd="0" presId="urn:microsoft.com/office/officeart/2005/8/layout/vList3"/>
    <dgm:cxn modelId="{85FEB9FD-3DC2-4FFD-8FCF-DE60116783BD}" srcId="{0573B365-DD11-466F-9FCC-89E8750F53D0}" destId="{2E39EAAD-7022-4C7F-9F83-2290A886742A}" srcOrd="3" destOrd="0" parTransId="{5D4323AE-CA68-448D-B410-76E27BA0C26D}" sibTransId="{49D4F055-A2D6-4206-9F9C-3D52B304199E}"/>
    <dgm:cxn modelId="{06481CC7-BCDF-47B6-A017-6011FA243E5E}" srcId="{0573B365-DD11-466F-9FCC-89E8750F53D0}" destId="{119B07FB-C962-4A29-9015-E68108BD0F3F}" srcOrd="0" destOrd="0" parTransId="{8F9B2DB8-2694-4198-9C75-7E44A60FBFB4}" sibTransId="{767FAF9D-9534-4A8B-A04D-60FD17E2930C}"/>
    <dgm:cxn modelId="{76953987-4C52-4AAB-80B9-3ABE38D2A51E}" type="presOf" srcId="{1A274CDA-C952-4380-9DBC-9DFDE9C53199}" destId="{0D24AD29-D587-4ACC-AA6D-7DDA65253EAA}" srcOrd="0" destOrd="0" presId="urn:microsoft.com/office/officeart/2005/8/layout/vList3"/>
    <dgm:cxn modelId="{7970765D-D9F2-40E8-B6E1-43ED4B33F5D3}" srcId="{0573B365-DD11-466F-9FCC-89E8750F53D0}" destId="{1A274CDA-C952-4380-9DBC-9DFDE9C53199}" srcOrd="2" destOrd="0" parTransId="{765F65E0-9E79-4EDF-82FB-94A0C9B37BCC}" sibTransId="{B81D44E8-35A6-4A0C-9EC9-93DCDD729AE9}"/>
    <dgm:cxn modelId="{3C08E079-8C2E-4EF8-ABF0-5575C63186B5}" type="presParOf" srcId="{C34D3DDC-1CD7-4900-85A6-754A0BE4E48C}" destId="{4CC5385C-584F-445D-92C0-90FC708B3C9E}" srcOrd="0" destOrd="0" presId="urn:microsoft.com/office/officeart/2005/8/layout/vList3"/>
    <dgm:cxn modelId="{55EF66D3-F43C-4144-B926-7DFF4C940BF8}" type="presParOf" srcId="{4CC5385C-584F-445D-92C0-90FC708B3C9E}" destId="{EC86DD77-D4EA-413C-AA4D-0042D8C653F8}" srcOrd="0" destOrd="0" presId="urn:microsoft.com/office/officeart/2005/8/layout/vList3"/>
    <dgm:cxn modelId="{DC52FF0D-A889-4EAE-8202-5907E358DE66}" type="presParOf" srcId="{4CC5385C-584F-445D-92C0-90FC708B3C9E}" destId="{C70265C6-5175-4027-A483-4E4E51FB8A4B}" srcOrd="1" destOrd="0" presId="urn:microsoft.com/office/officeart/2005/8/layout/vList3"/>
    <dgm:cxn modelId="{075B5DC2-E668-49FC-BFBD-B033B83CB90E}" type="presParOf" srcId="{C34D3DDC-1CD7-4900-85A6-754A0BE4E48C}" destId="{FA726D73-5ADD-4F7D-8715-3C769EEA451F}" srcOrd="1" destOrd="0" presId="urn:microsoft.com/office/officeart/2005/8/layout/vList3"/>
    <dgm:cxn modelId="{C24FCCC5-DFB0-46AF-B266-605FE9F95D1B}" type="presParOf" srcId="{C34D3DDC-1CD7-4900-85A6-754A0BE4E48C}" destId="{4CC9D60B-44AA-44C0-82B3-44D3C34C16EA}" srcOrd="2" destOrd="0" presId="urn:microsoft.com/office/officeart/2005/8/layout/vList3"/>
    <dgm:cxn modelId="{E5F618A2-391A-4859-BC47-426B110F89A2}" type="presParOf" srcId="{4CC9D60B-44AA-44C0-82B3-44D3C34C16EA}" destId="{4274555D-2727-4134-B91F-A605EF29AA3C}" srcOrd="0" destOrd="0" presId="urn:microsoft.com/office/officeart/2005/8/layout/vList3"/>
    <dgm:cxn modelId="{73E05A96-CAC6-46EE-8F5F-EAF98C8979B2}" type="presParOf" srcId="{4CC9D60B-44AA-44C0-82B3-44D3C34C16EA}" destId="{9D4E0EB9-1B94-4F48-9748-604AF0E6BD6A}" srcOrd="1" destOrd="0" presId="urn:microsoft.com/office/officeart/2005/8/layout/vList3"/>
    <dgm:cxn modelId="{D8F22A1B-1683-4383-BC09-11CF12319ACD}" type="presParOf" srcId="{C34D3DDC-1CD7-4900-85A6-754A0BE4E48C}" destId="{74AD1408-BD68-4451-A16B-1214C2FB3EF8}" srcOrd="3" destOrd="0" presId="urn:microsoft.com/office/officeart/2005/8/layout/vList3"/>
    <dgm:cxn modelId="{B3C430D6-16DE-4AB1-95A9-4E178513119D}" type="presParOf" srcId="{C34D3DDC-1CD7-4900-85A6-754A0BE4E48C}" destId="{7F179E47-47A7-49C5-AF9D-0E551E20E4F2}" srcOrd="4" destOrd="0" presId="urn:microsoft.com/office/officeart/2005/8/layout/vList3"/>
    <dgm:cxn modelId="{F2471F99-95DA-477C-B7B9-BF031E18A961}" type="presParOf" srcId="{7F179E47-47A7-49C5-AF9D-0E551E20E4F2}" destId="{644A9838-E12D-4075-B07E-E8B3C98E99B4}" srcOrd="0" destOrd="0" presId="urn:microsoft.com/office/officeart/2005/8/layout/vList3"/>
    <dgm:cxn modelId="{D2997152-B878-4A21-A14B-41E509A7568B}" type="presParOf" srcId="{7F179E47-47A7-49C5-AF9D-0E551E20E4F2}" destId="{0D24AD29-D587-4ACC-AA6D-7DDA65253EAA}" srcOrd="1" destOrd="0" presId="urn:microsoft.com/office/officeart/2005/8/layout/vList3"/>
    <dgm:cxn modelId="{228DD2E0-FE32-4EA3-BBDF-5715F5CAB063}" type="presParOf" srcId="{C34D3DDC-1CD7-4900-85A6-754A0BE4E48C}" destId="{159CB05F-B07F-47F3-B1C3-E0080C156117}" srcOrd="5" destOrd="0" presId="urn:microsoft.com/office/officeart/2005/8/layout/vList3"/>
    <dgm:cxn modelId="{30FA6332-8114-4D96-9A5C-22402A67210A}" type="presParOf" srcId="{C34D3DDC-1CD7-4900-85A6-754A0BE4E48C}" destId="{9F0D0955-8C84-421A-BE14-4D730AF87DD1}" srcOrd="6" destOrd="0" presId="urn:microsoft.com/office/officeart/2005/8/layout/vList3"/>
    <dgm:cxn modelId="{F9DE45FB-DB7B-42D2-8B48-629C27832B0E}" type="presParOf" srcId="{9F0D0955-8C84-421A-BE14-4D730AF87DD1}" destId="{69F8B825-15CF-45DD-9A3E-01C2C0A403A3}" srcOrd="0" destOrd="0" presId="urn:microsoft.com/office/officeart/2005/8/layout/vList3"/>
    <dgm:cxn modelId="{3D9E8479-464B-4F5E-8888-9DD8622F3604}" type="presParOf" srcId="{9F0D0955-8C84-421A-BE14-4D730AF87DD1}" destId="{C33EF9B6-6FB0-45F0-BBE5-6B03AFC8C1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73B365-DD11-466F-9FCC-89E8750F53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45934A-54FC-47C1-8A11-2A947B9FE124}">
      <dgm:prSet custT="1"/>
      <dgm:spPr/>
      <dgm:t>
        <a:bodyPr/>
        <a:lstStyle/>
        <a:p>
          <a:pPr algn="l" rtl="0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Журнал учета обучающихся находящихся на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внутриколледжном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учете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AD9FE3-BC0E-4EB8-952D-E2C3830DC8C0}" type="parTrans" cxnId="{FE842A25-41C0-4017-8699-E77C043C4869}">
      <dgm:prSet/>
      <dgm:spPr/>
      <dgm:t>
        <a:bodyPr/>
        <a:lstStyle/>
        <a:p>
          <a:endParaRPr lang="ru-RU"/>
        </a:p>
      </dgm:t>
    </dgm:pt>
    <dgm:pt modelId="{544A46F6-3D9B-48AB-9CD8-E1C978A8BC11}" type="sibTrans" cxnId="{FE842A25-41C0-4017-8699-E77C043C4869}">
      <dgm:prSet/>
      <dgm:spPr/>
      <dgm:t>
        <a:bodyPr/>
        <a:lstStyle/>
        <a:p>
          <a:endParaRPr lang="ru-RU"/>
        </a:p>
      </dgm:t>
    </dgm:pt>
    <dgm:pt modelId="{845CF7EA-A750-4BDE-AFFF-809200389A7E}">
      <dgm:prSet custT="1"/>
      <dgm:spPr/>
      <dgm:t>
        <a:bodyPr/>
        <a:lstStyle/>
        <a:p>
          <a:pPr algn="l" rtl="0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Журнал учета индивидуальной работы с обучающимися находящимися на ВКУ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B48BB5-E399-4A70-B7CB-86E9933D5B71}" type="parTrans" cxnId="{D26162B2-A332-45DD-B159-30CB3F7506B4}">
      <dgm:prSet/>
      <dgm:spPr/>
      <dgm:t>
        <a:bodyPr/>
        <a:lstStyle/>
        <a:p>
          <a:endParaRPr lang="ru-RU"/>
        </a:p>
      </dgm:t>
    </dgm:pt>
    <dgm:pt modelId="{9C30EF95-024E-46A8-9568-909217FEF57F}" type="sibTrans" cxnId="{D26162B2-A332-45DD-B159-30CB3F7506B4}">
      <dgm:prSet/>
      <dgm:spPr/>
      <dgm:t>
        <a:bodyPr/>
        <a:lstStyle/>
        <a:p>
          <a:endParaRPr lang="ru-RU"/>
        </a:p>
      </dgm:t>
    </dgm:pt>
    <dgm:pt modelId="{EDFEC731-F6FA-49D1-A282-263FD9802A77}">
      <dgm:prSet custT="1"/>
      <dgm:spPr/>
      <dgm:t>
        <a:bodyPr/>
        <a:lstStyle/>
        <a:p>
          <a:pPr algn="l" rtl="0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Журнал отправленных писем родителям (законным представителям) обучающихся состоящих на ВКУ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4E453D-3AF4-4A8E-88D3-50A5E9D2CD5B}" type="parTrans" cxnId="{69B367AF-DFE0-41D3-84F0-9D102213CA26}">
      <dgm:prSet/>
      <dgm:spPr/>
      <dgm:t>
        <a:bodyPr/>
        <a:lstStyle/>
        <a:p>
          <a:endParaRPr lang="ru-RU"/>
        </a:p>
      </dgm:t>
    </dgm:pt>
    <dgm:pt modelId="{8805DB9B-E065-49F3-BBE9-F5B39C79BC99}" type="sibTrans" cxnId="{69B367AF-DFE0-41D3-84F0-9D102213CA26}">
      <dgm:prSet/>
      <dgm:spPr/>
      <dgm:t>
        <a:bodyPr/>
        <a:lstStyle/>
        <a:p>
          <a:endParaRPr lang="ru-RU"/>
        </a:p>
      </dgm:t>
    </dgm:pt>
    <dgm:pt modelId="{BCC89F2D-920E-4208-9BD3-FFFB3EA7D764}">
      <dgm:prSet custT="1"/>
      <dgm:spPr/>
      <dgm:t>
        <a:bodyPr/>
        <a:lstStyle/>
        <a:p>
          <a:pPr algn="l" rtl="0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Журнал отправленных писем в отделы Полиции МВД по Республике Башкортостан и городу Уфа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83CA9F-7FB2-4CDF-AFB8-18B2570DC7A8}" type="parTrans" cxnId="{D5EDC18A-9D6F-4DD2-B94B-AD3529BD4EAF}">
      <dgm:prSet/>
      <dgm:spPr/>
      <dgm:t>
        <a:bodyPr/>
        <a:lstStyle/>
        <a:p>
          <a:endParaRPr lang="ru-RU"/>
        </a:p>
      </dgm:t>
    </dgm:pt>
    <dgm:pt modelId="{D8E70C39-2B68-4879-8165-6A2330AA52B7}" type="sibTrans" cxnId="{D5EDC18A-9D6F-4DD2-B94B-AD3529BD4EAF}">
      <dgm:prSet/>
      <dgm:spPr/>
      <dgm:t>
        <a:bodyPr/>
        <a:lstStyle/>
        <a:p>
          <a:endParaRPr lang="ru-RU"/>
        </a:p>
      </dgm:t>
    </dgm:pt>
    <dgm:pt modelId="{C34D3DDC-1CD7-4900-85A6-754A0BE4E48C}" type="pres">
      <dgm:prSet presAssocID="{0573B365-DD11-466F-9FCC-89E8750F53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5BD942-31B4-427C-BB96-860F8B2BF4C8}" type="pres">
      <dgm:prSet presAssocID="{5445934A-54FC-47C1-8A11-2A947B9FE124}" presName="composite" presStyleCnt="0"/>
      <dgm:spPr/>
    </dgm:pt>
    <dgm:pt modelId="{D7C979E9-66F7-4E26-A125-B0C804F35503}" type="pres">
      <dgm:prSet presAssocID="{5445934A-54FC-47C1-8A11-2A947B9FE124}" presName="imgShp" presStyleLbl="fgImgPlace1" presStyleIdx="0" presStyleCnt="4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CF130B4-8E7B-4DB1-AD84-EF17D0D821C0}" type="pres">
      <dgm:prSet presAssocID="{5445934A-54FC-47C1-8A11-2A947B9FE1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309C5-68FF-4756-B45E-E9AF9F596D0F}" type="pres">
      <dgm:prSet presAssocID="{544A46F6-3D9B-48AB-9CD8-E1C978A8BC11}" presName="spacing" presStyleCnt="0"/>
      <dgm:spPr/>
    </dgm:pt>
    <dgm:pt modelId="{84FEF1AB-165A-42EC-9860-464C050DA632}" type="pres">
      <dgm:prSet presAssocID="{845CF7EA-A750-4BDE-AFFF-809200389A7E}" presName="composite" presStyleCnt="0"/>
      <dgm:spPr/>
    </dgm:pt>
    <dgm:pt modelId="{FFDC57DF-F0F0-427E-98E4-58057A5CAC11}" type="pres">
      <dgm:prSet presAssocID="{845CF7EA-A750-4BDE-AFFF-809200389A7E}" presName="imgShp" presStyleLbl="fgImgPlace1" presStyleIdx="1" presStyleCnt="4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6958C7-7B9B-4FFC-9F18-2192D09195ED}" type="pres">
      <dgm:prSet presAssocID="{845CF7EA-A750-4BDE-AFFF-809200389A7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2466D-84D7-49B1-BA9D-4880871C460B}" type="pres">
      <dgm:prSet presAssocID="{9C30EF95-024E-46A8-9568-909217FEF57F}" presName="spacing" presStyleCnt="0"/>
      <dgm:spPr/>
    </dgm:pt>
    <dgm:pt modelId="{86FE1D34-DE06-4CE0-B87C-6E2621E41419}" type="pres">
      <dgm:prSet presAssocID="{EDFEC731-F6FA-49D1-A282-263FD9802A77}" presName="composite" presStyleCnt="0"/>
      <dgm:spPr/>
    </dgm:pt>
    <dgm:pt modelId="{37853B83-CE5D-4088-A7C6-1E2296A79576}" type="pres">
      <dgm:prSet presAssocID="{EDFEC731-F6FA-49D1-A282-263FD9802A77}" presName="imgShp" presStyleLbl="fgImgPlace1" presStyleIdx="2" presStyleCnt="4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FCC515-11B7-40E7-8776-07C368B6F9EB}" type="pres">
      <dgm:prSet presAssocID="{EDFEC731-F6FA-49D1-A282-263FD9802A7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C6FE2-479B-429C-A689-A47E5B1AF545}" type="pres">
      <dgm:prSet presAssocID="{8805DB9B-E065-49F3-BBE9-F5B39C79BC99}" presName="spacing" presStyleCnt="0"/>
      <dgm:spPr/>
    </dgm:pt>
    <dgm:pt modelId="{9137781B-0F53-4003-8632-0286ADE55630}" type="pres">
      <dgm:prSet presAssocID="{BCC89F2D-920E-4208-9BD3-FFFB3EA7D764}" presName="composite" presStyleCnt="0"/>
      <dgm:spPr/>
    </dgm:pt>
    <dgm:pt modelId="{5D09B87C-7E75-42A8-BE34-62CA3D5B1B09}" type="pres">
      <dgm:prSet presAssocID="{BCC89F2D-920E-4208-9BD3-FFFB3EA7D764}" presName="imgShp" presStyleLbl="fgImgPlace1" presStyleIdx="3" presStyleCnt="4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4D2517-B7FE-4710-BC6D-396B7F04C3F8}" type="pres">
      <dgm:prSet presAssocID="{BCC89F2D-920E-4208-9BD3-FFFB3EA7D76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26CA10-F6D6-449C-A783-8369EEB57B6D}" type="presOf" srcId="{845CF7EA-A750-4BDE-AFFF-809200389A7E}" destId="{2A6958C7-7B9B-4FFC-9F18-2192D09195ED}" srcOrd="0" destOrd="0" presId="urn:microsoft.com/office/officeart/2005/8/layout/vList3"/>
    <dgm:cxn modelId="{7AB10E80-A74E-471E-804A-3B11C3931CB8}" type="presOf" srcId="{BCC89F2D-920E-4208-9BD3-FFFB3EA7D764}" destId="{ED4D2517-B7FE-4710-BC6D-396B7F04C3F8}" srcOrd="0" destOrd="0" presId="urn:microsoft.com/office/officeart/2005/8/layout/vList3"/>
    <dgm:cxn modelId="{69B367AF-DFE0-41D3-84F0-9D102213CA26}" srcId="{0573B365-DD11-466F-9FCC-89E8750F53D0}" destId="{EDFEC731-F6FA-49D1-A282-263FD9802A77}" srcOrd="2" destOrd="0" parTransId="{5A4E453D-3AF4-4A8E-88D3-50A5E9D2CD5B}" sibTransId="{8805DB9B-E065-49F3-BBE9-F5B39C79BC99}"/>
    <dgm:cxn modelId="{CE6041AA-8D0E-4AE8-A7DF-0F2553C821AA}" type="presOf" srcId="{5445934A-54FC-47C1-8A11-2A947B9FE124}" destId="{7CF130B4-8E7B-4DB1-AD84-EF17D0D821C0}" srcOrd="0" destOrd="0" presId="urn:microsoft.com/office/officeart/2005/8/layout/vList3"/>
    <dgm:cxn modelId="{D26162B2-A332-45DD-B159-30CB3F7506B4}" srcId="{0573B365-DD11-466F-9FCC-89E8750F53D0}" destId="{845CF7EA-A750-4BDE-AFFF-809200389A7E}" srcOrd="1" destOrd="0" parTransId="{BFB48BB5-E399-4A70-B7CB-86E9933D5B71}" sibTransId="{9C30EF95-024E-46A8-9568-909217FEF57F}"/>
    <dgm:cxn modelId="{A0D05074-826E-40AC-BAB4-FA2D092ACAE3}" type="presOf" srcId="{EDFEC731-F6FA-49D1-A282-263FD9802A77}" destId="{A7FCC515-11B7-40E7-8776-07C368B6F9EB}" srcOrd="0" destOrd="0" presId="urn:microsoft.com/office/officeart/2005/8/layout/vList3"/>
    <dgm:cxn modelId="{D5EDC18A-9D6F-4DD2-B94B-AD3529BD4EAF}" srcId="{0573B365-DD11-466F-9FCC-89E8750F53D0}" destId="{BCC89F2D-920E-4208-9BD3-FFFB3EA7D764}" srcOrd="3" destOrd="0" parTransId="{3483CA9F-7FB2-4CDF-AFB8-18B2570DC7A8}" sibTransId="{D8E70C39-2B68-4879-8165-6A2330AA52B7}"/>
    <dgm:cxn modelId="{883A4149-6A19-40B0-BD67-69014D3E19A9}" type="presOf" srcId="{0573B365-DD11-466F-9FCC-89E8750F53D0}" destId="{C34D3DDC-1CD7-4900-85A6-754A0BE4E48C}" srcOrd="0" destOrd="0" presId="urn:microsoft.com/office/officeart/2005/8/layout/vList3"/>
    <dgm:cxn modelId="{FE842A25-41C0-4017-8699-E77C043C4869}" srcId="{0573B365-DD11-466F-9FCC-89E8750F53D0}" destId="{5445934A-54FC-47C1-8A11-2A947B9FE124}" srcOrd="0" destOrd="0" parTransId="{65AD9FE3-BC0E-4EB8-952D-E2C3830DC8C0}" sibTransId="{544A46F6-3D9B-48AB-9CD8-E1C978A8BC11}"/>
    <dgm:cxn modelId="{E36AA766-90C1-479B-84C8-E6D8B59AFBC9}" type="presParOf" srcId="{C34D3DDC-1CD7-4900-85A6-754A0BE4E48C}" destId="{565BD942-31B4-427C-BB96-860F8B2BF4C8}" srcOrd="0" destOrd="0" presId="urn:microsoft.com/office/officeart/2005/8/layout/vList3"/>
    <dgm:cxn modelId="{A9765EB0-E022-4044-B3C9-5D63D9208723}" type="presParOf" srcId="{565BD942-31B4-427C-BB96-860F8B2BF4C8}" destId="{D7C979E9-66F7-4E26-A125-B0C804F35503}" srcOrd="0" destOrd="0" presId="urn:microsoft.com/office/officeart/2005/8/layout/vList3"/>
    <dgm:cxn modelId="{46EBAA84-39AB-47A4-B237-1C3AFEB4F90F}" type="presParOf" srcId="{565BD942-31B4-427C-BB96-860F8B2BF4C8}" destId="{7CF130B4-8E7B-4DB1-AD84-EF17D0D821C0}" srcOrd="1" destOrd="0" presId="urn:microsoft.com/office/officeart/2005/8/layout/vList3"/>
    <dgm:cxn modelId="{CE03019E-027F-49FD-B793-BF2F13AC336F}" type="presParOf" srcId="{C34D3DDC-1CD7-4900-85A6-754A0BE4E48C}" destId="{564309C5-68FF-4756-B45E-E9AF9F596D0F}" srcOrd="1" destOrd="0" presId="urn:microsoft.com/office/officeart/2005/8/layout/vList3"/>
    <dgm:cxn modelId="{B8E31E27-709B-4E7B-855F-74499B5A714F}" type="presParOf" srcId="{C34D3DDC-1CD7-4900-85A6-754A0BE4E48C}" destId="{84FEF1AB-165A-42EC-9860-464C050DA632}" srcOrd="2" destOrd="0" presId="urn:microsoft.com/office/officeart/2005/8/layout/vList3"/>
    <dgm:cxn modelId="{BBB7C3F0-B528-4B0D-9427-34CC40E3A335}" type="presParOf" srcId="{84FEF1AB-165A-42EC-9860-464C050DA632}" destId="{FFDC57DF-F0F0-427E-98E4-58057A5CAC11}" srcOrd="0" destOrd="0" presId="urn:microsoft.com/office/officeart/2005/8/layout/vList3"/>
    <dgm:cxn modelId="{E5A0D71E-EE49-47D4-97B0-AA1D425149BC}" type="presParOf" srcId="{84FEF1AB-165A-42EC-9860-464C050DA632}" destId="{2A6958C7-7B9B-4FFC-9F18-2192D09195ED}" srcOrd="1" destOrd="0" presId="urn:microsoft.com/office/officeart/2005/8/layout/vList3"/>
    <dgm:cxn modelId="{B79B2AE4-79DA-4390-AF3A-F38A5FE88C32}" type="presParOf" srcId="{C34D3DDC-1CD7-4900-85A6-754A0BE4E48C}" destId="{BA62466D-84D7-49B1-BA9D-4880871C460B}" srcOrd="3" destOrd="0" presId="urn:microsoft.com/office/officeart/2005/8/layout/vList3"/>
    <dgm:cxn modelId="{DC6FE0A3-AE0D-4482-B5A6-5DA12963EA88}" type="presParOf" srcId="{C34D3DDC-1CD7-4900-85A6-754A0BE4E48C}" destId="{86FE1D34-DE06-4CE0-B87C-6E2621E41419}" srcOrd="4" destOrd="0" presId="urn:microsoft.com/office/officeart/2005/8/layout/vList3"/>
    <dgm:cxn modelId="{577DA98A-38C9-43CA-A4F1-414BABCF4A85}" type="presParOf" srcId="{86FE1D34-DE06-4CE0-B87C-6E2621E41419}" destId="{37853B83-CE5D-4088-A7C6-1E2296A79576}" srcOrd="0" destOrd="0" presId="urn:microsoft.com/office/officeart/2005/8/layout/vList3"/>
    <dgm:cxn modelId="{631C7737-4365-4BA9-A4F0-1015C53AFF34}" type="presParOf" srcId="{86FE1D34-DE06-4CE0-B87C-6E2621E41419}" destId="{A7FCC515-11B7-40E7-8776-07C368B6F9EB}" srcOrd="1" destOrd="0" presId="urn:microsoft.com/office/officeart/2005/8/layout/vList3"/>
    <dgm:cxn modelId="{375AD391-A26E-4433-A559-8677B0BCA8B1}" type="presParOf" srcId="{C34D3DDC-1CD7-4900-85A6-754A0BE4E48C}" destId="{D87C6FE2-479B-429C-A689-A47E5B1AF545}" srcOrd="5" destOrd="0" presId="urn:microsoft.com/office/officeart/2005/8/layout/vList3"/>
    <dgm:cxn modelId="{24811B5A-1442-4B8D-A63D-AA9725B53947}" type="presParOf" srcId="{C34D3DDC-1CD7-4900-85A6-754A0BE4E48C}" destId="{9137781B-0F53-4003-8632-0286ADE55630}" srcOrd="6" destOrd="0" presId="urn:microsoft.com/office/officeart/2005/8/layout/vList3"/>
    <dgm:cxn modelId="{EB5B3E54-50C6-44A9-B3EB-F5E0091B9D1B}" type="presParOf" srcId="{9137781B-0F53-4003-8632-0286ADE55630}" destId="{5D09B87C-7E75-42A8-BE34-62CA3D5B1B09}" srcOrd="0" destOrd="0" presId="urn:microsoft.com/office/officeart/2005/8/layout/vList3"/>
    <dgm:cxn modelId="{698CBC2C-FA6B-4093-9FF3-AA08F84788AE}" type="presParOf" srcId="{9137781B-0F53-4003-8632-0286ADE55630}" destId="{ED4D2517-B7FE-4710-BC6D-396B7F04C3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73B365-DD11-466F-9FCC-89E8750F53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7C20DF-C24C-4470-87CF-E37792D17493}">
      <dgm:prSet/>
      <dgm:spPr/>
      <dgm:t>
        <a:bodyPr/>
        <a:lstStyle/>
        <a:p>
          <a:pPr algn="l"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Учетная карточка обучающегося, состоящего на ВКУ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E1FE3C-9788-402A-A782-16DEC6B5771E}" type="parTrans" cxnId="{27634C60-C666-4463-8D57-47497184F55F}">
      <dgm:prSet/>
      <dgm:spPr/>
      <dgm:t>
        <a:bodyPr/>
        <a:lstStyle/>
        <a:p>
          <a:endParaRPr lang="ru-RU"/>
        </a:p>
      </dgm:t>
    </dgm:pt>
    <dgm:pt modelId="{4A16AE1A-B620-4DB3-ADC0-68CEDE8EE3B2}" type="sibTrans" cxnId="{27634C60-C666-4463-8D57-47497184F55F}">
      <dgm:prSet/>
      <dgm:spPr/>
      <dgm:t>
        <a:bodyPr/>
        <a:lstStyle/>
        <a:p>
          <a:endParaRPr lang="ru-RU"/>
        </a:p>
      </dgm:t>
    </dgm:pt>
    <dgm:pt modelId="{59A56E80-81A5-4037-9E54-3E58E1AFA33D}">
      <dgm:prSet/>
      <dgm:spPr/>
      <dgm:t>
        <a:bodyPr/>
        <a:lstStyle/>
        <a:p>
          <a:pPr algn="l"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Таблица контроля за успеваемостью, поведением, обучением и посещением занятий обучающегося группы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A94D66-555A-4886-BC62-CB37BCC60F5C}" type="parTrans" cxnId="{3BE710F3-12ED-419A-9704-D10FD389D8E5}">
      <dgm:prSet/>
      <dgm:spPr/>
      <dgm:t>
        <a:bodyPr/>
        <a:lstStyle/>
        <a:p>
          <a:endParaRPr lang="ru-RU"/>
        </a:p>
      </dgm:t>
    </dgm:pt>
    <dgm:pt modelId="{9E1F0C67-240A-47BE-AAE0-701C92814F58}" type="sibTrans" cxnId="{3BE710F3-12ED-419A-9704-D10FD389D8E5}">
      <dgm:prSet/>
      <dgm:spPr/>
      <dgm:t>
        <a:bodyPr/>
        <a:lstStyle/>
        <a:p>
          <a:endParaRPr lang="ru-RU"/>
        </a:p>
      </dgm:t>
    </dgm:pt>
    <dgm:pt modelId="{46EC563D-B00C-4BE0-9B4B-766CAE13DA4C}">
      <dgm:prSet/>
      <dgm:spPr/>
      <dgm:t>
        <a:bodyPr/>
        <a:lstStyle/>
        <a:p>
          <a:pPr algn="l"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Списки обучающихся состоящих на ВКУ, на учете в КДН и ЗП/ОДН, списки условно-осужденных обучающихся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88E210-0C84-4F05-AB06-25664F690D72}" type="parTrans" cxnId="{4DF62063-B955-491D-95C4-99207E813F07}">
      <dgm:prSet/>
      <dgm:spPr/>
      <dgm:t>
        <a:bodyPr/>
        <a:lstStyle/>
        <a:p>
          <a:endParaRPr lang="ru-RU"/>
        </a:p>
      </dgm:t>
    </dgm:pt>
    <dgm:pt modelId="{DF0B795C-7D8A-4552-9A20-2A48F970BF26}" type="sibTrans" cxnId="{4DF62063-B955-491D-95C4-99207E813F07}">
      <dgm:prSet/>
      <dgm:spPr/>
      <dgm:t>
        <a:bodyPr/>
        <a:lstStyle/>
        <a:p>
          <a:endParaRPr lang="ru-RU"/>
        </a:p>
      </dgm:t>
    </dgm:pt>
    <dgm:pt modelId="{39598FA2-A497-4A58-A389-C98CEA028F7D}">
      <dgm:prSet/>
      <dgm:spPr/>
      <dgm:t>
        <a:bodyPr/>
        <a:lstStyle/>
        <a:p>
          <a:pPr algn="l"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Журнал обращений классных руководителей на обучающихся колледжа, нарушающих ПВР колледжа и общежития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B9F949-BD3F-4753-8858-600CB0E55066}" type="parTrans" cxnId="{D7B4C478-6173-469E-9CD6-2DBA355C6984}">
      <dgm:prSet/>
      <dgm:spPr/>
      <dgm:t>
        <a:bodyPr/>
        <a:lstStyle/>
        <a:p>
          <a:endParaRPr lang="ru-RU"/>
        </a:p>
      </dgm:t>
    </dgm:pt>
    <dgm:pt modelId="{C079D26A-2F00-4232-8FB6-F8F280E11857}" type="sibTrans" cxnId="{D7B4C478-6173-469E-9CD6-2DBA355C6984}">
      <dgm:prSet/>
      <dgm:spPr/>
      <dgm:t>
        <a:bodyPr/>
        <a:lstStyle/>
        <a:p>
          <a:endParaRPr lang="ru-RU"/>
        </a:p>
      </dgm:t>
    </dgm:pt>
    <dgm:pt modelId="{C34D3DDC-1CD7-4900-85A6-754A0BE4E48C}" type="pres">
      <dgm:prSet presAssocID="{0573B365-DD11-466F-9FCC-89E8750F53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3054D5-9F27-4799-9959-AE241D817A24}" type="pres">
      <dgm:prSet presAssocID="{737C20DF-C24C-4470-87CF-E37792D17493}" presName="composite" presStyleCnt="0"/>
      <dgm:spPr/>
    </dgm:pt>
    <dgm:pt modelId="{33EB8B7A-46C1-43C8-92AD-A54BDE6FD96F}" type="pres">
      <dgm:prSet presAssocID="{737C20DF-C24C-4470-87CF-E37792D17493}" presName="imgShp" presStyleLbl="fgImgPlace1" presStyleIdx="0" presStyleCnt="4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101DB3-6C32-4EDC-B073-38C5E5517F83}" type="pres">
      <dgm:prSet presAssocID="{737C20DF-C24C-4470-87CF-E37792D1749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82B68-CADB-4615-A0D0-82127BA31C68}" type="pres">
      <dgm:prSet presAssocID="{4A16AE1A-B620-4DB3-ADC0-68CEDE8EE3B2}" presName="spacing" presStyleCnt="0"/>
      <dgm:spPr/>
    </dgm:pt>
    <dgm:pt modelId="{847E927E-B9E6-4157-8EDB-49CB77DAFC12}" type="pres">
      <dgm:prSet presAssocID="{59A56E80-81A5-4037-9E54-3E58E1AFA33D}" presName="composite" presStyleCnt="0"/>
      <dgm:spPr/>
    </dgm:pt>
    <dgm:pt modelId="{BB0F6325-075F-4383-9236-2A5E5710FF72}" type="pres">
      <dgm:prSet presAssocID="{59A56E80-81A5-4037-9E54-3E58E1AFA33D}" presName="imgShp" presStyleLbl="fgImgPlace1" presStyleIdx="1" presStyleCnt="4"/>
      <dgm:spPr>
        <a:blipFill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1B99584-5624-4163-8BDF-D33585C60745}" type="pres">
      <dgm:prSet presAssocID="{59A56E80-81A5-4037-9E54-3E58E1AFA33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64E8F-3452-4938-85DC-EC38049F0893}" type="pres">
      <dgm:prSet presAssocID="{9E1F0C67-240A-47BE-AAE0-701C92814F58}" presName="spacing" presStyleCnt="0"/>
      <dgm:spPr/>
    </dgm:pt>
    <dgm:pt modelId="{E70507C6-6B8F-44EE-B7B1-517A0C3A8B22}" type="pres">
      <dgm:prSet presAssocID="{46EC563D-B00C-4BE0-9B4B-766CAE13DA4C}" presName="composite" presStyleCnt="0"/>
      <dgm:spPr/>
    </dgm:pt>
    <dgm:pt modelId="{CC9C3CE7-4DFE-4E70-B3DC-A811353604E2}" type="pres">
      <dgm:prSet presAssocID="{46EC563D-B00C-4BE0-9B4B-766CAE13DA4C}" presName="imgShp" presStyleLbl="fgImgPlace1" presStyleIdx="2" presStyleCnt="4"/>
      <dgm:spPr>
        <a:blipFill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36418E2-0F09-43B0-9360-844228DF86ED}" type="pres">
      <dgm:prSet presAssocID="{46EC563D-B00C-4BE0-9B4B-766CAE13DA4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2664F-2FC0-4316-B59E-9BC4E5F4CB01}" type="pres">
      <dgm:prSet presAssocID="{DF0B795C-7D8A-4552-9A20-2A48F970BF26}" presName="spacing" presStyleCnt="0"/>
      <dgm:spPr/>
    </dgm:pt>
    <dgm:pt modelId="{284FDE21-F468-457A-B4A7-92DDD659515F}" type="pres">
      <dgm:prSet presAssocID="{39598FA2-A497-4A58-A389-C98CEA028F7D}" presName="composite" presStyleCnt="0"/>
      <dgm:spPr/>
    </dgm:pt>
    <dgm:pt modelId="{9B7B1611-FB09-4D1B-8F68-83AD267A7AC1}" type="pres">
      <dgm:prSet presAssocID="{39598FA2-A497-4A58-A389-C98CEA028F7D}" presName="imgShp" presStyleLbl="fgImgPlace1" presStyleIdx="3" presStyleCnt="4"/>
      <dgm:spPr>
        <a:blipFill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FF66FF-78B0-4D62-9164-0623BA22EFA4}" type="pres">
      <dgm:prSet presAssocID="{39598FA2-A497-4A58-A389-C98CEA028F7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52E9DF-7FA8-4FC7-818C-C9DC70028D05}" type="presOf" srcId="{39598FA2-A497-4A58-A389-C98CEA028F7D}" destId="{F4FF66FF-78B0-4D62-9164-0623BA22EFA4}" srcOrd="0" destOrd="0" presId="urn:microsoft.com/office/officeart/2005/8/layout/vList3"/>
    <dgm:cxn modelId="{09F851F1-C8B8-42C4-8E24-740266C44F1F}" type="presOf" srcId="{0573B365-DD11-466F-9FCC-89E8750F53D0}" destId="{C34D3DDC-1CD7-4900-85A6-754A0BE4E48C}" srcOrd="0" destOrd="0" presId="urn:microsoft.com/office/officeart/2005/8/layout/vList3"/>
    <dgm:cxn modelId="{4DF62063-B955-491D-95C4-99207E813F07}" srcId="{0573B365-DD11-466F-9FCC-89E8750F53D0}" destId="{46EC563D-B00C-4BE0-9B4B-766CAE13DA4C}" srcOrd="2" destOrd="0" parTransId="{4088E210-0C84-4F05-AB06-25664F690D72}" sibTransId="{DF0B795C-7D8A-4552-9A20-2A48F970BF26}"/>
    <dgm:cxn modelId="{48852F1A-FFDF-4C4A-90CC-3171BCDC50EC}" type="presOf" srcId="{737C20DF-C24C-4470-87CF-E37792D17493}" destId="{69101DB3-6C32-4EDC-B073-38C5E5517F83}" srcOrd="0" destOrd="0" presId="urn:microsoft.com/office/officeart/2005/8/layout/vList3"/>
    <dgm:cxn modelId="{3BE710F3-12ED-419A-9704-D10FD389D8E5}" srcId="{0573B365-DD11-466F-9FCC-89E8750F53D0}" destId="{59A56E80-81A5-4037-9E54-3E58E1AFA33D}" srcOrd="1" destOrd="0" parTransId="{55A94D66-555A-4886-BC62-CB37BCC60F5C}" sibTransId="{9E1F0C67-240A-47BE-AAE0-701C92814F58}"/>
    <dgm:cxn modelId="{D7B4C478-6173-469E-9CD6-2DBA355C6984}" srcId="{0573B365-DD11-466F-9FCC-89E8750F53D0}" destId="{39598FA2-A497-4A58-A389-C98CEA028F7D}" srcOrd="3" destOrd="0" parTransId="{BCB9F949-BD3F-4753-8858-600CB0E55066}" sibTransId="{C079D26A-2F00-4232-8FB6-F8F280E11857}"/>
    <dgm:cxn modelId="{31059707-E90E-4CBD-B2BF-55C5FBCB3FA8}" type="presOf" srcId="{46EC563D-B00C-4BE0-9B4B-766CAE13DA4C}" destId="{636418E2-0F09-43B0-9360-844228DF86ED}" srcOrd="0" destOrd="0" presId="urn:microsoft.com/office/officeart/2005/8/layout/vList3"/>
    <dgm:cxn modelId="{27634C60-C666-4463-8D57-47497184F55F}" srcId="{0573B365-DD11-466F-9FCC-89E8750F53D0}" destId="{737C20DF-C24C-4470-87CF-E37792D17493}" srcOrd="0" destOrd="0" parTransId="{DFE1FE3C-9788-402A-A782-16DEC6B5771E}" sibTransId="{4A16AE1A-B620-4DB3-ADC0-68CEDE8EE3B2}"/>
    <dgm:cxn modelId="{3382F7FB-ACB7-4247-A68D-956A53F64643}" type="presOf" srcId="{59A56E80-81A5-4037-9E54-3E58E1AFA33D}" destId="{E1B99584-5624-4163-8BDF-D33585C60745}" srcOrd="0" destOrd="0" presId="urn:microsoft.com/office/officeart/2005/8/layout/vList3"/>
    <dgm:cxn modelId="{09C76DFB-B9A6-4C38-942A-E418FCD4409F}" type="presParOf" srcId="{C34D3DDC-1CD7-4900-85A6-754A0BE4E48C}" destId="{313054D5-9F27-4799-9959-AE241D817A24}" srcOrd="0" destOrd="0" presId="urn:microsoft.com/office/officeart/2005/8/layout/vList3"/>
    <dgm:cxn modelId="{57C8C061-1F12-4B25-8993-4816D6D32DE7}" type="presParOf" srcId="{313054D5-9F27-4799-9959-AE241D817A24}" destId="{33EB8B7A-46C1-43C8-92AD-A54BDE6FD96F}" srcOrd="0" destOrd="0" presId="urn:microsoft.com/office/officeart/2005/8/layout/vList3"/>
    <dgm:cxn modelId="{BF20FAFD-54BA-47B0-89B4-9F145D70F2E1}" type="presParOf" srcId="{313054D5-9F27-4799-9959-AE241D817A24}" destId="{69101DB3-6C32-4EDC-B073-38C5E5517F83}" srcOrd="1" destOrd="0" presId="urn:microsoft.com/office/officeart/2005/8/layout/vList3"/>
    <dgm:cxn modelId="{5E179C52-ADA7-48D1-81E7-1303F2A303A9}" type="presParOf" srcId="{C34D3DDC-1CD7-4900-85A6-754A0BE4E48C}" destId="{06282B68-CADB-4615-A0D0-82127BA31C68}" srcOrd="1" destOrd="0" presId="urn:microsoft.com/office/officeart/2005/8/layout/vList3"/>
    <dgm:cxn modelId="{365987DD-0674-4130-9A12-004AAF6BCEE6}" type="presParOf" srcId="{C34D3DDC-1CD7-4900-85A6-754A0BE4E48C}" destId="{847E927E-B9E6-4157-8EDB-49CB77DAFC12}" srcOrd="2" destOrd="0" presId="urn:microsoft.com/office/officeart/2005/8/layout/vList3"/>
    <dgm:cxn modelId="{EE8E0983-A82F-4776-ACF4-1A97278A2A52}" type="presParOf" srcId="{847E927E-B9E6-4157-8EDB-49CB77DAFC12}" destId="{BB0F6325-075F-4383-9236-2A5E5710FF72}" srcOrd="0" destOrd="0" presId="urn:microsoft.com/office/officeart/2005/8/layout/vList3"/>
    <dgm:cxn modelId="{5EE4B311-FDA2-44F5-B956-C7FC4DBFDAE1}" type="presParOf" srcId="{847E927E-B9E6-4157-8EDB-49CB77DAFC12}" destId="{E1B99584-5624-4163-8BDF-D33585C60745}" srcOrd="1" destOrd="0" presId="urn:microsoft.com/office/officeart/2005/8/layout/vList3"/>
    <dgm:cxn modelId="{B9C83C26-D2B5-4915-960D-04D969844B9E}" type="presParOf" srcId="{C34D3DDC-1CD7-4900-85A6-754A0BE4E48C}" destId="{97664E8F-3452-4938-85DC-EC38049F0893}" srcOrd="3" destOrd="0" presId="urn:microsoft.com/office/officeart/2005/8/layout/vList3"/>
    <dgm:cxn modelId="{110BFB91-05E3-4F40-86B4-08B1438504BE}" type="presParOf" srcId="{C34D3DDC-1CD7-4900-85A6-754A0BE4E48C}" destId="{E70507C6-6B8F-44EE-B7B1-517A0C3A8B22}" srcOrd="4" destOrd="0" presId="urn:microsoft.com/office/officeart/2005/8/layout/vList3"/>
    <dgm:cxn modelId="{DABCE020-B078-4B6F-919A-ABA7D0B857E5}" type="presParOf" srcId="{E70507C6-6B8F-44EE-B7B1-517A0C3A8B22}" destId="{CC9C3CE7-4DFE-4E70-B3DC-A811353604E2}" srcOrd="0" destOrd="0" presId="urn:microsoft.com/office/officeart/2005/8/layout/vList3"/>
    <dgm:cxn modelId="{574F1B3F-3E4B-4656-BE55-EB65FA735C54}" type="presParOf" srcId="{E70507C6-6B8F-44EE-B7B1-517A0C3A8B22}" destId="{636418E2-0F09-43B0-9360-844228DF86ED}" srcOrd="1" destOrd="0" presId="urn:microsoft.com/office/officeart/2005/8/layout/vList3"/>
    <dgm:cxn modelId="{3623CD82-79B0-4CA5-B1A1-54D4846CCCB6}" type="presParOf" srcId="{C34D3DDC-1CD7-4900-85A6-754A0BE4E48C}" destId="{3A22664F-2FC0-4316-B59E-9BC4E5F4CB01}" srcOrd="5" destOrd="0" presId="urn:microsoft.com/office/officeart/2005/8/layout/vList3"/>
    <dgm:cxn modelId="{C9CAD122-942F-4B29-B369-B180E5046D37}" type="presParOf" srcId="{C34D3DDC-1CD7-4900-85A6-754A0BE4E48C}" destId="{284FDE21-F468-457A-B4A7-92DDD659515F}" srcOrd="6" destOrd="0" presId="urn:microsoft.com/office/officeart/2005/8/layout/vList3"/>
    <dgm:cxn modelId="{CC969F1E-7CDF-4D43-BC37-0742756DB32D}" type="presParOf" srcId="{284FDE21-F468-457A-B4A7-92DDD659515F}" destId="{9B7B1611-FB09-4D1B-8F68-83AD267A7AC1}" srcOrd="0" destOrd="0" presId="urn:microsoft.com/office/officeart/2005/8/layout/vList3"/>
    <dgm:cxn modelId="{DB550EA9-22E3-4490-9C4C-05930D64B0E6}" type="presParOf" srcId="{284FDE21-F468-457A-B4A7-92DDD659515F}" destId="{F4FF66FF-78B0-4D62-9164-0623BA22EF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73B365-DD11-466F-9FCC-89E8750F53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9B07FB-C962-4A29-9015-E68108BD0F3F}">
      <dgm:prSet custT="1"/>
      <dgm:spPr/>
      <dgm:t>
        <a:bodyPr/>
        <a:lstStyle/>
        <a:p>
          <a:pPr algn="l" rtl="0"/>
          <a:r>
            <a:rPr kumimoji="0" lang="ru-RU" sz="18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Положение об общественном наркологическом посте ГБПОУ УКОТ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9B2DB8-2694-4198-9C75-7E44A60FBFB4}" type="parTrans" cxnId="{06481CC7-BCDF-47B6-A017-6011FA243E5E}">
      <dgm:prSet/>
      <dgm:spPr/>
      <dgm:t>
        <a:bodyPr/>
        <a:lstStyle/>
        <a:p>
          <a:endParaRPr lang="ru-RU"/>
        </a:p>
      </dgm:t>
    </dgm:pt>
    <dgm:pt modelId="{767FAF9D-9534-4A8B-A04D-60FD17E2930C}" type="sibTrans" cxnId="{06481CC7-BCDF-47B6-A017-6011FA243E5E}">
      <dgm:prSet/>
      <dgm:spPr/>
      <dgm:t>
        <a:bodyPr/>
        <a:lstStyle/>
        <a:p>
          <a:endParaRPr lang="ru-RU"/>
        </a:p>
      </dgm:t>
    </dgm:pt>
    <dgm:pt modelId="{6119F9CF-5EC4-4550-9F51-C61EE020CFA9}">
      <dgm:prSet/>
      <dgm:spPr/>
      <dgm:t>
        <a:bodyPr/>
        <a:lstStyle/>
        <a:p>
          <a:pPr algn="l" rtl="0"/>
          <a:r>
            <a:rPr lang="ru-RU" dirty="0" smtClean="0">
              <a:solidFill>
                <a:schemeClr val="tx1"/>
              </a:solidFill>
              <a:effectLst/>
              <a:latin typeface="Times New Roman"/>
            </a:rPr>
            <a:t>Приказ о составе  общественного  </a:t>
          </a:r>
          <a:r>
            <a:rPr lang="ru-RU" dirty="0" err="1" smtClean="0">
              <a:solidFill>
                <a:schemeClr val="tx1"/>
              </a:solidFill>
              <a:effectLst/>
              <a:latin typeface="Times New Roman"/>
            </a:rPr>
            <a:t>наркопоста</a:t>
          </a:r>
          <a:r>
            <a:rPr lang="ru-RU" dirty="0" smtClean="0">
              <a:solidFill>
                <a:schemeClr val="tx1"/>
              </a:solidFill>
              <a:effectLst/>
              <a:latin typeface="Times New Roman"/>
            </a:rPr>
            <a:t> на учебный год</a:t>
          </a:r>
          <a:endParaRPr lang="ru-RU" dirty="0">
            <a:solidFill>
              <a:schemeClr val="tx1"/>
            </a:solidFill>
          </a:endParaRPr>
        </a:p>
      </dgm:t>
    </dgm:pt>
    <dgm:pt modelId="{2D533F95-F2AF-4AD6-A548-5505623151AF}" type="parTrans" cxnId="{905FBE62-E53E-4520-8435-9804F842DC0C}">
      <dgm:prSet/>
      <dgm:spPr/>
      <dgm:t>
        <a:bodyPr/>
        <a:lstStyle/>
        <a:p>
          <a:endParaRPr lang="ru-RU"/>
        </a:p>
      </dgm:t>
    </dgm:pt>
    <dgm:pt modelId="{A193DC81-E6C8-4622-9894-740EC7A93C29}" type="sibTrans" cxnId="{905FBE62-E53E-4520-8435-9804F842DC0C}">
      <dgm:prSet/>
      <dgm:spPr/>
      <dgm:t>
        <a:bodyPr/>
        <a:lstStyle/>
        <a:p>
          <a:endParaRPr lang="ru-RU"/>
        </a:p>
      </dgm:t>
    </dgm:pt>
    <dgm:pt modelId="{1A274CDA-C952-4380-9DBC-9DFDE9C53199}">
      <dgm:prSet/>
      <dgm:spPr/>
      <dgm:t>
        <a:bodyPr/>
        <a:lstStyle/>
        <a:p>
          <a:pPr algn="l" rtl="0"/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План работы общественного наркологического поста на год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5F65E0-9E79-4EDF-82FB-94A0C9B37BCC}" type="parTrans" cxnId="{7970765D-D9F2-40E8-B6E1-43ED4B33F5D3}">
      <dgm:prSet/>
      <dgm:spPr/>
      <dgm:t>
        <a:bodyPr/>
        <a:lstStyle/>
        <a:p>
          <a:endParaRPr lang="ru-RU"/>
        </a:p>
      </dgm:t>
    </dgm:pt>
    <dgm:pt modelId="{B81D44E8-35A6-4A0C-9EC9-93DCDD729AE9}" type="sibTrans" cxnId="{7970765D-D9F2-40E8-B6E1-43ED4B33F5D3}">
      <dgm:prSet/>
      <dgm:spPr/>
      <dgm:t>
        <a:bodyPr/>
        <a:lstStyle/>
        <a:p>
          <a:endParaRPr lang="ru-RU"/>
        </a:p>
      </dgm:t>
    </dgm:pt>
    <dgm:pt modelId="{2E39EAAD-7022-4C7F-9F83-2290A886742A}">
      <dgm:prSet custT="1"/>
      <dgm:spPr/>
      <dgm:t>
        <a:bodyPr/>
        <a:lstStyle/>
        <a:p>
          <a:pPr algn="l" rtl="0"/>
          <a:r>
            <a:rPr kumimoji="0" lang="ru-RU" sz="18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Журнал учета проводимых мероприятий по профилактике распространения и наркомании, токсикомании и алкоголизма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4323AE-CA68-448D-B410-76E27BA0C26D}" type="parTrans" cxnId="{85FEB9FD-3DC2-4FFD-8FCF-DE60116783BD}">
      <dgm:prSet/>
      <dgm:spPr/>
      <dgm:t>
        <a:bodyPr/>
        <a:lstStyle/>
        <a:p>
          <a:endParaRPr lang="ru-RU"/>
        </a:p>
      </dgm:t>
    </dgm:pt>
    <dgm:pt modelId="{49D4F055-A2D6-4206-9F9C-3D52B304199E}" type="sibTrans" cxnId="{85FEB9FD-3DC2-4FFD-8FCF-DE60116783BD}">
      <dgm:prSet/>
      <dgm:spPr/>
      <dgm:t>
        <a:bodyPr/>
        <a:lstStyle/>
        <a:p>
          <a:endParaRPr lang="ru-RU"/>
        </a:p>
      </dgm:t>
    </dgm:pt>
    <dgm:pt modelId="{C34D3DDC-1CD7-4900-85A6-754A0BE4E48C}" type="pres">
      <dgm:prSet presAssocID="{0573B365-DD11-466F-9FCC-89E8750F53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C5385C-584F-445D-92C0-90FC708B3C9E}" type="pres">
      <dgm:prSet presAssocID="{119B07FB-C962-4A29-9015-E68108BD0F3F}" presName="composite" presStyleCnt="0"/>
      <dgm:spPr/>
    </dgm:pt>
    <dgm:pt modelId="{EC86DD77-D4EA-413C-AA4D-0042D8C653F8}" type="pres">
      <dgm:prSet presAssocID="{119B07FB-C962-4A29-9015-E68108BD0F3F}" presName="imgShp" presStyleLbl="fgImgPlace1" presStyleIdx="0" presStyleCnt="4" custLinFactNeighborX="5757" custLinFactNeighborY="-63321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C70265C6-5175-4027-A483-4E4E51FB8A4B}" type="pres">
      <dgm:prSet presAssocID="{119B07FB-C962-4A29-9015-E68108BD0F3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26D73-5ADD-4F7D-8715-3C769EEA451F}" type="pres">
      <dgm:prSet presAssocID="{767FAF9D-9534-4A8B-A04D-60FD17E2930C}" presName="spacing" presStyleCnt="0"/>
      <dgm:spPr/>
    </dgm:pt>
    <dgm:pt modelId="{4CC9D60B-44AA-44C0-82B3-44D3C34C16EA}" type="pres">
      <dgm:prSet presAssocID="{6119F9CF-5EC4-4550-9F51-C61EE020CFA9}" presName="composite" presStyleCnt="0"/>
      <dgm:spPr/>
    </dgm:pt>
    <dgm:pt modelId="{4274555D-2727-4134-B91F-A605EF29AA3C}" type="pres">
      <dgm:prSet presAssocID="{6119F9CF-5EC4-4550-9F51-C61EE020CFA9}" presName="imgShp" presStyleLbl="fgImgPlace1" presStyleIdx="1" presStyleCnt="4"/>
      <dgm:spPr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4E0EB9-1B94-4F48-9748-604AF0E6BD6A}" type="pres">
      <dgm:prSet presAssocID="{6119F9CF-5EC4-4550-9F51-C61EE020CFA9}" presName="txShp" presStyleLbl="node1" presStyleIdx="1" presStyleCnt="4" custLinFactNeighborX="-2179" custLinFactNeighborY="-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D1408-BD68-4451-A16B-1214C2FB3EF8}" type="pres">
      <dgm:prSet presAssocID="{A193DC81-E6C8-4622-9894-740EC7A93C29}" presName="spacing" presStyleCnt="0"/>
      <dgm:spPr/>
    </dgm:pt>
    <dgm:pt modelId="{7F179E47-47A7-49C5-AF9D-0E551E20E4F2}" type="pres">
      <dgm:prSet presAssocID="{1A274CDA-C952-4380-9DBC-9DFDE9C53199}" presName="composite" presStyleCnt="0"/>
      <dgm:spPr/>
    </dgm:pt>
    <dgm:pt modelId="{644A9838-E12D-4075-B07E-E8B3C98E99B4}" type="pres">
      <dgm:prSet presAssocID="{1A274CDA-C952-4380-9DBC-9DFDE9C53199}" presName="imgShp" presStyleLbl="fgImgPlace1" presStyleIdx="2" presStyleCnt="4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24AD29-D587-4ACC-AA6D-7DDA65253EAA}" type="pres">
      <dgm:prSet presAssocID="{1A274CDA-C952-4380-9DBC-9DFDE9C5319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CB05F-B07F-47F3-B1C3-E0080C156117}" type="pres">
      <dgm:prSet presAssocID="{B81D44E8-35A6-4A0C-9EC9-93DCDD729AE9}" presName="spacing" presStyleCnt="0"/>
      <dgm:spPr/>
    </dgm:pt>
    <dgm:pt modelId="{9F0D0955-8C84-421A-BE14-4D730AF87DD1}" type="pres">
      <dgm:prSet presAssocID="{2E39EAAD-7022-4C7F-9F83-2290A886742A}" presName="composite" presStyleCnt="0"/>
      <dgm:spPr/>
    </dgm:pt>
    <dgm:pt modelId="{69F8B825-15CF-45DD-9A3E-01C2C0A403A3}" type="pres">
      <dgm:prSet presAssocID="{2E39EAAD-7022-4C7F-9F83-2290A886742A}" presName="imgShp" presStyleLbl="fgImgPlace1" presStyleIdx="3" presStyleCnt="4"/>
      <dgm:spPr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33EF9B6-6FB0-45F0-BBE5-6B03AFC8C1F8}" type="pres">
      <dgm:prSet presAssocID="{2E39EAAD-7022-4C7F-9F83-2290A886742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481CC7-BCDF-47B6-A017-6011FA243E5E}" srcId="{0573B365-DD11-466F-9FCC-89E8750F53D0}" destId="{119B07FB-C962-4A29-9015-E68108BD0F3F}" srcOrd="0" destOrd="0" parTransId="{8F9B2DB8-2694-4198-9C75-7E44A60FBFB4}" sibTransId="{767FAF9D-9534-4A8B-A04D-60FD17E2930C}"/>
    <dgm:cxn modelId="{9EDECAC6-71A3-4AF0-9BBD-4C4A270F47A6}" type="presOf" srcId="{0573B365-DD11-466F-9FCC-89E8750F53D0}" destId="{C34D3DDC-1CD7-4900-85A6-754A0BE4E48C}" srcOrd="0" destOrd="0" presId="urn:microsoft.com/office/officeart/2005/8/layout/vList3"/>
    <dgm:cxn modelId="{C2B409E7-2A1E-4B01-B31E-665A704B473C}" type="presOf" srcId="{1A274CDA-C952-4380-9DBC-9DFDE9C53199}" destId="{0D24AD29-D587-4ACC-AA6D-7DDA65253EAA}" srcOrd="0" destOrd="0" presId="urn:microsoft.com/office/officeart/2005/8/layout/vList3"/>
    <dgm:cxn modelId="{85FEB9FD-3DC2-4FFD-8FCF-DE60116783BD}" srcId="{0573B365-DD11-466F-9FCC-89E8750F53D0}" destId="{2E39EAAD-7022-4C7F-9F83-2290A886742A}" srcOrd="3" destOrd="0" parTransId="{5D4323AE-CA68-448D-B410-76E27BA0C26D}" sibTransId="{49D4F055-A2D6-4206-9F9C-3D52B304199E}"/>
    <dgm:cxn modelId="{A48E6AD3-BA01-411E-ABD9-4EEA8F937F5B}" type="presOf" srcId="{6119F9CF-5EC4-4550-9F51-C61EE020CFA9}" destId="{9D4E0EB9-1B94-4F48-9748-604AF0E6BD6A}" srcOrd="0" destOrd="0" presId="urn:microsoft.com/office/officeart/2005/8/layout/vList3"/>
    <dgm:cxn modelId="{EEC88A8A-41BF-4FE9-93AF-3E9F3F0BD717}" type="presOf" srcId="{2E39EAAD-7022-4C7F-9F83-2290A886742A}" destId="{C33EF9B6-6FB0-45F0-BBE5-6B03AFC8C1F8}" srcOrd="0" destOrd="0" presId="urn:microsoft.com/office/officeart/2005/8/layout/vList3"/>
    <dgm:cxn modelId="{905FBE62-E53E-4520-8435-9804F842DC0C}" srcId="{0573B365-DD11-466F-9FCC-89E8750F53D0}" destId="{6119F9CF-5EC4-4550-9F51-C61EE020CFA9}" srcOrd="1" destOrd="0" parTransId="{2D533F95-F2AF-4AD6-A548-5505623151AF}" sibTransId="{A193DC81-E6C8-4622-9894-740EC7A93C29}"/>
    <dgm:cxn modelId="{7970765D-D9F2-40E8-B6E1-43ED4B33F5D3}" srcId="{0573B365-DD11-466F-9FCC-89E8750F53D0}" destId="{1A274CDA-C952-4380-9DBC-9DFDE9C53199}" srcOrd="2" destOrd="0" parTransId="{765F65E0-9E79-4EDF-82FB-94A0C9B37BCC}" sibTransId="{B81D44E8-35A6-4A0C-9EC9-93DCDD729AE9}"/>
    <dgm:cxn modelId="{D87AE9E5-3DEF-4913-AAC6-EE1BFC9315D8}" type="presOf" srcId="{119B07FB-C962-4A29-9015-E68108BD0F3F}" destId="{C70265C6-5175-4027-A483-4E4E51FB8A4B}" srcOrd="0" destOrd="0" presId="urn:microsoft.com/office/officeart/2005/8/layout/vList3"/>
    <dgm:cxn modelId="{7937A0F0-F5A4-47F9-B4FC-E1774DCBF115}" type="presParOf" srcId="{C34D3DDC-1CD7-4900-85A6-754A0BE4E48C}" destId="{4CC5385C-584F-445D-92C0-90FC708B3C9E}" srcOrd="0" destOrd="0" presId="urn:microsoft.com/office/officeart/2005/8/layout/vList3"/>
    <dgm:cxn modelId="{1CBAAE9D-358C-4762-B698-2FCE3A6D9DE0}" type="presParOf" srcId="{4CC5385C-584F-445D-92C0-90FC708B3C9E}" destId="{EC86DD77-D4EA-413C-AA4D-0042D8C653F8}" srcOrd="0" destOrd="0" presId="urn:microsoft.com/office/officeart/2005/8/layout/vList3"/>
    <dgm:cxn modelId="{2984512B-457B-418C-AE2A-8FF06A6619A0}" type="presParOf" srcId="{4CC5385C-584F-445D-92C0-90FC708B3C9E}" destId="{C70265C6-5175-4027-A483-4E4E51FB8A4B}" srcOrd="1" destOrd="0" presId="urn:microsoft.com/office/officeart/2005/8/layout/vList3"/>
    <dgm:cxn modelId="{C349B282-4818-4D61-8BD0-E5AF431AF1EF}" type="presParOf" srcId="{C34D3DDC-1CD7-4900-85A6-754A0BE4E48C}" destId="{FA726D73-5ADD-4F7D-8715-3C769EEA451F}" srcOrd="1" destOrd="0" presId="urn:microsoft.com/office/officeart/2005/8/layout/vList3"/>
    <dgm:cxn modelId="{1966835D-A3F2-46A1-A440-F0F1820F7FA1}" type="presParOf" srcId="{C34D3DDC-1CD7-4900-85A6-754A0BE4E48C}" destId="{4CC9D60B-44AA-44C0-82B3-44D3C34C16EA}" srcOrd="2" destOrd="0" presId="urn:microsoft.com/office/officeart/2005/8/layout/vList3"/>
    <dgm:cxn modelId="{23E6C704-11D3-4011-83A4-7E6687F102B9}" type="presParOf" srcId="{4CC9D60B-44AA-44C0-82B3-44D3C34C16EA}" destId="{4274555D-2727-4134-B91F-A605EF29AA3C}" srcOrd="0" destOrd="0" presId="urn:microsoft.com/office/officeart/2005/8/layout/vList3"/>
    <dgm:cxn modelId="{C534FD03-43F6-4B89-9604-99C4501B3D4A}" type="presParOf" srcId="{4CC9D60B-44AA-44C0-82B3-44D3C34C16EA}" destId="{9D4E0EB9-1B94-4F48-9748-604AF0E6BD6A}" srcOrd="1" destOrd="0" presId="urn:microsoft.com/office/officeart/2005/8/layout/vList3"/>
    <dgm:cxn modelId="{60E98631-F32A-4201-B7AA-9C4F83F55312}" type="presParOf" srcId="{C34D3DDC-1CD7-4900-85A6-754A0BE4E48C}" destId="{74AD1408-BD68-4451-A16B-1214C2FB3EF8}" srcOrd="3" destOrd="0" presId="urn:microsoft.com/office/officeart/2005/8/layout/vList3"/>
    <dgm:cxn modelId="{482E4702-58CA-49E1-94CF-5AE15D85B3FC}" type="presParOf" srcId="{C34D3DDC-1CD7-4900-85A6-754A0BE4E48C}" destId="{7F179E47-47A7-49C5-AF9D-0E551E20E4F2}" srcOrd="4" destOrd="0" presId="urn:microsoft.com/office/officeart/2005/8/layout/vList3"/>
    <dgm:cxn modelId="{01DC7DEE-A42B-45B0-A2F6-5F0303C95A5A}" type="presParOf" srcId="{7F179E47-47A7-49C5-AF9D-0E551E20E4F2}" destId="{644A9838-E12D-4075-B07E-E8B3C98E99B4}" srcOrd="0" destOrd="0" presId="urn:microsoft.com/office/officeart/2005/8/layout/vList3"/>
    <dgm:cxn modelId="{56D5F6B6-5A77-41DA-A104-9415DDD9B7F0}" type="presParOf" srcId="{7F179E47-47A7-49C5-AF9D-0E551E20E4F2}" destId="{0D24AD29-D587-4ACC-AA6D-7DDA65253EAA}" srcOrd="1" destOrd="0" presId="urn:microsoft.com/office/officeart/2005/8/layout/vList3"/>
    <dgm:cxn modelId="{89E57EA5-47EC-4A3C-A1CD-3F976D93C711}" type="presParOf" srcId="{C34D3DDC-1CD7-4900-85A6-754A0BE4E48C}" destId="{159CB05F-B07F-47F3-B1C3-E0080C156117}" srcOrd="5" destOrd="0" presId="urn:microsoft.com/office/officeart/2005/8/layout/vList3"/>
    <dgm:cxn modelId="{AA572244-ECE0-4A8B-8DEE-7E2920778204}" type="presParOf" srcId="{C34D3DDC-1CD7-4900-85A6-754A0BE4E48C}" destId="{9F0D0955-8C84-421A-BE14-4D730AF87DD1}" srcOrd="6" destOrd="0" presId="urn:microsoft.com/office/officeart/2005/8/layout/vList3"/>
    <dgm:cxn modelId="{2EEAAED1-2F87-4238-B8F5-79EBA7163FFD}" type="presParOf" srcId="{9F0D0955-8C84-421A-BE14-4D730AF87DD1}" destId="{69F8B825-15CF-45DD-9A3E-01C2C0A403A3}" srcOrd="0" destOrd="0" presId="urn:microsoft.com/office/officeart/2005/8/layout/vList3"/>
    <dgm:cxn modelId="{52D2D045-9E24-4630-A7B2-81E1F0F40757}" type="presParOf" srcId="{9F0D0955-8C84-421A-BE14-4D730AF87DD1}" destId="{C33EF9B6-6FB0-45F0-BBE5-6B03AFC8C1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73B365-DD11-466F-9FCC-89E8750F53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45934A-54FC-47C1-8A11-2A947B9FE124}">
      <dgm:prSet custT="1"/>
      <dgm:spPr/>
      <dgm:t>
        <a:bodyPr/>
        <a:lstStyle/>
        <a:p>
          <a:pPr algn="l" rtl="0"/>
          <a:r>
            <a:rPr kumimoji="0" lang="ru-RU" sz="14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Журнал выявленных и направленных на медицинское освидетельствование и консультацию нарколога, обучающихся, замеченных в употреблении алкоголя, наркотических и токсических средств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AD9FE3-BC0E-4EB8-952D-E2C3830DC8C0}" type="parTrans" cxnId="{FE842A25-41C0-4017-8699-E77C043C4869}">
      <dgm:prSet/>
      <dgm:spPr/>
      <dgm:t>
        <a:bodyPr/>
        <a:lstStyle/>
        <a:p>
          <a:endParaRPr lang="ru-RU"/>
        </a:p>
      </dgm:t>
    </dgm:pt>
    <dgm:pt modelId="{544A46F6-3D9B-48AB-9CD8-E1C978A8BC11}" type="sibTrans" cxnId="{FE842A25-41C0-4017-8699-E77C043C4869}">
      <dgm:prSet/>
      <dgm:spPr/>
      <dgm:t>
        <a:bodyPr/>
        <a:lstStyle/>
        <a:p>
          <a:endParaRPr lang="ru-RU"/>
        </a:p>
      </dgm:t>
    </dgm:pt>
    <dgm:pt modelId="{845CF7EA-A750-4BDE-AFFF-809200389A7E}">
      <dgm:prSet custT="1"/>
      <dgm:spPr/>
      <dgm:t>
        <a:bodyPr/>
        <a:lstStyle/>
        <a:p>
          <a:pPr algn="l" rtl="0"/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Закрытый журнал по учету направлений на консультацию к наркологу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B48BB5-E399-4A70-B7CB-86E9933D5B71}" type="parTrans" cxnId="{D26162B2-A332-45DD-B159-30CB3F7506B4}">
      <dgm:prSet/>
      <dgm:spPr/>
      <dgm:t>
        <a:bodyPr/>
        <a:lstStyle/>
        <a:p>
          <a:endParaRPr lang="ru-RU"/>
        </a:p>
      </dgm:t>
    </dgm:pt>
    <dgm:pt modelId="{9C30EF95-024E-46A8-9568-909217FEF57F}" type="sibTrans" cxnId="{D26162B2-A332-45DD-B159-30CB3F7506B4}">
      <dgm:prSet/>
      <dgm:spPr/>
      <dgm:t>
        <a:bodyPr/>
        <a:lstStyle/>
        <a:p>
          <a:endParaRPr lang="ru-RU"/>
        </a:p>
      </dgm:t>
    </dgm:pt>
    <dgm:pt modelId="{EDFEC731-F6FA-49D1-A282-263FD9802A77}">
      <dgm:prSet custT="1"/>
      <dgm:spPr/>
      <dgm:t>
        <a:bodyPr/>
        <a:lstStyle/>
        <a:p>
          <a:pPr algn="l" rtl="0"/>
          <a:r>
            <a:rPr kumimoji="0" lang="ru-RU" sz="14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Закрытый журнал  учета, выявленных обучающихся, замеченных в употреблении наркотических, токсических веществ, алкоголя и </a:t>
          </a:r>
          <a:r>
            <a:rPr kumimoji="0" lang="ru-RU" sz="1400" b="1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табакокурения</a:t>
          </a:r>
          <a:r>
            <a:rPr kumimoji="0" lang="ru-RU" sz="14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 и проводимой индивидуальной работы с родителями (законными представителями)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4E453D-3AF4-4A8E-88D3-50A5E9D2CD5B}" type="parTrans" cxnId="{69B367AF-DFE0-41D3-84F0-9D102213CA26}">
      <dgm:prSet/>
      <dgm:spPr/>
      <dgm:t>
        <a:bodyPr/>
        <a:lstStyle/>
        <a:p>
          <a:endParaRPr lang="ru-RU"/>
        </a:p>
      </dgm:t>
    </dgm:pt>
    <dgm:pt modelId="{8805DB9B-E065-49F3-BBE9-F5B39C79BC99}" type="sibTrans" cxnId="{69B367AF-DFE0-41D3-84F0-9D102213CA26}">
      <dgm:prSet/>
      <dgm:spPr/>
      <dgm:t>
        <a:bodyPr/>
        <a:lstStyle/>
        <a:p>
          <a:endParaRPr lang="ru-RU"/>
        </a:p>
      </dgm:t>
    </dgm:pt>
    <dgm:pt modelId="{BCC89F2D-920E-4208-9BD3-FFFB3EA7D764}">
      <dgm:prSet custT="1"/>
      <dgm:spPr/>
      <dgm:t>
        <a:bodyPr/>
        <a:lstStyle/>
        <a:p>
          <a:pPr algn="l" rtl="0"/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Акты сверки выявленных и направленных на медицинское наркологическое освидетельствование и консультацию нарколога, обучающихся, замеченных в употреблении наркотических, токсических  средств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83CA9F-7FB2-4CDF-AFB8-18B2570DC7A8}" type="parTrans" cxnId="{D5EDC18A-9D6F-4DD2-B94B-AD3529BD4EAF}">
      <dgm:prSet/>
      <dgm:spPr/>
      <dgm:t>
        <a:bodyPr/>
        <a:lstStyle/>
        <a:p>
          <a:endParaRPr lang="ru-RU"/>
        </a:p>
      </dgm:t>
    </dgm:pt>
    <dgm:pt modelId="{D8E70C39-2B68-4879-8165-6A2330AA52B7}" type="sibTrans" cxnId="{D5EDC18A-9D6F-4DD2-B94B-AD3529BD4EAF}">
      <dgm:prSet/>
      <dgm:spPr/>
      <dgm:t>
        <a:bodyPr/>
        <a:lstStyle/>
        <a:p>
          <a:endParaRPr lang="ru-RU"/>
        </a:p>
      </dgm:t>
    </dgm:pt>
    <dgm:pt modelId="{539ED4C8-1B53-427A-A01B-316A6F76BA31}">
      <dgm:prSet custT="1"/>
      <dgm:spPr/>
      <dgm:t>
        <a:bodyPr/>
        <a:lstStyle/>
        <a:p>
          <a:pPr algn="l" rtl="0"/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Журнал учета исходящих сигнальных карточек о семье, находящейся в социально-опасном положении, о несовершеннолетнем,  находящимся в социально-опасном положении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2A28A5-1986-4D91-BD62-3F3E489FCF69}" type="parTrans" cxnId="{3DEBBB63-1747-4680-9658-F76B870AB4E7}">
      <dgm:prSet/>
      <dgm:spPr/>
      <dgm:t>
        <a:bodyPr/>
        <a:lstStyle/>
        <a:p>
          <a:endParaRPr lang="ru-RU"/>
        </a:p>
      </dgm:t>
    </dgm:pt>
    <dgm:pt modelId="{76CBB87F-4A6F-494E-A375-9558CB3B0905}" type="sibTrans" cxnId="{3DEBBB63-1747-4680-9658-F76B870AB4E7}">
      <dgm:prSet/>
      <dgm:spPr/>
      <dgm:t>
        <a:bodyPr/>
        <a:lstStyle/>
        <a:p>
          <a:endParaRPr lang="ru-RU"/>
        </a:p>
      </dgm:t>
    </dgm:pt>
    <dgm:pt modelId="{C34D3DDC-1CD7-4900-85A6-754A0BE4E48C}" type="pres">
      <dgm:prSet presAssocID="{0573B365-DD11-466F-9FCC-89E8750F53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5BD942-31B4-427C-BB96-860F8B2BF4C8}" type="pres">
      <dgm:prSet presAssocID="{5445934A-54FC-47C1-8A11-2A947B9FE124}" presName="composite" presStyleCnt="0"/>
      <dgm:spPr/>
    </dgm:pt>
    <dgm:pt modelId="{D7C979E9-66F7-4E26-A125-B0C804F35503}" type="pres">
      <dgm:prSet presAssocID="{5445934A-54FC-47C1-8A11-2A947B9FE124}" presName="imgShp" presStyleLbl="fgImgPlace1" presStyleIdx="0" presStyleCnt="5" custLinFactNeighborX="-17014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CF130B4-8E7B-4DB1-AD84-EF17D0D821C0}" type="pres">
      <dgm:prSet presAssocID="{5445934A-54FC-47C1-8A11-2A947B9FE124}" presName="txShp" presStyleLbl="node1" presStyleIdx="0" presStyleCnt="5" custScaleX="114438" custLinFactNeighborX="16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309C5-68FF-4756-B45E-E9AF9F596D0F}" type="pres">
      <dgm:prSet presAssocID="{544A46F6-3D9B-48AB-9CD8-E1C978A8BC11}" presName="spacing" presStyleCnt="0"/>
      <dgm:spPr/>
    </dgm:pt>
    <dgm:pt modelId="{84FEF1AB-165A-42EC-9860-464C050DA632}" type="pres">
      <dgm:prSet presAssocID="{845CF7EA-A750-4BDE-AFFF-809200389A7E}" presName="composite" presStyleCnt="0"/>
      <dgm:spPr/>
    </dgm:pt>
    <dgm:pt modelId="{FFDC57DF-F0F0-427E-98E4-58057A5CAC11}" type="pres">
      <dgm:prSet presAssocID="{845CF7EA-A750-4BDE-AFFF-809200389A7E}" presName="imgShp" presStyleLbl="fgImgPlace1" presStyleIdx="1" presStyleCnt="5" custLinFactNeighborX="-8121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6958C7-7B9B-4FFC-9F18-2192D09195ED}" type="pres">
      <dgm:prSet presAssocID="{845CF7EA-A750-4BDE-AFFF-809200389A7E}" presName="txShp" presStyleLbl="node1" presStyleIdx="1" presStyleCnt="5" custScaleX="118302" custLinFactNeighborX="15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2466D-84D7-49B1-BA9D-4880871C460B}" type="pres">
      <dgm:prSet presAssocID="{9C30EF95-024E-46A8-9568-909217FEF57F}" presName="spacing" presStyleCnt="0"/>
      <dgm:spPr/>
    </dgm:pt>
    <dgm:pt modelId="{86FE1D34-DE06-4CE0-B87C-6E2621E41419}" type="pres">
      <dgm:prSet presAssocID="{EDFEC731-F6FA-49D1-A282-263FD9802A77}" presName="composite" presStyleCnt="0"/>
      <dgm:spPr/>
    </dgm:pt>
    <dgm:pt modelId="{37853B83-CE5D-4088-A7C6-1E2296A79576}" type="pres">
      <dgm:prSet presAssocID="{EDFEC731-F6FA-49D1-A282-263FD9802A77}" presName="imgShp" presStyleLbl="fgImgPlace1" presStyleIdx="2" presStyleCnt="5" custLinFactNeighborX="-6092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FCC515-11B7-40E7-8776-07C368B6F9EB}" type="pres">
      <dgm:prSet presAssocID="{EDFEC731-F6FA-49D1-A282-263FD9802A77}" presName="txShp" presStyleLbl="node1" presStyleIdx="2" presStyleCnt="5" custScaleX="121071" custLinFactNeighborX="14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C6FE2-479B-429C-A689-A47E5B1AF545}" type="pres">
      <dgm:prSet presAssocID="{8805DB9B-E065-49F3-BBE9-F5B39C79BC99}" presName="spacing" presStyleCnt="0"/>
      <dgm:spPr/>
    </dgm:pt>
    <dgm:pt modelId="{9137781B-0F53-4003-8632-0286ADE55630}" type="pres">
      <dgm:prSet presAssocID="{BCC89F2D-920E-4208-9BD3-FFFB3EA7D764}" presName="composite" presStyleCnt="0"/>
      <dgm:spPr/>
    </dgm:pt>
    <dgm:pt modelId="{5D09B87C-7E75-42A8-BE34-62CA3D5B1B09}" type="pres">
      <dgm:prSet presAssocID="{BCC89F2D-920E-4208-9BD3-FFFB3EA7D764}" presName="imgShp" presStyleLbl="fgImgPlace1" presStyleIdx="3" presStyleCnt="5" custLinFactNeighborX="-1450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4D2517-B7FE-4710-BC6D-396B7F04C3F8}" type="pres">
      <dgm:prSet presAssocID="{BCC89F2D-920E-4208-9BD3-FFFB3EA7D764}" presName="txShp" presStyleLbl="node1" presStyleIdx="3" presStyleCnt="5" custScaleX="122210" custLinFactNeighborX="13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7C8B0-02CA-4FA2-A609-F6DBB1786D5A}" type="pres">
      <dgm:prSet presAssocID="{D8E70C39-2B68-4879-8165-6A2330AA52B7}" presName="spacing" presStyleCnt="0"/>
      <dgm:spPr/>
    </dgm:pt>
    <dgm:pt modelId="{C5084F6C-17A1-41FD-9C04-7EFF82613151}" type="pres">
      <dgm:prSet presAssocID="{539ED4C8-1B53-427A-A01B-316A6F76BA31}" presName="composite" presStyleCnt="0"/>
      <dgm:spPr/>
    </dgm:pt>
    <dgm:pt modelId="{450CE04C-BB96-40AB-B05A-292BD131593E}" type="pres">
      <dgm:prSet presAssocID="{539ED4C8-1B53-427A-A01B-316A6F76BA31}" presName="imgShp" presStyleLbl="fgImgPlace1" presStyleIdx="4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5D016DA-0E6C-4E53-AEE9-58C805AAB5A0}" type="pres">
      <dgm:prSet presAssocID="{539ED4C8-1B53-427A-A01B-316A6F76BA31}" presName="txShp" presStyleLbl="node1" presStyleIdx="4" presStyleCnt="5" custScaleX="122518" custLinFactNeighborX="13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401558-57FB-4CFE-A50A-FD6F98EA8228}" type="presOf" srcId="{5445934A-54FC-47C1-8A11-2A947B9FE124}" destId="{7CF130B4-8E7B-4DB1-AD84-EF17D0D821C0}" srcOrd="0" destOrd="0" presId="urn:microsoft.com/office/officeart/2005/8/layout/vList3"/>
    <dgm:cxn modelId="{2787FA3E-3E1B-4185-92C9-732173919425}" type="presOf" srcId="{BCC89F2D-920E-4208-9BD3-FFFB3EA7D764}" destId="{ED4D2517-B7FE-4710-BC6D-396B7F04C3F8}" srcOrd="0" destOrd="0" presId="urn:microsoft.com/office/officeart/2005/8/layout/vList3"/>
    <dgm:cxn modelId="{3DEBBB63-1747-4680-9658-F76B870AB4E7}" srcId="{0573B365-DD11-466F-9FCC-89E8750F53D0}" destId="{539ED4C8-1B53-427A-A01B-316A6F76BA31}" srcOrd="4" destOrd="0" parTransId="{332A28A5-1986-4D91-BD62-3F3E489FCF69}" sibTransId="{76CBB87F-4A6F-494E-A375-9558CB3B0905}"/>
    <dgm:cxn modelId="{26375283-8DE9-4564-917D-822ADF7CEC0E}" type="presOf" srcId="{539ED4C8-1B53-427A-A01B-316A6F76BA31}" destId="{45D016DA-0E6C-4E53-AEE9-58C805AAB5A0}" srcOrd="0" destOrd="0" presId="urn:microsoft.com/office/officeart/2005/8/layout/vList3"/>
    <dgm:cxn modelId="{A62DCF1B-8F6B-4C08-99F3-C7AA9E71E0ED}" type="presOf" srcId="{845CF7EA-A750-4BDE-AFFF-809200389A7E}" destId="{2A6958C7-7B9B-4FFC-9F18-2192D09195ED}" srcOrd="0" destOrd="0" presId="urn:microsoft.com/office/officeart/2005/8/layout/vList3"/>
    <dgm:cxn modelId="{69B367AF-DFE0-41D3-84F0-9D102213CA26}" srcId="{0573B365-DD11-466F-9FCC-89E8750F53D0}" destId="{EDFEC731-F6FA-49D1-A282-263FD9802A77}" srcOrd="2" destOrd="0" parTransId="{5A4E453D-3AF4-4A8E-88D3-50A5E9D2CD5B}" sibTransId="{8805DB9B-E065-49F3-BBE9-F5B39C79BC99}"/>
    <dgm:cxn modelId="{4B3EBEC3-B54C-4B62-90AA-8A78355CC134}" type="presOf" srcId="{EDFEC731-F6FA-49D1-A282-263FD9802A77}" destId="{A7FCC515-11B7-40E7-8776-07C368B6F9EB}" srcOrd="0" destOrd="0" presId="urn:microsoft.com/office/officeart/2005/8/layout/vList3"/>
    <dgm:cxn modelId="{D26162B2-A332-45DD-B159-30CB3F7506B4}" srcId="{0573B365-DD11-466F-9FCC-89E8750F53D0}" destId="{845CF7EA-A750-4BDE-AFFF-809200389A7E}" srcOrd="1" destOrd="0" parTransId="{BFB48BB5-E399-4A70-B7CB-86E9933D5B71}" sibTransId="{9C30EF95-024E-46A8-9568-909217FEF57F}"/>
    <dgm:cxn modelId="{D5EDC18A-9D6F-4DD2-B94B-AD3529BD4EAF}" srcId="{0573B365-DD11-466F-9FCC-89E8750F53D0}" destId="{BCC89F2D-920E-4208-9BD3-FFFB3EA7D764}" srcOrd="3" destOrd="0" parTransId="{3483CA9F-7FB2-4CDF-AFB8-18B2570DC7A8}" sibTransId="{D8E70C39-2B68-4879-8165-6A2330AA52B7}"/>
    <dgm:cxn modelId="{229BB937-E888-461F-BC89-0CDB1BEDE06A}" type="presOf" srcId="{0573B365-DD11-466F-9FCC-89E8750F53D0}" destId="{C34D3DDC-1CD7-4900-85A6-754A0BE4E48C}" srcOrd="0" destOrd="0" presId="urn:microsoft.com/office/officeart/2005/8/layout/vList3"/>
    <dgm:cxn modelId="{FE842A25-41C0-4017-8699-E77C043C4869}" srcId="{0573B365-DD11-466F-9FCC-89E8750F53D0}" destId="{5445934A-54FC-47C1-8A11-2A947B9FE124}" srcOrd="0" destOrd="0" parTransId="{65AD9FE3-BC0E-4EB8-952D-E2C3830DC8C0}" sibTransId="{544A46F6-3D9B-48AB-9CD8-E1C978A8BC11}"/>
    <dgm:cxn modelId="{7E16E0D2-AD0A-4B6B-9BCB-18CCDD296ED8}" type="presParOf" srcId="{C34D3DDC-1CD7-4900-85A6-754A0BE4E48C}" destId="{565BD942-31B4-427C-BB96-860F8B2BF4C8}" srcOrd="0" destOrd="0" presId="urn:microsoft.com/office/officeart/2005/8/layout/vList3"/>
    <dgm:cxn modelId="{1EE8BCC3-DDFE-4CC9-B2C3-9525276D6454}" type="presParOf" srcId="{565BD942-31B4-427C-BB96-860F8B2BF4C8}" destId="{D7C979E9-66F7-4E26-A125-B0C804F35503}" srcOrd="0" destOrd="0" presId="urn:microsoft.com/office/officeart/2005/8/layout/vList3"/>
    <dgm:cxn modelId="{EC8CF169-48A1-47D3-AE5D-51D21F3A4649}" type="presParOf" srcId="{565BD942-31B4-427C-BB96-860F8B2BF4C8}" destId="{7CF130B4-8E7B-4DB1-AD84-EF17D0D821C0}" srcOrd="1" destOrd="0" presId="urn:microsoft.com/office/officeart/2005/8/layout/vList3"/>
    <dgm:cxn modelId="{79C9885C-BCD0-4F0B-B518-E3381960D759}" type="presParOf" srcId="{C34D3DDC-1CD7-4900-85A6-754A0BE4E48C}" destId="{564309C5-68FF-4756-B45E-E9AF9F596D0F}" srcOrd="1" destOrd="0" presId="urn:microsoft.com/office/officeart/2005/8/layout/vList3"/>
    <dgm:cxn modelId="{54DB30D9-71F8-4557-8385-E0B3D4ABE450}" type="presParOf" srcId="{C34D3DDC-1CD7-4900-85A6-754A0BE4E48C}" destId="{84FEF1AB-165A-42EC-9860-464C050DA632}" srcOrd="2" destOrd="0" presId="urn:microsoft.com/office/officeart/2005/8/layout/vList3"/>
    <dgm:cxn modelId="{10F5F10D-454C-4AA5-ABF9-8BA3C0524B08}" type="presParOf" srcId="{84FEF1AB-165A-42EC-9860-464C050DA632}" destId="{FFDC57DF-F0F0-427E-98E4-58057A5CAC11}" srcOrd="0" destOrd="0" presId="urn:microsoft.com/office/officeart/2005/8/layout/vList3"/>
    <dgm:cxn modelId="{3BE2A7B2-EACF-46B0-A11C-4318A57CE1A0}" type="presParOf" srcId="{84FEF1AB-165A-42EC-9860-464C050DA632}" destId="{2A6958C7-7B9B-4FFC-9F18-2192D09195ED}" srcOrd="1" destOrd="0" presId="urn:microsoft.com/office/officeart/2005/8/layout/vList3"/>
    <dgm:cxn modelId="{2A8B5E19-5B0B-4D46-AC0D-2A1DF6FF96BB}" type="presParOf" srcId="{C34D3DDC-1CD7-4900-85A6-754A0BE4E48C}" destId="{BA62466D-84D7-49B1-BA9D-4880871C460B}" srcOrd="3" destOrd="0" presId="urn:microsoft.com/office/officeart/2005/8/layout/vList3"/>
    <dgm:cxn modelId="{370CBB02-AD03-4104-8E58-5CB3D1AA1EBA}" type="presParOf" srcId="{C34D3DDC-1CD7-4900-85A6-754A0BE4E48C}" destId="{86FE1D34-DE06-4CE0-B87C-6E2621E41419}" srcOrd="4" destOrd="0" presId="urn:microsoft.com/office/officeart/2005/8/layout/vList3"/>
    <dgm:cxn modelId="{D5633C8C-F66A-475C-A214-A82627E1A5FB}" type="presParOf" srcId="{86FE1D34-DE06-4CE0-B87C-6E2621E41419}" destId="{37853B83-CE5D-4088-A7C6-1E2296A79576}" srcOrd="0" destOrd="0" presId="urn:microsoft.com/office/officeart/2005/8/layout/vList3"/>
    <dgm:cxn modelId="{323F6CFB-34C5-4879-A709-447037BED114}" type="presParOf" srcId="{86FE1D34-DE06-4CE0-B87C-6E2621E41419}" destId="{A7FCC515-11B7-40E7-8776-07C368B6F9EB}" srcOrd="1" destOrd="0" presId="urn:microsoft.com/office/officeart/2005/8/layout/vList3"/>
    <dgm:cxn modelId="{0EB29BCD-D8B7-4E30-92FE-4D6E0A08B2FC}" type="presParOf" srcId="{C34D3DDC-1CD7-4900-85A6-754A0BE4E48C}" destId="{D87C6FE2-479B-429C-A689-A47E5B1AF545}" srcOrd="5" destOrd="0" presId="urn:microsoft.com/office/officeart/2005/8/layout/vList3"/>
    <dgm:cxn modelId="{B1483629-D44C-4ADA-BEBF-01BD73BF4E36}" type="presParOf" srcId="{C34D3DDC-1CD7-4900-85A6-754A0BE4E48C}" destId="{9137781B-0F53-4003-8632-0286ADE55630}" srcOrd="6" destOrd="0" presId="urn:microsoft.com/office/officeart/2005/8/layout/vList3"/>
    <dgm:cxn modelId="{9CBCF44B-5A63-4ED9-9A20-359C22FEE7E8}" type="presParOf" srcId="{9137781B-0F53-4003-8632-0286ADE55630}" destId="{5D09B87C-7E75-42A8-BE34-62CA3D5B1B09}" srcOrd="0" destOrd="0" presId="urn:microsoft.com/office/officeart/2005/8/layout/vList3"/>
    <dgm:cxn modelId="{D49160FF-6ECF-4F14-A6A6-3E8FEACE6D91}" type="presParOf" srcId="{9137781B-0F53-4003-8632-0286ADE55630}" destId="{ED4D2517-B7FE-4710-BC6D-396B7F04C3F8}" srcOrd="1" destOrd="0" presId="urn:microsoft.com/office/officeart/2005/8/layout/vList3"/>
    <dgm:cxn modelId="{F7F69E08-1ABE-459D-BBD7-C71E4EF7D003}" type="presParOf" srcId="{C34D3DDC-1CD7-4900-85A6-754A0BE4E48C}" destId="{C527C8B0-02CA-4FA2-A609-F6DBB1786D5A}" srcOrd="7" destOrd="0" presId="urn:microsoft.com/office/officeart/2005/8/layout/vList3"/>
    <dgm:cxn modelId="{EB76F5A0-D2C0-49B7-98D8-196BADFA6500}" type="presParOf" srcId="{C34D3DDC-1CD7-4900-85A6-754A0BE4E48C}" destId="{C5084F6C-17A1-41FD-9C04-7EFF82613151}" srcOrd="8" destOrd="0" presId="urn:microsoft.com/office/officeart/2005/8/layout/vList3"/>
    <dgm:cxn modelId="{F9FC9E19-9A70-448A-A81D-9A6D82A01981}" type="presParOf" srcId="{C5084F6C-17A1-41FD-9C04-7EFF82613151}" destId="{450CE04C-BB96-40AB-B05A-292BD131593E}" srcOrd="0" destOrd="0" presId="urn:microsoft.com/office/officeart/2005/8/layout/vList3"/>
    <dgm:cxn modelId="{FA48EA9C-9CA3-4099-A727-D4C68571D205}" type="presParOf" srcId="{C5084F6C-17A1-41FD-9C04-7EFF82613151}" destId="{45D016DA-0E6C-4E53-AEE9-58C805AAB5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265C6-5175-4027-A483-4E4E51FB8A4B}">
      <dsp:nvSpPr>
        <dsp:cNvPr id="0" name=""/>
        <dsp:cNvSpPr/>
      </dsp:nvSpPr>
      <dsp:spPr>
        <a:xfrm rot="10800000">
          <a:off x="1571293" y="3059"/>
          <a:ext cx="5244654" cy="1001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Положение о Совете по профилактике правонарушений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21565" y="3059"/>
        <a:ext cx="4994382" cy="1001087"/>
      </dsp:txXfrm>
    </dsp:sp>
    <dsp:sp modelId="{EC86DD77-D4EA-413C-AA4D-0042D8C653F8}">
      <dsp:nvSpPr>
        <dsp:cNvPr id="0" name=""/>
        <dsp:cNvSpPr/>
      </dsp:nvSpPr>
      <dsp:spPr>
        <a:xfrm>
          <a:off x="1128382" y="0"/>
          <a:ext cx="1001087" cy="100108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E0EB9-1B94-4F48-9748-604AF0E6BD6A}">
      <dsp:nvSpPr>
        <dsp:cNvPr id="0" name=""/>
        <dsp:cNvSpPr/>
      </dsp:nvSpPr>
      <dsp:spPr>
        <a:xfrm rot="10800000">
          <a:off x="1457012" y="1277580"/>
          <a:ext cx="5244654" cy="1001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Положение о постановке обучающихся на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внутриколледжный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учет и снятии обучающихся с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внутриколледжного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учета</a:t>
          </a:r>
          <a:endParaRPr lang="ru-RU" sz="1800" kern="1200" dirty="0"/>
        </a:p>
      </dsp:txBody>
      <dsp:txXfrm rot="10800000">
        <a:off x="1707284" y="1277580"/>
        <a:ext cx="4994382" cy="1001087"/>
      </dsp:txXfrm>
    </dsp:sp>
    <dsp:sp modelId="{4274555D-2727-4134-B91F-A605EF29AA3C}">
      <dsp:nvSpPr>
        <dsp:cNvPr id="0" name=""/>
        <dsp:cNvSpPr/>
      </dsp:nvSpPr>
      <dsp:spPr>
        <a:xfrm>
          <a:off x="1070750" y="1302978"/>
          <a:ext cx="1001087" cy="100108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4AD29-D587-4ACC-AA6D-7DDA65253EAA}">
      <dsp:nvSpPr>
        <dsp:cNvPr id="0" name=""/>
        <dsp:cNvSpPr/>
      </dsp:nvSpPr>
      <dsp:spPr>
        <a:xfrm rot="10800000">
          <a:off x="1571293" y="2602897"/>
          <a:ext cx="5244654" cy="1001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 составе комиссии по Совету профилактике правонарушений на учебный год;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21565" y="2602897"/>
        <a:ext cx="4994382" cy="1001087"/>
      </dsp:txXfrm>
    </dsp:sp>
    <dsp:sp modelId="{644A9838-E12D-4075-B07E-E8B3C98E99B4}">
      <dsp:nvSpPr>
        <dsp:cNvPr id="0" name=""/>
        <dsp:cNvSpPr/>
      </dsp:nvSpPr>
      <dsp:spPr>
        <a:xfrm>
          <a:off x="1070750" y="2602897"/>
          <a:ext cx="1001087" cy="100108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EF9B6-6FB0-45F0-BBE5-6B03AFC8C1F8}">
      <dsp:nvSpPr>
        <dsp:cNvPr id="0" name=""/>
        <dsp:cNvSpPr/>
      </dsp:nvSpPr>
      <dsp:spPr>
        <a:xfrm rot="10800000">
          <a:off x="1571293" y="3902816"/>
          <a:ext cx="5244654" cy="1001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Протоколы заседаний Совета по профилактике правонарушений;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21565" y="3902816"/>
        <a:ext cx="4994382" cy="1001087"/>
      </dsp:txXfrm>
    </dsp:sp>
    <dsp:sp modelId="{69F8B825-15CF-45DD-9A3E-01C2C0A403A3}">
      <dsp:nvSpPr>
        <dsp:cNvPr id="0" name=""/>
        <dsp:cNvSpPr/>
      </dsp:nvSpPr>
      <dsp:spPr>
        <a:xfrm>
          <a:off x="1070750" y="3902816"/>
          <a:ext cx="1001087" cy="100108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130B4-8E7B-4DB1-AD84-EF17D0D821C0}">
      <dsp:nvSpPr>
        <dsp:cNvPr id="0" name=""/>
        <dsp:cNvSpPr/>
      </dsp:nvSpPr>
      <dsp:spPr>
        <a:xfrm rot="10800000">
          <a:off x="1571293" y="3059"/>
          <a:ext cx="5244654" cy="1001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Журнал учета обучающихся находящихся на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внутриколледжном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учете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21565" y="3059"/>
        <a:ext cx="4994382" cy="1001087"/>
      </dsp:txXfrm>
    </dsp:sp>
    <dsp:sp modelId="{D7C979E9-66F7-4E26-A125-B0C804F35503}">
      <dsp:nvSpPr>
        <dsp:cNvPr id="0" name=""/>
        <dsp:cNvSpPr/>
      </dsp:nvSpPr>
      <dsp:spPr>
        <a:xfrm>
          <a:off x="1070750" y="3059"/>
          <a:ext cx="1001087" cy="100108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958C7-7B9B-4FFC-9F18-2192D09195ED}">
      <dsp:nvSpPr>
        <dsp:cNvPr id="0" name=""/>
        <dsp:cNvSpPr/>
      </dsp:nvSpPr>
      <dsp:spPr>
        <a:xfrm rot="10800000">
          <a:off x="1571293" y="1302978"/>
          <a:ext cx="5244654" cy="1001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Журнал учета индивидуальной работы с обучающимися находящимися на ВКУ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21565" y="1302978"/>
        <a:ext cx="4994382" cy="1001087"/>
      </dsp:txXfrm>
    </dsp:sp>
    <dsp:sp modelId="{FFDC57DF-F0F0-427E-98E4-58057A5CAC11}">
      <dsp:nvSpPr>
        <dsp:cNvPr id="0" name=""/>
        <dsp:cNvSpPr/>
      </dsp:nvSpPr>
      <dsp:spPr>
        <a:xfrm>
          <a:off x="1070750" y="1302978"/>
          <a:ext cx="1001087" cy="100108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CC515-11B7-40E7-8776-07C368B6F9EB}">
      <dsp:nvSpPr>
        <dsp:cNvPr id="0" name=""/>
        <dsp:cNvSpPr/>
      </dsp:nvSpPr>
      <dsp:spPr>
        <a:xfrm rot="10800000">
          <a:off x="1571293" y="2602897"/>
          <a:ext cx="5244654" cy="1001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Журнал отправленных писем родителям (законным представителям) обучающихся состоящих на ВКУ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21565" y="2602897"/>
        <a:ext cx="4994382" cy="1001087"/>
      </dsp:txXfrm>
    </dsp:sp>
    <dsp:sp modelId="{37853B83-CE5D-4088-A7C6-1E2296A79576}">
      <dsp:nvSpPr>
        <dsp:cNvPr id="0" name=""/>
        <dsp:cNvSpPr/>
      </dsp:nvSpPr>
      <dsp:spPr>
        <a:xfrm>
          <a:off x="1070750" y="2602897"/>
          <a:ext cx="1001087" cy="100108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D2517-B7FE-4710-BC6D-396B7F04C3F8}">
      <dsp:nvSpPr>
        <dsp:cNvPr id="0" name=""/>
        <dsp:cNvSpPr/>
      </dsp:nvSpPr>
      <dsp:spPr>
        <a:xfrm rot="10800000">
          <a:off x="1571293" y="3902816"/>
          <a:ext cx="5244654" cy="1001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Журнал отправленных писем в отделы Полиции МВД по Республике Башкортостан и городу Уфа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21565" y="3902816"/>
        <a:ext cx="4994382" cy="1001087"/>
      </dsp:txXfrm>
    </dsp:sp>
    <dsp:sp modelId="{5D09B87C-7E75-42A8-BE34-62CA3D5B1B09}">
      <dsp:nvSpPr>
        <dsp:cNvPr id="0" name=""/>
        <dsp:cNvSpPr/>
      </dsp:nvSpPr>
      <dsp:spPr>
        <a:xfrm>
          <a:off x="1070750" y="3902816"/>
          <a:ext cx="1001087" cy="100108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01DB3-6C32-4EDC-B073-38C5E5517F83}">
      <dsp:nvSpPr>
        <dsp:cNvPr id="0" name=""/>
        <dsp:cNvSpPr/>
      </dsp:nvSpPr>
      <dsp:spPr>
        <a:xfrm rot="10800000">
          <a:off x="1571293" y="3059"/>
          <a:ext cx="5244654" cy="1001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Учетная карточка обучающегося, состоящего на ВКУ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21565" y="3059"/>
        <a:ext cx="4994382" cy="1001087"/>
      </dsp:txXfrm>
    </dsp:sp>
    <dsp:sp modelId="{33EB8B7A-46C1-43C8-92AD-A54BDE6FD96F}">
      <dsp:nvSpPr>
        <dsp:cNvPr id="0" name=""/>
        <dsp:cNvSpPr/>
      </dsp:nvSpPr>
      <dsp:spPr>
        <a:xfrm>
          <a:off x="1070750" y="3059"/>
          <a:ext cx="1001087" cy="100108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99584-5624-4163-8BDF-D33585C60745}">
      <dsp:nvSpPr>
        <dsp:cNvPr id="0" name=""/>
        <dsp:cNvSpPr/>
      </dsp:nvSpPr>
      <dsp:spPr>
        <a:xfrm rot="10800000">
          <a:off x="1571293" y="1302978"/>
          <a:ext cx="5244654" cy="1001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Таблица контроля за успеваемостью, поведением, обучением и посещением занятий обучающегося группы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21565" y="1302978"/>
        <a:ext cx="4994382" cy="1001087"/>
      </dsp:txXfrm>
    </dsp:sp>
    <dsp:sp modelId="{BB0F6325-075F-4383-9236-2A5E5710FF72}">
      <dsp:nvSpPr>
        <dsp:cNvPr id="0" name=""/>
        <dsp:cNvSpPr/>
      </dsp:nvSpPr>
      <dsp:spPr>
        <a:xfrm>
          <a:off x="1070750" y="1302978"/>
          <a:ext cx="1001087" cy="1001087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418E2-0F09-43B0-9360-844228DF86ED}">
      <dsp:nvSpPr>
        <dsp:cNvPr id="0" name=""/>
        <dsp:cNvSpPr/>
      </dsp:nvSpPr>
      <dsp:spPr>
        <a:xfrm rot="10800000">
          <a:off x="1571293" y="2602897"/>
          <a:ext cx="5244654" cy="1001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Списки обучающихся состоящих на ВКУ, на учете в КДН и ЗП/ОДН, списки условно-осужденных обучающихся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21565" y="2602897"/>
        <a:ext cx="4994382" cy="1001087"/>
      </dsp:txXfrm>
    </dsp:sp>
    <dsp:sp modelId="{CC9C3CE7-4DFE-4E70-B3DC-A811353604E2}">
      <dsp:nvSpPr>
        <dsp:cNvPr id="0" name=""/>
        <dsp:cNvSpPr/>
      </dsp:nvSpPr>
      <dsp:spPr>
        <a:xfrm>
          <a:off x="1070750" y="2602897"/>
          <a:ext cx="1001087" cy="1001087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F66FF-78B0-4D62-9164-0623BA22EFA4}">
      <dsp:nvSpPr>
        <dsp:cNvPr id="0" name=""/>
        <dsp:cNvSpPr/>
      </dsp:nvSpPr>
      <dsp:spPr>
        <a:xfrm rot="10800000">
          <a:off x="1571293" y="3902816"/>
          <a:ext cx="5244654" cy="1001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Журнал обращений классных руководителей на обучающихся колледжа, нарушающих ПВР колледжа и общежития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21565" y="3902816"/>
        <a:ext cx="4994382" cy="1001087"/>
      </dsp:txXfrm>
    </dsp:sp>
    <dsp:sp modelId="{9B7B1611-FB09-4D1B-8F68-83AD267A7AC1}">
      <dsp:nvSpPr>
        <dsp:cNvPr id="0" name=""/>
        <dsp:cNvSpPr/>
      </dsp:nvSpPr>
      <dsp:spPr>
        <a:xfrm>
          <a:off x="1070750" y="3902816"/>
          <a:ext cx="1001087" cy="1001087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265C6-5175-4027-A483-4E4E51FB8A4B}">
      <dsp:nvSpPr>
        <dsp:cNvPr id="0" name=""/>
        <dsp:cNvSpPr/>
      </dsp:nvSpPr>
      <dsp:spPr>
        <a:xfrm rot="10800000">
          <a:off x="1571293" y="3059"/>
          <a:ext cx="5244654" cy="1001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Положение об общественном наркологическом посте ГБПОУ УКОТ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21565" y="3059"/>
        <a:ext cx="4994382" cy="1001087"/>
      </dsp:txXfrm>
    </dsp:sp>
    <dsp:sp modelId="{EC86DD77-D4EA-413C-AA4D-0042D8C653F8}">
      <dsp:nvSpPr>
        <dsp:cNvPr id="0" name=""/>
        <dsp:cNvSpPr/>
      </dsp:nvSpPr>
      <dsp:spPr>
        <a:xfrm>
          <a:off x="1128382" y="0"/>
          <a:ext cx="1001087" cy="100108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E0EB9-1B94-4F48-9748-604AF0E6BD6A}">
      <dsp:nvSpPr>
        <dsp:cNvPr id="0" name=""/>
        <dsp:cNvSpPr/>
      </dsp:nvSpPr>
      <dsp:spPr>
        <a:xfrm rot="10800000">
          <a:off x="1457012" y="1277580"/>
          <a:ext cx="5244654" cy="1001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2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effectLst/>
              <a:latin typeface="Times New Roman"/>
            </a:rPr>
            <a:t>Приказ о составе  общественного  </a:t>
          </a:r>
          <a:r>
            <a:rPr lang="ru-RU" sz="2400" kern="1200" dirty="0" err="1" smtClean="0">
              <a:solidFill>
                <a:schemeClr val="tx1"/>
              </a:solidFill>
              <a:effectLst/>
              <a:latin typeface="Times New Roman"/>
            </a:rPr>
            <a:t>наркопоста</a:t>
          </a:r>
          <a:r>
            <a:rPr lang="ru-RU" sz="2400" kern="1200" dirty="0" smtClean="0">
              <a:solidFill>
                <a:schemeClr val="tx1"/>
              </a:solidFill>
              <a:effectLst/>
              <a:latin typeface="Times New Roman"/>
            </a:rPr>
            <a:t> на учебный год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707284" y="1277580"/>
        <a:ext cx="4994382" cy="1001087"/>
      </dsp:txXfrm>
    </dsp:sp>
    <dsp:sp modelId="{4274555D-2727-4134-B91F-A605EF29AA3C}">
      <dsp:nvSpPr>
        <dsp:cNvPr id="0" name=""/>
        <dsp:cNvSpPr/>
      </dsp:nvSpPr>
      <dsp:spPr>
        <a:xfrm>
          <a:off x="1070750" y="1302978"/>
          <a:ext cx="1001087" cy="100108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4AD29-D587-4ACC-AA6D-7DDA65253EAA}">
      <dsp:nvSpPr>
        <dsp:cNvPr id="0" name=""/>
        <dsp:cNvSpPr/>
      </dsp:nvSpPr>
      <dsp:spPr>
        <a:xfrm rot="10800000">
          <a:off x="1571293" y="2602897"/>
          <a:ext cx="5244654" cy="1001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2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План работы общественного наркологического поста на год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21565" y="2602897"/>
        <a:ext cx="4994382" cy="1001087"/>
      </dsp:txXfrm>
    </dsp:sp>
    <dsp:sp modelId="{644A9838-E12D-4075-B07E-E8B3C98E99B4}">
      <dsp:nvSpPr>
        <dsp:cNvPr id="0" name=""/>
        <dsp:cNvSpPr/>
      </dsp:nvSpPr>
      <dsp:spPr>
        <a:xfrm>
          <a:off x="1070750" y="2602897"/>
          <a:ext cx="1001087" cy="100108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EF9B6-6FB0-45F0-BBE5-6B03AFC8C1F8}">
      <dsp:nvSpPr>
        <dsp:cNvPr id="0" name=""/>
        <dsp:cNvSpPr/>
      </dsp:nvSpPr>
      <dsp:spPr>
        <a:xfrm rot="10800000">
          <a:off x="1571293" y="3902816"/>
          <a:ext cx="5244654" cy="1001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Журнал учета проводимых мероприятий по профилактике распространения и наркомании, токсикомании и алкоголизма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21565" y="3902816"/>
        <a:ext cx="4994382" cy="1001087"/>
      </dsp:txXfrm>
    </dsp:sp>
    <dsp:sp modelId="{69F8B825-15CF-45DD-9A3E-01C2C0A403A3}">
      <dsp:nvSpPr>
        <dsp:cNvPr id="0" name=""/>
        <dsp:cNvSpPr/>
      </dsp:nvSpPr>
      <dsp:spPr>
        <a:xfrm>
          <a:off x="1070750" y="3902816"/>
          <a:ext cx="1001087" cy="100108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130B4-8E7B-4DB1-AD84-EF17D0D821C0}">
      <dsp:nvSpPr>
        <dsp:cNvPr id="0" name=""/>
        <dsp:cNvSpPr/>
      </dsp:nvSpPr>
      <dsp:spPr>
        <a:xfrm rot="10800000">
          <a:off x="1861107" y="3741"/>
          <a:ext cx="6115785" cy="8833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543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Журнал выявленных и направленных на медицинское освидетельствование и консультацию нарколога, обучающихся, замеченных в употреблении алкоголя, наркотических и токсических средств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81950" y="3741"/>
        <a:ext cx="5894942" cy="883373"/>
      </dsp:txXfrm>
    </dsp:sp>
    <dsp:sp modelId="{D7C979E9-66F7-4E26-A125-B0C804F35503}">
      <dsp:nvSpPr>
        <dsp:cNvPr id="0" name=""/>
        <dsp:cNvSpPr/>
      </dsp:nvSpPr>
      <dsp:spPr>
        <a:xfrm>
          <a:off x="782054" y="3741"/>
          <a:ext cx="883373" cy="88337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958C7-7B9B-4FFC-9F18-2192D09195ED}">
      <dsp:nvSpPr>
        <dsp:cNvPr id="0" name=""/>
        <dsp:cNvSpPr/>
      </dsp:nvSpPr>
      <dsp:spPr>
        <a:xfrm rot="10800000">
          <a:off x="1700840" y="1150808"/>
          <a:ext cx="6322285" cy="8833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543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Закрытый журнал по учету направлений на консультацию к наркологу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921683" y="1150808"/>
        <a:ext cx="6101442" cy="883373"/>
      </dsp:txXfrm>
    </dsp:sp>
    <dsp:sp modelId="{FFDC57DF-F0F0-427E-98E4-58057A5CAC11}">
      <dsp:nvSpPr>
        <dsp:cNvPr id="0" name=""/>
        <dsp:cNvSpPr/>
      </dsp:nvSpPr>
      <dsp:spPr>
        <a:xfrm>
          <a:off x="832667" y="1150808"/>
          <a:ext cx="883373" cy="88337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CC515-11B7-40E7-8776-07C368B6F9EB}">
      <dsp:nvSpPr>
        <dsp:cNvPr id="0" name=""/>
        <dsp:cNvSpPr/>
      </dsp:nvSpPr>
      <dsp:spPr>
        <a:xfrm rot="10800000">
          <a:off x="1551604" y="2297876"/>
          <a:ext cx="6470265" cy="8833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543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Закрытый журнал  учета, выявленных обучающихся, замеченных в употреблении наркотических, токсических веществ, алкоголя и </a:t>
          </a:r>
          <a:r>
            <a:rPr kumimoji="0" lang="ru-RU" sz="1400" b="1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табакокурения</a:t>
          </a: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 и проводимой индивидуальной работы с родителями (законными представителями)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772447" y="2297876"/>
        <a:ext cx="6249422" cy="883373"/>
      </dsp:txXfrm>
    </dsp:sp>
    <dsp:sp modelId="{37853B83-CE5D-4088-A7C6-1E2296A79576}">
      <dsp:nvSpPr>
        <dsp:cNvPr id="0" name=""/>
        <dsp:cNvSpPr/>
      </dsp:nvSpPr>
      <dsp:spPr>
        <a:xfrm>
          <a:off x="850591" y="2297876"/>
          <a:ext cx="883373" cy="88337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D2517-B7FE-4710-BC6D-396B7F04C3F8}">
      <dsp:nvSpPr>
        <dsp:cNvPr id="0" name=""/>
        <dsp:cNvSpPr/>
      </dsp:nvSpPr>
      <dsp:spPr>
        <a:xfrm rot="10800000">
          <a:off x="1477987" y="3444943"/>
          <a:ext cx="6531136" cy="8833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543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Акты сверки выявленных и направленных на медицинское наркологическое освидетельствование и консультацию нарколога, обучающихся, замеченных в употреблении наркотических, токсических  средств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98830" y="3444943"/>
        <a:ext cx="6310293" cy="883373"/>
      </dsp:txXfrm>
    </dsp:sp>
    <dsp:sp modelId="{5D09B87C-7E75-42A8-BE34-62CA3D5B1B09}">
      <dsp:nvSpPr>
        <dsp:cNvPr id="0" name=""/>
        <dsp:cNvSpPr/>
      </dsp:nvSpPr>
      <dsp:spPr>
        <a:xfrm>
          <a:off x="891597" y="3444943"/>
          <a:ext cx="883373" cy="88337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016DA-0E6C-4E53-AEE9-58C805AAB5A0}">
      <dsp:nvSpPr>
        <dsp:cNvPr id="0" name=""/>
        <dsp:cNvSpPr/>
      </dsp:nvSpPr>
      <dsp:spPr>
        <a:xfrm rot="10800000">
          <a:off x="1454954" y="4592010"/>
          <a:ext cx="6547596" cy="8833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543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rPr>
            <a:t>Журнал учета исходящих сигнальных карточек о семье, находящейся в социально-опасном положении, о несовершеннолетнем,  находящимся в социально-опасном положении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75797" y="4592010"/>
        <a:ext cx="6326753" cy="883373"/>
      </dsp:txXfrm>
    </dsp:sp>
    <dsp:sp modelId="{450CE04C-BB96-40AB-B05A-292BD131593E}">
      <dsp:nvSpPr>
        <dsp:cNvPr id="0" name=""/>
        <dsp:cNvSpPr/>
      </dsp:nvSpPr>
      <dsp:spPr>
        <a:xfrm>
          <a:off x="904406" y="4592010"/>
          <a:ext cx="883373" cy="8833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B57EC-81C4-475D-80CE-9DD617168523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171A0-A83C-4943-9FAB-BE67E23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20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028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03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52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91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84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6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52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67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33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6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5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AECE-B6FA-4338-8862-A3D169FCE88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68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98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39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6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6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52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57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7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959921-520D-4C0A-8311-AD35B4402E3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7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9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3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7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437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71A0-A83C-4943-9FAB-BE67E238088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3.em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7.emf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8.emf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22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2.emf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3.emf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68992" y="1433015"/>
            <a:ext cx="7356142" cy="34749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n w="0"/>
                <a:solidFill>
                  <a:srgbClr val="003374"/>
                </a:solidFill>
                <a:latin typeface="+mn-lt"/>
              </a:rPr>
              <a:t>Нормативное-правовое сопровождение социального педагога по организации воспитательной работы</a:t>
            </a:r>
            <a:endParaRPr lang="en-US" sz="4400" b="1" dirty="0">
              <a:ln w="0"/>
              <a:solidFill>
                <a:srgbClr val="003374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0300" y="4907994"/>
            <a:ext cx="4109729" cy="121499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Социальный педагог ГБПОУ УКОТ</a:t>
            </a:r>
          </a:p>
          <a:p>
            <a:pPr algn="l" eaLnBrk="1" hangingPunct="1">
              <a:lnSpc>
                <a:spcPct val="100000"/>
              </a:lnSpc>
              <a:defRPr/>
            </a:pPr>
            <a:r>
              <a:rPr lang="ru-RU" altLang="ru-RU" sz="1600" b="1" dirty="0" err="1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alt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.Уфа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</a:rPr>
              <a:t>, Республика Башкортостан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 eaLnBrk="1" hangingPunct="1">
              <a:lnSpc>
                <a:spcPct val="100000"/>
              </a:lnSpc>
              <a:defRPr/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Лисовская Карина Робертовна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4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766">
            <a:off x="1740514" y="-14864"/>
            <a:ext cx="1010803" cy="102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959845">
            <a:off x="6368861" y="6523656"/>
            <a:ext cx="9749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000" i="1" dirty="0" smtClean="0"/>
              <a:t>Лисовская К.Р.</a:t>
            </a:r>
            <a:endParaRPr lang="ru-RU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39518"/>
              </p:ext>
            </p:extLst>
          </p:nvPr>
        </p:nvGraphicFramePr>
        <p:xfrm>
          <a:off x="740228" y="108857"/>
          <a:ext cx="8186058" cy="66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6312"/>
                <a:gridCol w="115138"/>
                <a:gridCol w="1365200"/>
                <a:gridCol w="1299408"/>
              </a:tblGrid>
              <a:tr h="4862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Показатель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Кол-во человек групп нового набора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Кол-во всего обучающихся на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Общее количество обучающихся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Состав семьи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Полная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Неполная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Из них: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Многодетная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Место проживания обучающихся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Город Уфа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Районы и города Республики Башкортостан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Приезжие из других городов России и зарубежья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Материальное обеспечение семьи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Малообеспеченные семьи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Малоимущие семьи (полная)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Льготные категории  обучающихся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Обучающиеся из числа детей сирот и детей, оставшихся без попечения родителей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Обучающиеся с ОВЗ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Количество обучающихся, состоящих на учете в ОДН, КДН и ЗП районов г. Уфы и РБ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2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436914" y="550952"/>
            <a:ext cx="71628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Совет по профилактике правонарушений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6952"/>
            <a:ext cx="7162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колледже функционирует Совет по профилактике правонарушений, заседание которого проводятся по мере необходимости. Планомерная работа Совета профилактики правонарушений начинается с 01 сентября   каждого учебного года.	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заседании Совета по профилактике правонарушений: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выявляются  обучающиеся, находящиеся в социально опасном положении, а также не посещающие или систематически пропускающие по неуважительным причинам занятия в колледже;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выявляются семьи, находящиеся в социально опасном положении, им оказывается индивидуальная помощь в воспитании детей;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привлекаются  обучающиеся «группы риска» к занятиям в творческой жизни колледжа и спортивных секциях.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439255"/>
              </p:ext>
            </p:extLst>
          </p:nvPr>
        </p:nvGraphicFramePr>
        <p:xfrm>
          <a:off x="628650" y="1270000"/>
          <a:ext cx="7886699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97567" y="242608"/>
            <a:ext cx="856734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Документация, регламентирующая деятельность по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Совету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профилактике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правонарушений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07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808730"/>
              </p:ext>
            </p:extLst>
          </p:nvPr>
        </p:nvGraphicFramePr>
        <p:xfrm>
          <a:off x="628650" y="1270000"/>
          <a:ext cx="7886699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70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756264"/>
              </p:ext>
            </p:extLst>
          </p:nvPr>
        </p:nvGraphicFramePr>
        <p:xfrm>
          <a:off x="628650" y="1270000"/>
          <a:ext cx="7886699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49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apus666.narod.ru/clipart/b/bum/bumag1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68" y="-919889"/>
            <a:ext cx="5609397" cy="75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8168" y="646546"/>
            <a:ext cx="4458268" cy="5921054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27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apus666.narod.ru/clipart/b/bum/bumag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68" y="-919889"/>
            <a:ext cx="5609397" cy="75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4"/>
          <a:stretch/>
        </p:blipFill>
        <p:spPr bwMode="auto">
          <a:xfrm>
            <a:off x="2283069" y="1042668"/>
            <a:ext cx="4600332" cy="402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5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57300" y="307975"/>
            <a:ext cx="740410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Внутриколледжный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учет и снятие обучающихся с </a:t>
            </a:r>
            <a:r>
              <a:rPr kumimoji="0" lang="ru-RU" sz="2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внутриколледжного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учета.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447800" y="927101"/>
            <a:ext cx="725170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</a:rPr>
              <a:t>	</a:t>
            </a:r>
            <a:r>
              <a:rPr kumimoji="0" lang="ru-RU" sz="23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</a:rPr>
              <a:t>Постановка на </a:t>
            </a:r>
            <a:r>
              <a:rPr kumimoji="0" lang="ru-RU" sz="23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</a:rPr>
              <a:t>внутриколледжный</a:t>
            </a:r>
            <a:r>
              <a:rPr kumimoji="0" lang="ru-RU" sz="23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</a:rPr>
              <a:t> учет  производится в соответствии с Положение о постановке на </a:t>
            </a:r>
            <a:r>
              <a:rPr kumimoji="0" lang="ru-RU" sz="23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</a:rPr>
              <a:t>внутриколледжный</a:t>
            </a:r>
            <a:r>
              <a:rPr kumimoji="0" lang="ru-RU" sz="23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</a:rPr>
              <a:t> учет и снятии обучающихся с </a:t>
            </a:r>
            <a:r>
              <a:rPr kumimoji="0" lang="ru-RU" sz="23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</a:rPr>
              <a:t>внутриколледжного</a:t>
            </a:r>
            <a:r>
              <a:rPr kumimoji="0" lang="ru-RU" sz="23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</a:rPr>
              <a:t> учета.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3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</a:rPr>
              <a:t>	Срок пребывания обучающегося  на внутри-</a:t>
            </a:r>
            <a:r>
              <a:rPr kumimoji="0" lang="ru-RU" sz="23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</a:rPr>
              <a:t>колледжном</a:t>
            </a:r>
            <a:r>
              <a:rPr kumimoji="0" lang="ru-RU" sz="23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</a:rPr>
              <a:t>  учете регулируется  в зависимости от степени нарушения и наличия (отсутствия) положительной динамики воспитательных воздействий. 	Обучающиеся, попавшие на </a:t>
            </a:r>
            <a:r>
              <a:rPr kumimoji="0" lang="ru-RU" sz="23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</a:rPr>
              <a:t>внутриколледжный</a:t>
            </a:r>
            <a:r>
              <a:rPr kumimoji="0" lang="ru-RU" sz="23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</a:rPr>
              <a:t> учет, помимо индивидуальной работы с классным руководителем, педагогом-психологом, социальным педагогом, в качестве  профилактической работы  привлекаются  в спортивные секции колледжа, в кружковую деятельность, а так же в творческий коллектив колледжа.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23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8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apus666.narod.ru/clipart/b/bum/bumag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68" y="-919889"/>
            <a:ext cx="5609397" cy="75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9878" y="1270000"/>
            <a:ext cx="3924244" cy="490696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2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apus666.narod.ru/clipart/b/bum/bumag1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68" y="-919889"/>
            <a:ext cx="5609397" cy="75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72" y="1235074"/>
            <a:ext cx="4370388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5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015" y="859810"/>
            <a:ext cx="7178721" cy="55819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  Одним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из важнейших аспектов в работе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социального педагога 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является ведение документации, которая помогает спланировать деятельность, запротоколировать этапы и результаты профилактической работы, организовать и провести профилактическую беседу, родительское собрание, классный час, сориентироваться в возникающих проблемах и найти пути их решения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73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zhmb.kgd.gov.kz/sites/default/files/styles/fb/public/news/1076.jpg?itok=bEQiJuH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" b="100000" l="2366" r="100000">
                        <a14:foregroundMark x1="28172" y1="55573" x2="28172" y2="55573"/>
                        <a14:foregroundMark x1="38925" y1="50000" x2="38925" y2="50000"/>
                        <a14:foregroundMark x1="75269" y1="43153" x2="75269" y2="43153"/>
                        <a14:foregroundMark x1="79785" y1="60987" x2="79785" y2="60987"/>
                        <a14:foregroundMark x1="82796" y1="80732" x2="82796" y2="80732"/>
                        <a14:foregroundMark x1="64946" y1="77070" x2="64946" y2="77070"/>
                        <a14:foregroundMark x1="47527" y1="77070" x2="47527" y2="77070"/>
                        <a14:foregroundMark x1="46022" y1="75159" x2="46022" y2="75159"/>
                        <a14:foregroundMark x1="38710" y1="73248" x2="38710" y2="73248"/>
                        <a14:foregroundMark x1="34839" y1="72134" x2="34839" y2="72134"/>
                        <a14:foregroundMark x1="28172" y1="67038" x2="28172" y2="67038"/>
                        <a14:foregroundMark x1="16344" y1="59554" x2="16344" y2="59554"/>
                        <a14:foregroundMark x1="22796" y1="60828" x2="23656" y2="60828"/>
                        <a14:foregroundMark x1="49032" y1="56051" x2="49032" y2="56051"/>
                        <a14:foregroundMark x1="51398" y1="54936" x2="53118" y2="54459"/>
                        <a14:foregroundMark x1="54409" y1="53981" x2="54409" y2="53981"/>
                        <a14:foregroundMark x1="69462" y1="57166" x2="89677" y2="18631"/>
                        <a14:foregroundMark x1="36344" y1="33121" x2="36344" y2="33121"/>
                        <a14:foregroundMark x1="33763" y1="32803" x2="32903" y2="32803"/>
                        <a14:foregroundMark x1="32473" y1="32484" x2="32473" y2="32484"/>
                        <a14:foregroundMark x1="28817" y1="33280" x2="28817" y2="33280"/>
                        <a14:foregroundMark x1="36559" y1="33280" x2="36559" y2="33280"/>
                        <a14:foregroundMark x1="65376" y1="33599" x2="65376" y2="33599"/>
                        <a14:foregroundMark x1="65591" y1="35032" x2="65591" y2="35032"/>
                        <a14:foregroundMark x1="24731" y1="33917" x2="24731" y2="33917"/>
                        <a14:foregroundMark x1="29032" y1="35510" x2="29032" y2="35510"/>
                        <a14:foregroundMark x1="30538" y1="35987" x2="30538" y2="35987"/>
                        <a14:foregroundMark x1="53118" y1="34873" x2="89677" y2="33599"/>
                        <a14:foregroundMark x1="17849" y1="33280" x2="80215" y2="33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-604319"/>
            <a:ext cx="5483225" cy="740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20900" y="2996732"/>
            <a:ext cx="4432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о составе комиссии по Совету профилактики правонарушений на учебный год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2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00" y="260084"/>
            <a:ext cx="7004049" cy="10472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Приказ о составе комиссии по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Совету профилактики правонарушений на учебный год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09700" y="1384300"/>
            <a:ext cx="7435849" cy="4906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начале каждого учебного года приказом директора колледжа утверждается комиссии по Совету профилактики, ее состав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обязанности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 комиссии входит 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Председатель- заместитель директора по ВР,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ам. председателя-  социальный педагог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лены: зав. здравпунктом,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ав. учебными отделениями,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Председатель Совета обучающихся колледжа,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Инспектор отделения профилактики правонарушений несовершеннолетних 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Инспектор Управления общественной безопасности и профилактики правонарушений несовершеннолетних.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636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1400" y="277813"/>
            <a:ext cx="764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План работы Совета по профилактике правонарушений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3125"/>
          <a:stretch/>
        </p:blipFill>
        <p:spPr bwMode="auto">
          <a:xfrm>
            <a:off x="1441449" y="1408113"/>
            <a:ext cx="7601445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61896"/>
              </p:ext>
            </p:extLst>
          </p:nvPr>
        </p:nvGraphicFramePr>
        <p:xfrm>
          <a:off x="1487733" y="5130546"/>
          <a:ext cx="7254876" cy="1257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875"/>
                <a:gridCol w="1647492"/>
                <a:gridCol w="1612900"/>
                <a:gridCol w="1658696"/>
                <a:gridCol w="1368913"/>
              </a:tblGrid>
              <a:tr h="66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Сроки выполнения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Отметка 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выполнении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10" marR="67610" marT="0" marB="0"/>
                </a:tc>
              </a:tr>
              <a:tr h="596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483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12788" y="-192087"/>
            <a:ext cx="81375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Протокол Совета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по профилактике правонарушений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20443" r="53125" b="14746"/>
          <a:stretch/>
        </p:blipFill>
        <p:spPr bwMode="auto">
          <a:xfrm>
            <a:off x="2278743" y="1304925"/>
            <a:ext cx="3947886" cy="556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1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388" y="1484313"/>
            <a:ext cx="8507412" cy="46466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 smtClean="0">
              <a:solidFill>
                <a:srgbClr val="003366"/>
              </a:solidFill>
              <a:effectLst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>
              <a:solidFill>
                <a:srgbClr val="003366"/>
              </a:solidFill>
              <a:effectLst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 smtClean="0">
              <a:solidFill>
                <a:srgbClr val="003366"/>
              </a:solidFill>
              <a:effectLst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>
              <a:solidFill>
                <a:srgbClr val="003366"/>
              </a:solidFill>
              <a:effectLst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 smtClean="0">
              <a:solidFill>
                <a:srgbClr val="003366"/>
              </a:solidFill>
              <a:effectLst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>
              <a:solidFill>
                <a:srgbClr val="003366"/>
              </a:solidFill>
              <a:effectLst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 smtClean="0">
              <a:solidFill>
                <a:srgbClr val="003366"/>
              </a:solidFill>
              <a:effectLst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>
              <a:solidFill>
                <a:srgbClr val="003366"/>
              </a:solidFill>
              <a:effectLst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>
              <a:solidFill>
                <a:srgbClr val="003366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525217"/>
              </p:ext>
            </p:extLst>
          </p:nvPr>
        </p:nvGraphicFramePr>
        <p:xfrm>
          <a:off x="1538514" y="1435327"/>
          <a:ext cx="7337198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846"/>
                <a:gridCol w="2326292"/>
                <a:gridCol w="1264168"/>
                <a:gridCol w="1384446"/>
                <a:gridCol w="1384446"/>
              </a:tblGrid>
              <a:tr h="746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ФИО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Причина постановки на ВКУ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Дата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постановки на ВКУ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Дата снятия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с ВКУ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</a:tr>
              <a:tr h="995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074057" y="455613"/>
            <a:ext cx="7801655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Журнал учета обучающихся находящихся на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внутриколледжном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учете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4057" y="349109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Журнал индивидуальной работы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с обучающимися состоящими на ВКУ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981103"/>
              </p:ext>
            </p:extLst>
          </p:nvPr>
        </p:nvGraphicFramePr>
        <p:xfrm>
          <a:off x="1575709" y="4876800"/>
          <a:ext cx="7423151" cy="1552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992"/>
                <a:gridCol w="2143405"/>
                <a:gridCol w="1169130"/>
                <a:gridCol w="1883598"/>
                <a:gridCol w="1763026"/>
              </a:tblGrid>
              <a:tr h="9466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Ф.И.О.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Группа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Проведенная работа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 проведения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/Личная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подпись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6" marR="91436" marT="45713" marB="45713"/>
                </a:tc>
              </a:tr>
              <a:tr h="60618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13" marB="45713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014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69234"/>
              </p:ext>
            </p:extLst>
          </p:nvPr>
        </p:nvGraphicFramePr>
        <p:xfrm>
          <a:off x="1422400" y="1387936"/>
          <a:ext cx="7543800" cy="203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41"/>
                <a:gridCol w="1871830"/>
                <a:gridCol w="1494544"/>
                <a:gridCol w="2131125"/>
                <a:gridCol w="1508760"/>
              </a:tblGrid>
              <a:tr h="144463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ФИО студента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ФИО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родителей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Адрес проживания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ФИО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начальника  Отдела полиции/адрес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Дата отправки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</a:tr>
              <a:tr h="58578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291770" y="-26981"/>
            <a:ext cx="749662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Журнал отправленных писем в отделы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Полиции МВД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 Республике Башкортостан и городу Уфа</a:t>
            </a:r>
            <a:b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22400" y="3594261"/>
            <a:ext cx="790483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Журнал обращений классных руководителей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на обучающихся колледжа, нарушающих ПВР колледжа и общежития</a:t>
            </a:r>
            <a:b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719489"/>
              </p:ext>
            </p:extLst>
          </p:nvPr>
        </p:nvGraphicFramePr>
        <p:xfrm>
          <a:off x="1436914" y="4931229"/>
          <a:ext cx="7561943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201"/>
                <a:gridCol w="1532428"/>
                <a:gridCol w="3260828"/>
                <a:gridCol w="1890486"/>
              </a:tblGrid>
              <a:tr h="14020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Ф.И.О. студента/группа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Замечание преподавателя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719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apus666.narod.ru/clipart/b/bum/bumag1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68" y="-919889"/>
            <a:ext cx="5609397" cy="75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5388" y="539750"/>
            <a:ext cx="4464050" cy="672941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0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apus666.narod.ru/clipart/b/bum/bumag1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68" y="-919889"/>
            <a:ext cx="5609397" cy="75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87"/>
          <a:stretch/>
        </p:blipFill>
        <p:spPr bwMode="auto">
          <a:xfrm>
            <a:off x="2633662" y="653880"/>
            <a:ext cx="4211637" cy="113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5"/>
          <a:stretch/>
        </p:blipFill>
        <p:spPr bwMode="auto">
          <a:xfrm>
            <a:off x="2633662" y="1756229"/>
            <a:ext cx="4211637" cy="87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073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" b="67241"/>
          <a:stretch/>
        </p:blipFill>
        <p:spPr bwMode="auto">
          <a:xfrm>
            <a:off x="1509485" y="621408"/>
            <a:ext cx="7474857" cy="392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9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364342" y="239713"/>
            <a:ext cx="744945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Общественный наркологический пост</a:t>
            </a:r>
            <a:endParaRPr kumimoji="0" lang="ru-RU" sz="4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364342" y="1725613"/>
            <a:ext cx="7605487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60000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В колледже в целях пропаганды здорового образа жизни; противодействия злоупотреблению наркотиками, алкоголя и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табакокурения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; своевременного выявления подростков, склонных к употреблению табачных изделий, спиртных напитков, наркотических и токсических веществ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функционирует Общественный наркологический пост.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	Основными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направлениями работы Общественного наркологического поста колледжа являются: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укрепление физического, нравственного и духовного здоровья обучающихся;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формирование потребности вести здоровый образ жизни;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совершенствование системы противодействия злоупотреблению наркотиками, алкоголя и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табакокурения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повышение эффективности профилактики правонарушений.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08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500063"/>
            <a:ext cx="7634288" cy="6072187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Важнейшие профилактические  задачи, стоящие перед каждым педагогическим коллективом образовательных учреждений: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содействие ребенку в реализации и защите его прав и законных интересов, контроль за соблюдением законодательства РФ и субъектов РФ в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 несовершеннолетних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законопослушного поведения детей и подростков;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социально-психологической и педагогической помощи  детям и семьям, нуждающимся в ней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Blip>
                <a:blip r:embed="rId3"/>
              </a:buBlip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выявление детей и семей, находящихся в социально- опасном положении;	 </a:t>
            </a:r>
          </a:p>
          <a:p>
            <a:pPr>
              <a:buBlip>
                <a:blip r:embed="rId3"/>
              </a:buBlip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019384"/>
              </p:ext>
            </p:extLst>
          </p:nvPr>
        </p:nvGraphicFramePr>
        <p:xfrm>
          <a:off x="628650" y="1270000"/>
          <a:ext cx="7886699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764602" y="242608"/>
            <a:ext cx="5633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Документация, регламентирующая </a:t>
            </a:r>
            <a:endParaRPr lang="ru-RU" sz="24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деятельность  </a:t>
            </a:r>
            <a:r>
              <a:rPr lang="ru-RU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общественного </a:t>
            </a:r>
            <a:r>
              <a:rPr lang="ru-RU" sz="2400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наркопоста</a:t>
            </a:r>
            <a:endParaRPr lang="ru-RU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36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730951"/>
              </p:ext>
            </p:extLst>
          </p:nvPr>
        </p:nvGraphicFramePr>
        <p:xfrm>
          <a:off x="493486" y="515272"/>
          <a:ext cx="8036378" cy="547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5172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apus666.narod.ru/clipart/b/bum/bumag1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68" y="-919889"/>
            <a:ext cx="5609397" cy="75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8743" y="709615"/>
            <a:ext cx="4573407" cy="571726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0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apus666.narod.ru/clipart/b/bum/bumag1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68" y="-919889"/>
            <a:ext cx="5609397" cy="75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89" y="865414"/>
            <a:ext cx="4444227" cy="380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0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zhmb.kgd.gov.kz/sites/default/files/styles/fb/public/news/1076.jpg?itok=bEQiJuH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" b="100000" l="2366" r="100000">
                        <a14:foregroundMark x1="28172" y1="55573" x2="28172" y2="55573"/>
                        <a14:foregroundMark x1="38925" y1="50000" x2="38925" y2="50000"/>
                        <a14:foregroundMark x1="75269" y1="43153" x2="75269" y2="43153"/>
                        <a14:foregroundMark x1="79785" y1="60987" x2="79785" y2="60987"/>
                        <a14:foregroundMark x1="82796" y1="80732" x2="82796" y2="80732"/>
                        <a14:foregroundMark x1="64946" y1="77070" x2="64946" y2="77070"/>
                        <a14:foregroundMark x1="47527" y1="77070" x2="47527" y2="77070"/>
                        <a14:foregroundMark x1="46022" y1="75159" x2="46022" y2="75159"/>
                        <a14:foregroundMark x1="38710" y1="73248" x2="38710" y2="73248"/>
                        <a14:foregroundMark x1="34839" y1="72134" x2="34839" y2="72134"/>
                        <a14:foregroundMark x1="28172" y1="67038" x2="28172" y2="67038"/>
                        <a14:foregroundMark x1="16344" y1="59554" x2="16344" y2="59554"/>
                        <a14:foregroundMark x1="22796" y1="60828" x2="23656" y2="60828"/>
                        <a14:foregroundMark x1="49032" y1="56051" x2="49032" y2="56051"/>
                        <a14:foregroundMark x1="51398" y1="54936" x2="53118" y2="54459"/>
                        <a14:foregroundMark x1="54409" y1="53981" x2="54409" y2="53981"/>
                        <a14:foregroundMark x1="69462" y1="57166" x2="89677" y2="18631"/>
                        <a14:foregroundMark x1="36344" y1="33121" x2="36344" y2="33121"/>
                        <a14:foregroundMark x1="33763" y1="32803" x2="32903" y2="32803"/>
                        <a14:foregroundMark x1="32473" y1="32484" x2="32473" y2="32484"/>
                        <a14:foregroundMark x1="28817" y1="33280" x2="28817" y2="33280"/>
                        <a14:foregroundMark x1="36559" y1="33280" x2="36559" y2="33280"/>
                        <a14:foregroundMark x1="65376" y1="33599" x2="65376" y2="33599"/>
                        <a14:foregroundMark x1="65591" y1="35032" x2="65591" y2="35032"/>
                        <a14:foregroundMark x1="24731" y1="33917" x2="24731" y2="33917"/>
                        <a14:foregroundMark x1="29032" y1="35510" x2="29032" y2="35510"/>
                        <a14:foregroundMark x1="30538" y1="35987" x2="30538" y2="35987"/>
                        <a14:foregroundMark x1="53118" y1="34873" x2="89677" y2="33599"/>
                        <a14:foregroundMark x1="17849" y1="33280" x2="80215" y2="33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-604319"/>
            <a:ext cx="5483225" cy="740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243137" y="2425232"/>
            <a:ext cx="4432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о составе общественного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наркопоста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8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343" y="493486"/>
            <a:ext cx="7151006" cy="5849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начале каждого учебного года приказом директора утверждается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комиссии общественного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наркопоста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обязанности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членов общественного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наркопоста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 комиссии входит 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Председатель- заместитель директора по ВР,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Зам. председателя-  социальный педагог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Члены: зав. здравпунктом,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Зав. учебными отделениями,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Инспектор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отделения профилактики правонарушений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несовершеннолетних.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229" y="133084"/>
            <a:ext cx="7707076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работы общественного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наркопоста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год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11904" r="9544" b="38979"/>
          <a:stretch/>
        </p:blipFill>
        <p:spPr bwMode="auto">
          <a:xfrm>
            <a:off x="1523992" y="1146630"/>
            <a:ext cx="7431314" cy="364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60545" r="2499" b="18601"/>
          <a:stretch/>
        </p:blipFill>
        <p:spPr bwMode="auto">
          <a:xfrm>
            <a:off x="1523992" y="4823030"/>
            <a:ext cx="7431313" cy="1681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915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188913"/>
            <a:ext cx="7580313" cy="12144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3366"/>
                </a:solidFill>
              </a:rPr>
              <a:t/>
            </a:r>
            <a:br>
              <a:rPr lang="ru-RU" sz="2800" dirty="0" smtClean="0">
                <a:solidFill>
                  <a:srgbClr val="003366"/>
                </a:solidFill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Журнал учета проводимых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мероприятий по профилактике распространения и наркомании, токсикомании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алкоголизма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93800" y="1484313"/>
            <a:ext cx="7493000" cy="46466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 smtClean="0">
              <a:solidFill>
                <a:srgbClr val="003366"/>
              </a:solidFill>
              <a:effectLst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>
              <a:solidFill>
                <a:srgbClr val="003366"/>
              </a:solidFill>
              <a:effectLst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 smtClean="0">
              <a:solidFill>
                <a:srgbClr val="003366"/>
              </a:solidFill>
              <a:effectLst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>
              <a:solidFill>
                <a:srgbClr val="003366"/>
              </a:solidFill>
              <a:effectLst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 smtClean="0">
              <a:solidFill>
                <a:srgbClr val="003366"/>
              </a:solidFill>
              <a:effectLst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>
              <a:solidFill>
                <a:srgbClr val="003366"/>
              </a:solidFill>
              <a:effectLst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 smtClean="0">
              <a:solidFill>
                <a:srgbClr val="003366"/>
              </a:solidFill>
              <a:effectLst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800" b="1" kern="1200" dirty="0">
              <a:solidFill>
                <a:srgbClr val="003366"/>
              </a:solidFill>
              <a:effectLst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kern="1200" dirty="0" smtClean="0">
                <a:effectLst/>
                <a:latin typeface="Times New Roman" pitchFamily="18" charset="0"/>
                <a:cs typeface="Times New Roman" pitchFamily="18" charset="0"/>
              </a:rPr>
              <a:t>Журналом </a:t>
            </a:r>
            <a:r>
              <a:rPr lang="ru-RU" sz="2000" kern="1200" dirty="0">
                <a:effectLst/>
                <a:latin typeface="Times New Roman" pitchFamily="18" charset="0"/>
                <a:cs typeface="Times New Roman" pitchFamily="18" charset="0"/>
              </a:rPr>
              <a:t>учета может служить общая тетрадь, но документ должен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dirty="0" smtClean="0">
                <a:effectLst/>
                <a:latin typeface="Times New Roman" pitchFamily="18" charset="0"/>
                <a:cs typeface="Times New Roman" pitchFamily="18" charset="0"/>
              </a:rPr>
              <a:t>заполняться </a:t>
            </a:r>
            <a:r>
              <a:rPr lang="ru-RU" sz="2000" kern="1200" dirty="0">
                <a:effectLst/>
                <a:latin typeface="Times New Roman" pitchFamily="18" charset="0"/>
                <a:cs typeface="Times New Roman" pitchFamily="18" charset="0"/>
              </a:rPr>
              <a:t>по данной </a:t>
            </a:r>
            <a:r>
              <a:rPr lang="ru-RU" sz="2000" kern="1200" dirty="0" smtClean="0">
                <a:effectLst/>
                <a:latin typeface="Times New Roman" pitchFamily="18" charset="0"/>
                <a:cs typeface="Times New Roman" pitchFamily="18" charset="0"/>
              </a:rPr>
              <a:t>форме. </a:t>
            </a:r>
            <a:endParaRPr lang="ru-RU" sz="2000" kern="12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z="2000" kern="1200" dirty="0" smtClean="0">
                <a:effectLst/>
                <a:latin typeface="Times New Roman" pitchFamily="18" charset="0"/>
                <a:cs typeface="Times New Roman" pitchFamily="18" charset="0"/>
              </a:rPr>
              <a:t> Дается </a:t>
            </a:r>
            <a:r>
              <a:rPr lang="ru-RU" sz="2000" kern="1200" dirty="0">
                <a:effectLst/>
                <a:latin typeface="Times New Roman" pitchFamily="18" charset="0"/>
                <a:cs typeface="Times New Roman" pitchFamily="18" charset="0"/>
              </a:rPr>
              <a:t>краткая </a:t>
            </a:r>
            <a:r>
              <a:rPr lang="ru-RU" sz="2000" kern="1200" dirty="0" smtClean="0">
                <a:effectLst/>
                <a:latin typeface="Times New Roman" pitchFamily="18" charset="0"/>
                <a:cs typeface="Times New Roman" pitchFamily="18" charset="0"/>
              </a:rPr>
              <a:t>информативная  </a:t>
            </a:r>
            <a:r>
              <a:rPr lang="ru-RU" sz="2000" kern="1200" dirty="0">
                <a:effectLst/>
                <a:latin typeface="Times New Roman" pitchFamily="18" charset="0"/>
                <a:cs typeface="Times New Roman" pitchFamily="18" charset="0"/>
              </a:rPr>
              <a:t>запись о </a:t>
            </a:r>
            <a:r>
              <a:rPr lang="ru-RU" sz="2000" kern="1200" dirty="0" smtClean="0">
                <a:effectLst/>
                <a:latin typeface="Times New Roman" pitchFamily="18" charset="0"/>
                <a:cs typeface="Times New Roman" pitchFamily="18" charset="0"/>
              </a:rPr>
              <a:t> проведённом мероприятии, охвата    обучающихся, и ответственных лиц проводимых мероприятие.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z="2000" kern="1200" dirty="0" smtClean="0">
                <a:effectLst/>
                <a:latin typeface="Times New Roman" pitchFamily="18" charset="0"/>
                <a:cs typeface="Times New Roman" pitchFamily="18" charset="0"/>
              </a:rPr>
              <a:t>	Журнал заполняется по мере проведения мероприятий (ежемесячно).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53823"/>
              </p:ext>
            </p:extLst>
          </p:nvPr>
        </p:nvGraphicFramePr>
        <p:xfrm>
          <a:off x="1393825" y="1573213"/>
          <a:ext cx="7381876" cy="1682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3801"/>
                <a:gridCol w="2340458"/>
                <a:gridCol w="1271866"/>
                <a:gridCol w="2785751"/>
              </a:tblGrid>
              <a:tr h="84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и форма проведенного мероприятия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 лица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10" marR="67610" marT="0" marB="0"/>
                </a:tc>
              </a:tr>
              <a:tr h="84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10" marR="676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01" y="768084"/>
            <a:ext cx="7734300" cy="104722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выявленных и направленных на медицинское освидетельствование и консультацию нарколога, обучающихся, замеченных в употреблении алкоголя, наркотических и токсических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средств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545061"/>
              </p:ext>
            </p:extLst>
          </p:nvPr>
        </p:nvGraphicFramePr>
        <p:xfrm>
          <a:off x="1184274" y="2206534"/>
          <a:ext cx="741680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058"/>
                <a:gridCol w="1872343"/>
                <a:gridCol w="1722662"/>
                <a:gridCol w="1387021"/>
                <a:gridCol w="1868717"/>
              </a:tblGrid>
              <a:tr h="2216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направления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Причина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Проведенная работа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16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219200" y="3338287"/>
            <a:ext cx="7550150" cy="740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dirty="0" smtClean="0">
                <a:solidFill>
                  <a:srgbClr val="003366"/>
                </a:solidFill>
              </a:rPr>
              <a:t/>
            </a:r>
            <a:br>
              <a:rPr lang="ru-RU" sz="2800" dirty="0" smtClean="0">
                <a:solidFill>
                  <a:srgbClr val="003366"/>
                </a:solidFill>
              </a:rPr>
            </a:br>
            <a:r>
              <a:rPr lang="ru-RU" sz="2800" dirty="0" smtClean="0">
                <a:solidFill>
                  <a:srgbClr val="003366"/>
                </a:solidFill>
              </a:rPr>
              <a:t/>
            </a:r>
            <a:br>
              <a:rPr lang="ru-RU" sz="2800" dirty="0" smtClean="0">
                <a:solidFill>
                  <a:srgbClr val="003366"/>
                </a:solidFill>
              </a:rPr>
            </a:br>
            <a:r>
              <a:rPr lang="ru-RU" sz="2800" dirty="0" smtClean="0">
                <a:solidFill>
                  <a:srgbClr val="003366"/>
                </a:solidFill>
              </a:rPr>
              <a:t/>
            </a:r>
            <a:br>
              <a:rPr lang="ru-RU" sz="2800" dirty="0" smtClean="0">
                <a:solidFill>
                  <a:srgbClr val="003366"/>
                </a:solidFill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Закрытый журнал  по учету направлений на </a:t>
            </a:r>
          </a:p>
          <a:p>
            <a:pPr algn="ctr"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консультацию к наркологу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10455"/>
              </p:ext>
            </p:extLst>
          </p:nvPr>
        </p:nvGraphicFramePr>
        <p:xfrm>
          <a:off x="1047750" y="4078514"/>
          <a:ext cx="7721600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951"/>
                <a:gridCol w="1264690"/>
                <a:gridCol w="1302255"/>
                <a:gridCol w="1238488"/>
                <a:gridCol w="1223317"/>
                <a:gridCol w="1277899"/>
              </a:tblGrid>
              <a:tr h="682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выдачи направления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обучающихся/родителей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Домашний адрес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Подпись выдавшего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Подпись родителя старше 15 лет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о посещение нарколога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28" marR="62228" marT="0" marB="0"/>
                </a:tc>
              </a:tr>
              <a:tr h="74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8" marR="622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5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217195"/>
              </p:ext>
            </p:extLst>
          </p:nvPr>
        </p:nvGraphicFramePr>
        <p:xfrm>
          <a:off x="1320800" y="1779360"/>
          <a:ext cx="7605486" cy="1857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5221"/>
                <a:gridCol w="922832"/>
                <a:gridCol w="967964"/>
                <a:gridCol w="754655"/>
                <a:gridCol w="984355"/>
                <a:gridCol w="1230442"/>
                <a:gridCol w="1353487"/>
                <a:gridCol w="776530"/>
              </a:tblGrid>
              <a:tr h="49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 студента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рождения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проживания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Предварительное заключение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Предварительная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Роспись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3" marR="60113" marT="0" marB="0"/>
                </a:tc>
              </a:tr>
              <a:tr h="1226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</a:tr>
            </a:tbl>
          </a:graphicData>
        </a:graphic>
      </p:graphicFrame>
      <p:sp>
        <p:nvSpPr>
          <p:cNvPr id="25632" name="Прямоугольник 4"/>
          <p:cNvSpPr>
            <a:spLocks noChangeArrowheads="1"/>
          </p:cNvSpPr>
          <p:nvPr/>
        </p:nvSpPr>
        <p:spPr bwMode="auto">
          <a:xfrm>
            <a:off x="1640114" y="3773714"/>
            <a:ext cx="703557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b="1" dirty="0" smtClean="0"/>
              <a:t>	Закрытым </a:t>
            </a:r>
            <a:r>
              <a:rPr lang="ru-RU" altLang="ru-RU" b="1" dirty="0"/>
              <a:t>журналом учета может служить общая тетрадь, но документ должен заполняться по данной форме. </a:t>
            </a:r>
            <a:r>
              <a:rPr lang="ru-RU" altLang="ru-RU" b="1" dirty="0" smtClean="0"/>
              <a:t>Журнал </a:t>
            </a:r>
            <a:r>
              <a:rPr lang="ru-RU" altLang="ru-RU" b="1" dirty="0"/>
              <a:t>заполняется по мере выявленных обучающихся, замеченных в употреблении наркотических, токсических веществ, алкоголя и </a:t>
            </a:r>
            <a:r>
              <a:rPr lang="ru-RU" altLang="ru-RU" b="1" dirty="0" err="1"/>
              <a:t>табакокурения</a:t>
            </a:r>
            <a:r>
              <a:rPr lang="ru-RU" altLang="ru-RU" b="1" dirty="0"/>
              <a:t>. </a:t>
            </a:r>
          </a:p>
          <a:p>
            <a:pPr algn="just" eaLnBrk="1" hangingPunct="1"/>
            <a:r>
              <a:rPr lang="ru-RU" altLang="ru-RU" b="1" dirty="0" smtClean="0"/>
              <a:t>	Все журналы должны быть прошнурованы с печатью.</a:t>
            </a:r>
          </a:p>
          <a:p>
            <a:pPr algn="just" eaLnBrk="1" hangingPunct="1"/>
            <a:r>
              <a:rPr lang="ru-RU" altLang="ru-RU" b="1" dirty="0" smtClean="0"/>
              <a:t>Данные закрытых журналов должны совпадать с актами сверки  направленными ежеквартально в КДН и </a:t>
            </a:r>
            <a:r>
              <a:rPr lang="ru-RU" altLang="ru-RU" b="1" dirty="0"/>
              <a:t>З</a:t>
            </a:r>
            <a:r>
              <a:rPr lang="ru-RU" altLang="ru-RU" b="1" dirty="0" smtClean="0"/>
              <a:t>П, в ПНК.</a:t>
            </a:r>
            <a:endParaRPr lang="ru-RU" alt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30312" y="239712"/>
            <a:ext cx="7754031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Закрытый журнал  учета, выявленных обучающихся, замеченных в употреблении наркотических, токсических веществ, алкоголя и </a:t>
            </a:r>
            <a:r>
              <a:rPr kumimoji="0" lang="ru-RU" sz="20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табакокурения</a:t>
            </a:r>
            <a:r>
              <a:rPr kumimoji="0" lang="ru-RU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и проводимой индивидуальной работы с родителями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(законными представителями).</a:t>
            </a:r>
            <a:br>
              <a:rPr kumimoji="0" lang="ru-RU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44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44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44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8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878" y="600501"/>
            <a:ext cx="7970292" cy="1665027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Законодательную, нормативно - правовую базу социально-педагогической деятельности определяют документы: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525" y="1638490"/>
            <a:ext cx="7956645" cy="4906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Регламентирующие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рекомендательные документы мирового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сообщества: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Всеобщая декларация прав человека 1948г.;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Конвенция ООН о правах ребенка 1989г.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Внутригосударственные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юридические акты федерального значения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РФ «Об образовании в Российской Федерации»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РФ «Об основах системы профилактики безнадзорности и правонарушений несовершеннолетних» (с изменениями от 21.07.2007г. N194-ФЗ) от 24.06.1999г. N120-ФЗ;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62744" y="-308873"/>
            <a:ext cx="7547428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1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Акты сверки выявленных и направленных</a:t>
            </a:r>
            <a:r>
              <a:rPr kumimoji="0" lang="ru-RU" sz="18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на медицинское наркологическое освидетельствование и консультацию нарколога, обучающихся  </a:t>
            </a:r>
            <a:r>
              <a:rPr kumimoji="0" lang="ru-RU" sz="1800" b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замечанных</a:t>
            </a:r>
            <a:r>
              <a:rPr kumimoji="0" lang="ru-RU" sz="18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в употреблении </a:t>
            </a:r>
            <a:r>
              <a:rPr kumimoji="0" lang="ru-RU" sz="1800" b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наркологичсеких</a:t>
            </a:r>
            <a:r>
              <a:rPr kumimoji="0" lang="ru-RU" sz="18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и токсических средств</a:t>
            </a:r>
            <a:r>
              <a:rPr kumimoji="0" lang="ru-RU" sz="20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25587"/>
              </p:ext>
            </p:extLst>
          </p:nvPr>
        </p:nvGraphicFramePr>
        <p:xfrm>
          <a:off x="1669144" y="1523999"/>
          <a:ext cx="6843486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809"/>
                <a:gridCol w="1487715"/>
                <a:gridCol w="1560472"/>
                <a:gridCol w="1216593"/>
                <a:gridCol w="1586897"/>
              </a:tblGrid>
              <a:tr h="385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выдачи направления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Ф.И.О.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обучающегося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Домашний адрес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Предварительное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заключение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3" marR="60113" marT="0" marB="0"/>
                </a:tc>
              </a:tr>
              <a:tr h="11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62744" y="3251200"/>
            <a:ext cx="7881256" cy="8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/>
              </a:rPr>
              <a:t>Журнал учета исходящих сигнальных карточек о семье, находящейся в социально-опасном положении, о несовершеннолетнем,  находящимся в социально-опасном положении</a:t>
            </a:r>
            <a:endParaRPr lang="ru-RU" sz="18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02604"/>
              </p:ext>
            </p:extLst>
          </p:nvPr>
        </p:nvGraphicFramePr>
        <p:xfrm>
          <a:off x="1669138" y="4667670"/>
          <a:ext cx="7141034" cy="1944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176"/>
                <a:gridCol w="1905155"/>
                <a:gridCol w="2013702"/>
                <a:gridCol w="1175658"/>
                <a:gridCol w="1364343"/>
              </a:tblGrid>
              <a:tr h="717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Номер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исходящий сигнальной карточки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членов семьи несовершеннолетнего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Краткое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содержание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</a:tr>
              <a:tr h="1226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3" marR="60113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4723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890" y="204716"/>
            <a:ext cx="7232459" cy="5972248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правильной организации правового пространства социально-педагогической деятельности и ее реализации социальный педагог достигает позитивных результатов в своей деятельности.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7" y="545910"/>
            <a:ext cx="8939284" cy="563105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sz="6000" dirty="0" smtClean="0"/>
          </a:p>
          <a:p>
            <a:pPr marL="0" indent="0" algn="ctr">
              <a:buNone/>
            </a:pPr>
            <a:r>
              <a:rPr lang="ru-RU" sz="7100" b="1" dirty="0" smtClean="0"/>
              <a:t>СПАСИБО ЗА ВНИМАНИЕ</a:t>
            </a:r>
          </a:p>
          <a:p>
            <a:pPr marL="0" indent="0" algn="ctr">
              <a:buNone/>
            </a:pPr>
            <a:endParaRPr lang="ru-RU" sz="7200" dirty="0" smtClean="0"/>
          </a:p>
          <a:p>
            <a:pPr marL="0" indent="0" algn="ctr">
              <a:buNone/>
            </a:pPr>
            <a:r>
              <a:rPr lang="ru-RU" sz="8600" dirty="0" smtClean="0"/>
              <a:t>Контактный телефон: 8(347)248-92-97</a:t>
            </a:r>
          </a:p>
          <a:p>
            <a:pPr marL="0" indent="0" algn="ctr">
              <a:buNone/>
            </a:pPr>
            <a:r>
              <a:rPr lang="ru-RU" sz="8600" smtClean="0"/>
              <a:t>Карина Робертовна</a:t>
            </a:r>
            <a:endParaRPr lang="ru-RU" sz="8600" dirty="0"/>
          </a:p>
        </p:txBody>
      </p:sp>
    </p:spTree>
    <p:extLst>
      <p:ext uri="{BB962C8B-B14F-4D97-AF65-F5344CB8AC3E}">
        <p14:creationId xmlns:p14="http://schemas.microsoft.com/office/powerpoint/2010/main" val="21428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424" y="545910"/>
            <a:ext cx="7273402" cy="55218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РФ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 дополнительных гарантиях по социальной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поддержке детей-сирот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детей, оставшихся без попечения родителей» от 21.12.1996г.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N159-ФЗ;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закон от 29.12.1995 № 223-ФЗ «Семейный кодекс Российской Федерации» (действующая редакция от 01.09.2013 г.)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закон от 23.02.2013 № 15-ФЗ "Об охране здоровья граждан от воздействия окружающего табачного дыма и последствий потребления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табака«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закон от 07.06.2013 N 120-ФЗ "О внесении изменений в отдельные законодательные акты РФ по вопросам профилактики незаконного потребления наркотических средств и психотропных веществ"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Решения, приказы, распоряжения непосредственно учреждений и организаций образования: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работы социального педагога на учебный год;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Отчет о деятельности социального педагога.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0185" y="477672"/>
            <a:ext cx="7205164" cy="56992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совместной работы социального педагога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учреждениями 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профилактики: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 Отдела Полиции № 6 на учебный год;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 общественной безопасности 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г.Уфа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Республиканским молодежным социально-психологическим и информационно-методическим центром на учебный год;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Государственным центром психолого-медико-социального сопровождения «Индиго».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0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015" y="1296537"/>
            <a:ext cx="7082334" cy="48804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Отдельными категориями обучающихся, требующих особого внимания со стороны социального педагога являются дети-сироты и дети, оставшиеся без попечения родителей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малообеспеченные  обучающиеся.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Для них в колледже в соответствии с законодательством предусмотрено ряд выплат, которые оформляются приказами директора колледжа, на основании  предоставленных обучающимися документов.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5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1003" y="1050878"/>
            <a:ext cx="7532710" cy="48940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Сфера деятельности социального педагога предусматривает работу со всем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контингентом обучающихся, хотя чаще всего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объектом их особого внимания становятся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имеющие проблемы в учебе и поведении, а также их родители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Документы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вопросам профилактики правонарушений и безнадзорности несовершеннолетних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1.Социальный паспорт колледжа.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Документация, регламентирующая деятельность по Совету профилактике правонарушений.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Документация, регламентирующая деятельность по общественному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наркопосту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4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 паспорт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социальном паспорте колледжа кроме общих разделов: общие сведения о  колледже;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Размещаются все необходимые списки и сведения об обучающихся по данному направлению: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многодетных семей;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малообеспеченных семей;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детей, находящихся под опекой;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неполных семей;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детей находящихся на ВКУ, ОДН.</a:t>
            </a:r>
          </a:p>
        </p:txBody>
      </p:sp>
    </p:spTree>
    <p:extLst>
      <p:ext uri="{BB962C8B-B14F-4D97-AF65-F5344CB8AC3E}">
        <p14:creationId xmlns:p14="http://schemas.microsoft.com/office/powerpoint/2010/main" val="24106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DATA_0" val="0JvQuNGB0L7QstGB0LrQsNGPINCa0LDRgNC40L3QsCDQoNC+0LHQtdGA0YLQvtCy0L3QsA==||||e0JFNkY3QzQxLTk3OEEtNDM5Ny05Q0YxLUIzMkRBNEY1QkZENX0=|||MA==|||"/>
  <p:tag name="ISPRING_PRESENTER_PHOTO_0" val="jpg|/9j/4AAQSkZJRgABAQAAAQABAAD//gA8Q1JFQVRPUjogZ2QtanBlZyB2MS4wICh1c2luZyBJSkcg&#10;SlBFRyB2NjIpLCBxdWFsaXR5ID0gMTAwCv/bAEMAAQEBAQEBAQEBAQEBAQEBAQEBAQEBAQEBAQEB&#10;AQEBAQEBAQEBAQEBAQEBAQEBAQEBAQEBAQEBAQEBAQEBAQEBAf/bAEMBAQEBAQEBAQEBAQEBAQEB&#10;AQEBAQEBAQEBAQEBAQEBAQEBAQEBAQEBAQEBAQEBAQEBAQEBAQEBAQEBAQEBAQEBAf/AABEIAF4A&#10;awMBIgACEQEDEQH/xAAfAAABBQEBAQEBAQAAAAAAAAAAAQIDBAUGBwgJCgv/xAC1EAACAQMDAgQD&#10;BQUEBAAAAX0BAgMABBEFEiExQQYTUWEHInEUMoGRoQgjQrHBFVLR8CQzYnKCCQoWFxgZGiUmJygp&#10;KjQ1Njc4OTpDREVGR0hJSlNUVVZXWFlaY2RlZmdoaWpzdHV2d3h5eoOEhYaHiImKkpOUlZaXmJma&#10;oqOkpaanqKmqsrO0tba3uLm6wsPExcbHyMnK0tPU1dbX2Nna4eLj5OXm5+jp6vHy8/T19vf4+fr/&#10;xAAfAQADAQEBAQEBAQEBAAAAAAAAAQIDBAUGBwgJCgv/xAC1EQACAQIEBAMEBwUEBAABAncAAQID&#10;EQQFITEGEkFRB2FxEyIygQgUQpGhscEJIzNS8BVictEKFiQ04SXxFxgZGiYnKCkqNTY3ODk6Q0RF&#10;RkdISUpTVFVWV1hZWmNkZWZnaGlqc3R1dnd4eXqCg4SFhoeIiYqSk5SVlpeYmZqio6Slpqeoqaqy&#10;s7S1tre4ubrCw8TFxsfIycrS09TV1tfY2dri4+Tl5ufo6ery8/T19vf4+fr/2gAMAwEAAhEDEQA/&#10;AP78ghx0HbgonJAbnAbvkY+bO7PAU1ALi2FwLR7i1+1fZzci2LwicWwl8r7R5IfzDCJWEbShPKEh&#10;CeZvPPK/EDxtofw28C+NPiJ4kkuY/DPgLwj4k8a+I5bG0mv76PQ/Cui32vavJaWETia+ulsLG5a3&#10;tYgZZ5vLhjO5ga/mY+N/7Ttn+3Z8Xf2fPjL+z38OP2lPhn4sg8S+M/ht4J8cfAz45/D7QfiR8e/g&#10;x4b1S01H4xfCnxLovgzxbqd/8JfjD8MbK/0/9o34V/Db476bc+D/ABz4R0XxpYarEt1rtjbJ4Gd5&#10;9h8njSpqKxONrypujgYOr7apQliaGHq1o+yo1lFU5YimoRqKCxFadPC0ZSxNajSn+leHvhpmnHlX&#10;G4hVZZTw/l1PE08w4jr08JPL8DmCyvMMzwGCrrF5jlzn9bhl1eeJqYapXlleX0cZnONowyzL8bXo&#10;/wBS424LAx4BODtTGRyMEPwSDxk8AZODyfnv9pD9qf4FfsmeApviJ8d/H2j+CdAZ57bRbKRZtQ8T&#10;eLtVhRWOi+DPC2nRXeueJdVKyxG4h02yng021k/tLV7jTtKiub6H47/ak/a90j/gmJ+zBo8vxZ+K&#10;fir9pn41a1c+ItG+FNt42tvA/hnxt8SdShvZLu1m8RxfDrwl4T8PaZ4N8AaTf6LZ+L/GVt4aW+vT&#10;9hRxdeKPE2lafL/Eh8fP2jPix+1D8TNZ+L3xx8c3HjHxnqe61g82X7LoPhPQ0uZJ7Twn4L0ITSWX&#10;hfwtpjSyNb6ZZ5muruS61jXLzVvEGoarq978xxj4gYfhqjTwtChGvndelCo8LVnGVLAKolZ42WHq&#10;STndvko0qqdSKdRVFT5HU/d/o6fRNznxqx1bPM0zKrlPhrl+YVsH/b+Bw9WGO4qnhazp1aXDNDM8&#10;LRnRw2ijiM0zHBcuDqyeGWAxWMpYvD4T9tv2nP8Ag4J+OPjm91HQ/wBlbwHovwU8J7pobXx54/st&#10;K8d/FXUI97Nb6hZ+H5ZLz4a+DZGQmObS7+0+Ju4IJYtXtTI0Mf46/EP9rX9qj4vXU83xN/aP+N/j&#10;KO8laWfStQ+JXim18MK7kOxtfBuj6pp3hPTk3Iv7rT9DtIVCqFRQK7b9kn9hL9pr9tLWUsvgj4Cn&#10;l8IpceTrPxd8XPd+G/hNoAik8q4SbxabK8fxFqkEjxxSeG/BGn+JvEcRljuL3S7PTlutQt/2P8R/&#10;8ENvhJ8KfC8I+Ifx1+KfjXxsRGt3e+BdN8F+APCFpPI6bobTR/EWgfEnXNSW1ZjF9um8Q6aL5FE3&#10;9maczmCP8mpZd4k8eRnilXxjwcuaVOeJxSyvLWnK6WHw0HRVeNrQVaFCunoqldtNr+/Mdxj9DD6K&#10;0qOSSy3h58RYfljiIZTki424woTirynm+cV1iZ5bVuo1HgMRmWCqR5ubDZfGk/d/nEM9xJcG7e4n&#10;e6aVZmu3mkN2ZQwImNz5pm84EAiQuZAR1BwT7N8Pf2oP2mfhLNbT/DH9oj42+B1tpY5I9O0H4neM&#10;YNAlYOGAvvC82sXHhrVIs/M0GqaRd28hyXibcc/p74a/4I93Pin4tQ+HrP47Q2HwuGg33iO+1O58&#10;HtdfEaA6fqWl6evh6006HULbwnevd/2nFN/wl82o6elnsl/4oe9MSLc/Z7/8EF/gR4v0bULPwF8e&#10;PjX4R8VWVgZotb8a2fw88f8AhiW4jRpC154Y8P8AhT4aavHHI8RAFr4yVoVYbluCp38+E8L/ABBo&#10;PE4ihh1gK2Gm1FrNKFDEYmUeW88NUoV5KUJc3uTq1KKbvG/OnE+g4j+m/wDRKzXDZTl2aZxLijA5&#10;rhqdSrSr8CZlmeAyqFaXK6Ob4bMsujKFaHJevhcBhsxrQjyynHkcZS+aP2aP+DgD9pX4b3+naL+0&#10;n4V8PftBeDI5UivPE+hWGk/Dv4t2EBZUmvUbSILT4d+K2t4E3W2jT+G/BdxeXDM154vhTFf1Cfst&#10;ftkfs9/tkeCZPG/wJ8dWHiGLTltI/FXhXUrc6J488C6heoTDpvi7wlfOuo6a8ksV1BY6tbi/8N69&#10;JZ3cvhrW9Zs4GuK/hH/al/Yf/aA/ZJ1i+X4ieG4td8DR3LLp/wAWfA32/W/AF7EZhFDHql7LZWeo&#10;+DdTkLrF/ZXi+w0g3VyJk0O7120iF6/gPwi+NfxH+AHxC8O/Fv4N+PNR8A+P/Ddykml69pN1H5d3&#10;bSSRSXOh63p07S6b4k8N6t5MMWr+HdYt7zStTiWPz7dpoYJ4vXyjxA4p4Vx8cq4qoYvFUIOFOrTx&#10;seXMaEXyr22GxUrLGQafN++qVYVbr2eJp7v8y8Q/omeBXjnw1PjbwHzXIcgzHFUp18FiuGsTGvwZ&#10;mFdL/cM1yWipT4crqUfZzWBoYCtl0nOWMyjFyjGkv9NngYYFEHIHypkEg4ydxBxkfd655GDxzun+&#10;KvC+r654j8N6X4j8Pal4i8HyaRF4s8P6fq2l3uteF5de07+1NFi8RaVbXb3+iPrGmMupaVHqkNs+&#10;o2JW8sxNbHzK/Fj4Q/8ABUGf9sX9h34x+Kfh1FrPw2/ag+F3gPUZ/ixoXgEeAdW134daTbaXe3d5&#10;8evhhonxc8ReH/Dvjbwcljpl/daf4U1rXrXWtL8REeDdU1iILpHjjV/gL9mr4xfFP9jr9qPUPgh4&#10;E8ReNviXZR+KNW1H4gfDDVPgh8NtA/an/bC8f6zBqa3fxj+LHjfxx4xm1j4LfB7Qh4g07xfo3xg+&#10;PPxi0zW/Ftq2kaZ4F+HF54J1q/vdF/X8RxngKcsprYenUxeWZkqV8wpSpKFKeJnUpUKCpVJ06k66&#10;qUqnt6aXtKcoRw1OlXxtejhz/OrLvo/cVVYcdZdnOKwnD3GXBbxbfCeY08Uq2Lw+V0MLjMyzGrmW&#10;Gw2JwOEwE8LjcC8oxNWpHBY+jjZZ3isdl3DmV5hmsP6xihJI45GPuKSOxYHduPrkkn5h1OcO2rgf&#10;uw3A+YBMHjqOR/npVCxu7a/t4r22uba6t7lVltrq1mE8E8Lj5ZI54pDFIhHR42KHBCluALgdVACu&#10;oA7bHP1/i9c/TpX2Po7ro1s/M/BPVNPs1Zr1T1T7p2a2aT0Pyf8A+Ctf7SWlfCf9nzXPhnovjP4J&#10;Q/ET4n+F/FL3/wAIvjZ/wkEOnfGn4D2tmfC/xw8H+FdS0PWPDt3F43Phnxcmp+HdJ0XXJfGviUaV&#10;quj+BvD+u646xWvz/wDsDfsx6H8J9P8AEf7f/wC1hd+KF+JHww+F114X8LfFPW/G/wAGvGPgXWf2&#10;bfDPw+0zXtK+L2h+NPgf4J8A618ZV17wLePokHjr486FP8Tzpvh2301NMt4rex1LUfkj9vX4tW37&#10;Sf7aniL9nnwv+1H8F/g9o8t5oXwf0658e/EjUPjR8J/Enj/wvfXFp4h+HPxk/ZR8beFfEHw5+Gnx&#10;QtvFuraxa+BvH+reH9K8P+PNJtdFttC+Kl94xtl8IWHo3/BY3xNafse/8E5/2eP2KPA95Z2c/wAQ&#10;28O+BdZl0mzm0601P4f/AAY07RvE3j++061nvr240mLxH8Rb3wKlxpi3tzCug65q+iSSyWjtE/5V&#10;jcyo1M14g4hxEY4nAcMYZU8DT9vTeHnmlKpJUISoe0qVpYr29SLhieTC0aPNSeEWLc6+IX9s8L8H&#10;ZjQ4O8KvCjKK9TJuKfGrN5YviHELA42Ob4fgfMMHgq2aVqGZwo4TK6eV/wBmYarRxeT0cTnmZYye&#10;FzLC55UyWNLDZS/yH1gfEn/gr9+1n4++Jmt+PdL+HWmJq+k+H/CHhDXYNQ1fUPAvwcji8Vat4c0L&#10;QbG1C6Xc6xHY6HquoeJZJNRtLLUvHmualqQ+zaXcQW1t+/n7OH7OHwH8M/Bn4d+EF+Hng3x/D4H0&#10;y3stI8W/E3wL8O/Fnje4i1Jx4onF1rz+E7SaW00jXNc1bw/4dZbaKa10HRtMsprm/urO4v7n+X39&#10;gL4lv8Nf2k/C07ztFYeJbS50q6RC37+70iSDxfpluqoxxLqP9g33hyNkzL5XiCeJdyzSK/8AW/8A&#10;Cq5FtqvijRPMMqW9/fTWDp9n+yrpT31v4ntTaSRHdPBL/wALCW2VW2mzOmhCHhuoZJJ8JpYLNKWe&#10;ZljKNOvntXHWxmKq81SVTDYiMK1CMKc5OnThGtTr/BGN+SnG3LTio+d9M7HcY8G8Z5H4Y4LNa+Xe&#10;GvDmSZbjeBMjy+jhMBRwWHeEjgsROvicFQoYvMMTGpHF4WeKx1evWqJ16lRuria1Sf6I/DQLHp9p&#10;bRKkVta2Npb2ttCixW1rbwvHHDb2tvGFhtreGMCOKCFEiiQBERVAA+Yv2qf9RL/19p/6UR19PfDb&#10;/j1i/wCvaD/0alfMP7VJHky8j/j7T/0ojr9cXxvySS8lpofxHim3g227uU+Ztu7cpc0m33bbbZ8r&#10;fCb/AJH+5/7EXW885/5mTwp33P8Az/DufvL4bhYrPxJdgY2WUib8jPKDjJY4P7zOd3JzwOcfB3wm&#10;Jb4gT9efAms8n/sY/CY67m+hPHOcgHNev/Eb9qr4Xfs++A/iNbahqVh4q+J2m+Fk8QWPwo0jWLaH&#10;XUtdUjv4/DWq+N76KDUz8OvBmtX+k3cMXijW9Nubu/trS/Hg/wAO+MtatoNAvMM5zjKshy2vmud5&#10;hg8ryzDSpLEYzH4ilhsNTdetSoUKbqVpRjKrXr1KdDD0Y81XEV6lOjRhUrVIQljk2ExePq0MLgsN&#10;WxWJqSq+zoUKcqlWSjDmlLlgm1GCTlObtGEU5Saimzyf42/EK68PeNPBXhXQJ9FHirxnrEt/fS69&#10;I6+H/Cvwh8IX+lat8aPiJ4qdL2x+xaFofhK4HhXRb25uU06b4meN/h/puqJ/Yl1q9xa+Aah8Lvhh&#10;47/Zu+LfjjxR8N/B/gfSfj9H4uvvBl3oXw0+Hfgf4ieFfgZqnhSz0bR0g8RS+CpNdsfFXxH8CeFP&#10;EHxZ1GHW7S/8UeEtc+Kl34Knhhm8LQx23h+oeJYPGGra/qXjy01Tx1/wluueFtF+KVlpmmQaR4g/&#10;aT8bRx6nrXwq/Y1+Cfg/VdRu7jwf+z94btZ9R8YfExPiLqWh63qXhW78QeKfjXpOk+DPiN8VvEB+&#10;sfEHg3XtH8PeGfD/AIz1WDxL8TfjV8RbXxj8XNX0Ka4k0m3126j0K1Ph7whFqUcV/YeAvBPws8La&#10;18PfBdw1nY6lqVh4dm8aeJIT488VeI9Qv/IybOso4vwVLNcrxOBzvIsZh6s8FjcJOjjcBi8PVk6C&#10;q4bF0nUo4qjUlSrclbB1qlCtepOlUnh6WHr4r2lPO+EsU6dLEY/Js0w2JoVasYVa+ExFPFYd0q9O&#10;U6N0uajJ0pcmIhzQUaanCNWdSnD+fbXfBHxZ/wCCUXx7+Fnx38BfEbR/FesafrGmpD4WNrqfh7Uf&#10;Fng/U/D0Gp/EPwF43siNS0qKyuQ0ehSvb3N7Lp93feEvHGnxafrtjZWWm/0K/wDBQHwl8KP2vf2b&#10;f2f/ANpnwb8P9c+JnwW+I2ueBm+Mi/BX4D/C34kftXeJfhL47sDo/hvSPA/iDxN4b8X+KPC+ueD/&#10;AIhz6J4Z8caD4Mih8W2NnqniAW/ibw5F4Z1JdQ/m1/4KZfFAfEX9o++0+2ujc6b4U0wOh3gq174n&#10;a3vLSYqGxDLL4C03wAZIlBMb7md5JWkev2e/4IP/ABRufjV+y1+1H+xVr3ifVdEfwzZ6zqHgXW9O&#10;uDHrXhvwR8e9F8S6F4kHhZPNQRyeEPHthqfi5ZFaEx6x49tyXw4Mf4xw5jcDXz3iThDDQUMlzLE4&#10;+eUUHOVSFHGYLnlGMJVJJyoYyhQlSq0qk+WrShCjNyjOfN/pfxnlfGmM8GPCX6THFOOeN494dxWC&#10;ocUZnHBYXLsVi+A84xscowNbFRy3DU/aZnlOYTp5nlmYLD1MVh6ubzx0f3mBwipfpJ/wS/8A2g/h&#10;J448FeJvgR8I/A3wY+Bvgj4JGDT/AIb/AAK8J/tI+EPjf8adE8J3uqard+IfEXxj0DwjfeI7LwLq&#10;N54q1SEzWqePvH1+muanqtn4o1bT9Xhhgvf1ZVnwNseRjrvAHvgc4AOQBngcYHSv5qv2aYPid4Y/&#10;a/8A2Q/gtafCz4L+MdQ/YY8HeJfgH408R/sXPret6H9k8aabovgvxF4s/aW+IHizwv8ADz4ffCOx&#10;0LSfD+pfEW5+AWmeKPir8YPEnxb0/EOi21rN/bQ/pPE6kf60j28vP65Oc9c579ulfrXCeNq4vK3S&#10;rQSnl9b6jzQoRw9OSpUaEnTjRp0aFCk8JVqVcBKnQj7O+FVSChGrGEf4w8bshwWTcZfX8DNxw/FG&#10;AjxH9Xq5nXzbEUp4zHY6lSxtXMMdjsfmeNXEWBw+C4qhiswr1MQp57WwFXEYrE5fiaz/AJu7v4Sf&#10;E7xv8Zv2X/il8Xo/jz8Qv2rfEH7fXjfQ/FPwW+KngXRfF37Nfw6/Z++FHxR1HU9X8YfDvTdb8GXG&#10;g/Dnwt4I+FD/AA58VfCL4s6P4utfF3j/AOImqQvaTeIb7VtWtNF+G/8Ag4p8Z3WqftifB/wL9oaX&#10;TPBX7O2l+IreAsxS01f4hfEjx/bawQPNMSy3WneAvDLzbYoneOGDzJJUEIg9q/ZB+H37P+mfto+F&#10;fiR8JPDvhT4i/FvSf2gbrwB8ZPhz8NP2D/jtc/Ar9mqzk1DVNF0y88GftD6/4O07xR4D+LfhC4fW&#10;brx54/8AiHqVx4J+I1trGp2Fh4W8KaDoPh7XovmD/g4O0uey/b48LXzgm31z9mH4Y3ttJkFS1p8Q&#10;/jLpNzDweGiexilcEg/6SmDzmvyzPqntOCM6rU+T/aM5y6jWnRx9LMI11QhR/wBqrYmnFc+LxOJp&#10;ylioctN0K0VTnQp1KdSVT+3/AAkwkMP9JXw3y+vPEunlnh7xZmWW0MdwtiuEZZbVzeeNqLKMsyjF&#10;1atRZLlmUYqFHJ8fGeKhjsFzYmjmGLoVKKw/4reHPEN94R8ReHPF2lk/2n4U13RvEun7Sys95oWo&#10;WuqQRbkBdRJJaeSxUMQkjlR2r+y79nfxfY+Ik+GPiHTZ4G03xd4R03To7kzxLPfR+HZJNH8NS3Jc&#10;/ZhNrWieN/B2qTTW80M12qRRyLOLO2ji/i76Zz83BHX35wSW569Tjrn0r+jf/gmj8VF1r9n7w5bX&#10;N2kep/CnxbZ2DTSz21uqxWk6+DrS5v5rzdb2ekafpXij4Q3d/cTt9jjh0mbUiYGs5TF5XhHmn1Li&#10;SpgZytTzXCTpRjJ3TxGE/wBppPRr3vYrFRSb15+9rd/7RTgp4zhbgfj/AA9H97lGZYvh7Ma0VdvC&#10;Y2MsVgIOyvyU66x03J2SlNP3r2X75fCD9s/9k3WXXSY/2hfhfoevxwxRv4V8feIU+FXjNHRw8iP4&#10;J+KUPgzxcrQ7QLhW0QG33xecE8+DzPkT9sz9sL4c2t5qdr4FbRviFY2EioNfsPFtvZaL4q8QMYpI&#10;fBfwvfSNF8WX3xL8WK0lra3sWi2Vr4ctNQv4tIPieTVdL8WWnhn7wl8Z/AHV/CR034ya98MtQ8KX&#10;kDWv9n/FNNFbSZY2tG1SWFrLxhbrFGjaVDJfyF4UC2sT3BZRFuX8avjZ8J/2etH8Uavq/wCz98X/&#10;ABPP4j0mWZdP8SeFfhj4t8TeLvCumPNfg+EvE/xUl1Lwp4N8d+FYb3TZtHtfDHxebxO11qVnZ33i&#10;O81jxhpc3iu2+v8AFGfjdDBYGh4WU+F6+NxGNjHMcxx0qWDxGX4WMeen9Xwmayx+XVKOIqqNDH42&#10;ax2JwVCTqYHIswqz5sN/mrw7HgD/AGirxc84p4elQvhcFQf1ilia8mlL2uJwUMLi4ulFudLDxhRp&#10;1pWjWx1CCkp+YaR8S/jHrdp4V1+DxVqbmxXWbz4nX37MHg7W9Q0N7XS9Zt9e0f4K6F8RdU1Dxmvi&#10;nxXqupafoFh4s8S+B9W8IaPZ6F4a8c2WuXeiT/EP4faQfK/Cvgzxn8bfE/i/wh8N9Y8P3Pj/AFTx&#10;nD8UviP4H8RfDzx2NU0pPD0/hqx8KXXinxJ8U/Evwm1W40fwhFp/hfVdav8AVfDHinVPGXxCvdZ8&#10;bWeja8PEv/CHr774K8P/AAW1Xx9pHij4u2/xD8aePtO8J2l1fpovw21TwTq/jTxJ4av/AAowj160&#10;+Euj2UPjDwOiXF5DdeGPiX8QvHXw90GHUV0DWr9pb1BefpP4W/aq/Z3svhJaeE9Ek1z4f2Fh50kO&#10;iv8ACPxnoXg7SIhFcX0sEet+EfC2qfDXTpAsNzPJbx+IofnlVNhnuIkf+e8J9GPxT8SMzwebePni&#10;rjMww2GnQr0uGuGKmExGEo1Vip4yvhebMsgoZBRw/tXh6dLH5Zwxgc7VHA4CbzKONw1THYn66Hib&#10;wvwxha2F4C4YoYatUU1HMs0jUhWlFwjSU/3GMePqVHBTlKjWzCphb1qydKVOfs182fAT9njTvhNq&#10;83iDxJrr/ED4q3ltfWupeM76AW9hoFrrVxY3eteHfh9pHlpH4f0TUJ9O0ldb1Z418S+L4tD8P22s&#10;3Fn4X8L+B/Bfg3U+NXiKO08beItTa6hsV+HXw4nEd55wb+zvEHjU2nhzwlq0zIoW0gsv+Eh8bx3c&#10;UjPc3cVlI9u0EdrIJu58PfFj4X6rquoXGn+P/CmoxxXcUc62GrWt/PE8y+dbxmzs2mu2nljRykCQ&#10;GZmUxiLzFK1+af7ePxcj0H9n/wCMXizStSEl18TPFOs+HvDNzb3cNxjSIYV8GW1mLq3XaZdO1zx9&#10;471S2YO7Wt34SurOzaR9MnmP9h4+llnA/BdfDZLg8NlWXZHlEMFlOCwtJUsNhVSw9PBZdQpU4fDC&#10;m44elBK/JThFK0Yafm3DOV5rx5xrk2TznWx+a8T8QYTBudVynUxNbMMbTVWUm+Z2qyq1Jyto5Sl1&#10;dz+dP4i+L28f+PvG/jZkeOLxT4o1jWbGF8L9m0i5vJhodii/L5cWn6LHp1nHGckLbKXJfe5/XH/g&#10;gX41m8L/APBQC20BZGa1+JXwP+J/g+eAhmja60q68JfEOzuSBKgSa2TwPfQxTOkm2K+uoBFuuBLD&#10;+Lu0JlVARESNVUDaFCq6gADaAFVcdRgDAOQK/W3/AIIa6Zdah/wUe+Fd1axmWPQPAXxi1rUCGUeR&#10;Zt4D1DQEdgxHmZ1DXLCHagYhpgwXy0LL/MXB1SpDijIJwbU5ZphIuS3cKtZQqN7705y5vVn++Pjn&#10;kOW5R9HLj3h1QgsuyLw1x2AwsZaJyyPKqf8AZ07LR1Hi8FhaiVrOoo6PQ/Qf9ubSvhfafHr9sz4z&#10;2tv+xp8G/Fv7InjnwTreifA3VPh/e+D/ANon9snxJ4q8E+CPizdeL5vir8O/iL8P/iHY6x8QfE/i&#10;3U/B3wx1LwLo/ie61XxfoF6fG5n231vX9UFrOZra3mkt5LZ54Yp3tpwqT27TIspgnRZXVZ4S/lzB&#10;XZRIrbWZcE/za/t6QX/i/wDbXm8ceCfDv/BQrX7X4N63P4Y+JXxH+AXwJ/Zl+MWkfBvULD4K+EPG&#10;XhLS/wBnjxD4m8B+K/HXg/WovEHibSPE/wATNP8AGmqadJBd61rmq+GYIbXUtIvX/pC0uNk0vTI5&#10;bi+upU06xSW51SGGPU7mRLWJXuNRjtYY7ZL+dgZbxLeKKFbh5FiijQKi/wBD8LwdPNeKFGE6cY5j&#10;Gm5ew9lDEyVfGVViaUlOUZQhTqxwPLRhSoKeCnV5Xia2Ia/yJ8Za6xfBXgy6+Jp16suFqldUFi3i&#10;cTlVP+zeG8C8uxa+oYeUqmIxeXYziCFfG4rHY/6rn+HwHtY5Zl2Wyq/zEftH2vxz+Hn/AAUX0z4o&#10;eK/GPxZ+Etn4a+JWmS6H+058cdb+FP7NX7MXi34XXPjGy8S2HwL174jfAj9lzxxffFPwzD4aWXwf&#10;ovh39on4y+Gddu2sZtRlbQ9WuLqaHw3/AILfw638bvhX+yB+2ReeAdU+H13qOofE/wCBvj7w1qtt&#10;4lS78O3rarL4y+GGly33iPwv4TGtrLomheP7yfxL4dsdT8Ba3eXgn8BeLfGnhOXRvFOsfu1+2Z8I&#10;P+Cc3gzXbT9qf9tDwj4O1/V5pPD/AMOvCw+JzeNfibpet66tvqdxoPhD4e/AUXXiTwv4j8aatbW2&#10;p3T2Xhj4e33iTWLTTbm+v2kstImurTzfxdY/DX/grB/wT4+J3gr4ceDJ/hnpt9bi3+BGn+KL/wCG&#10;8d9pWtfD9dO1b4TeK38P/DnxT4w/4Vz4U13VdNm8KSeGvEB8P+LrXwcNetrnw7ZadqNgbrwszyCr&#10;iaPE+RzzLD1sVmsauaZdl7xU8VjpToVaNahWxEXQo/VqblQhhKTcqntac5wqV60qMXH9U4I8VsHk&#10;2b+CXiXHhDM8ryjgirl3BHFvFEcro5Rw79TzTAY/Lc2wmUQo5jjFm9ZUcdis8xtOlRwkcFjMNRq4&#10;bA5fTx9aNX+FBfveuBnoCD+IUAc9CAOnfv8AQHwR/ak8ffs3w+IE8IS+FjaeJrzSL2dPFC3rJb32&#10;kC4wbSODUbOznivj/Zdzd2l9a3kYvvD+i39ukF1YJKfDtU0fWPDus6x4d8R6TfaD4k8N6vqvh7xH&#10;oGqQNbapoPiLQ7650rXND1O2YF7bUdJ1S0u7C+gYB4bq3mjYZQ5/Rz/gkp+0JF+zv+3J8Ir/AFme&#10;CPwR8W7pvgV43W9SFrSG0+ImpabD4Q1OU3Si2sk0j4k6b4Lur3VHKGw0Ftc/eRwXExb8EyinUeb5&#10;dQWPrZPVqY2lh/7QoqSrYGpUm6Cq8sK1Ca5Jtxny1YOMVLV2s/8AU3xeyrIs/wDCrimebcJ4bxCy&#10;zL8or8S0uGXmlbK6edf2RTlmVOGFzTBUcVVpVqmGjOWF9nRqxxU5RwsrUq7nHlW/4KT/ABzijjup&#10;9F+EcENtEsEU7+GRBDFbFonSAO1wsQtjJFE4gJ8jfHE4TeiFazf8FKvjZqV1py/ZvhXcTWMf/Est&#10;IbLUPs1pGziRpbLSoNXWyid2jjaW5gtFllWCDzZGFtAI/wBu/wBlb9iDw3+zf/wVb/bM+KvjSxst&#10;D+An7NPw81748eB9Uv7YQaPo2kftA2fiLVNOlsoZxKLnQ/h34X8O/HXwVJs8ya2bw7pt1JIjyReb&#10;7N+1R8Afij+0f8FP2Yf2SLGO3+GWtfGrxT4q/bO/bR+IGpW9jFY/A/4e3usar8QNU8Ka9dXbRQX2&#10;o2vj74iW/g34XaXeXgm1C2+DMst59k8HeFPFGraN+lUch47ll2NxU+L8+pYzD4vG4PD4CnicdOWM&#10;qYbHUctoSdeWYU40KWJxcq9qsqVSnRw9CpiKk3DmUf4FxuL+h5heMOG8kwngrk+M4czbJOGM+zji&#10;3E8Z5xgKfD2Ez3h7FcV5pReVUKGYTzPHZFkVLBKeBw+NoY3MM6zPB5LToYfFVKbrfztS/wDBSD45&#10;rq8V3NH8LvtFrZXsTWN5pl1cIv2q602/F59kvNWkSB7dtN8yN44kwZpZlIdnc2h/wUk+Osd/a6gu&#10;ifCiPUZQJrW5HhiaKaV454bxbq3BulWWeC4SCeK8QPcWshDRTxmUiT+kL4X/ABf/AGSvC37JfxW+&#10;O3gr4b6dq37En7EGtT+CfgJ4QubK0ubj48/FrwuNEjvfjR4hudTsrmPV5/FHxM8baV4U+Fmpa/Zy&#10;Saf4i/4Sv4xa7ZXetav4Gi8A/K37Mn/BWLRP+Cg3xatf2QP21/2cfg7ffDP45Sap4f8AA9zon/CR&#10;3kXh3xTHpmo6jomleIH8QX2oXf8Aauqw2s+m+GviJ4Mm8H674f8AFx0WWy0y1TUjqugxVwOb4arl&#10;2ExXipmUMyzilB5XQh/alTDVqs5/V4SqY2GPahhMRioTo4TGypL2sIqvGmqbSfRgeGvCXO8FxvxF&#10;k30J8RiOEvDjGYiHGmY4rxLxGCz/AC3CUMNTzPEU6HDmJp054niDKskqQzHPcip46csrrS/s2pjZ&#10;4i8z8adS/wCCovx5e6K6svwklu44mgzqekb7pIJCJmi3Xd80ywSuFlMRIR3CylWbBHhfxr/a6+Iv&#10;7R2iaRoPiuTwcNL0HV49ZVPCsd5GZLy3sNT0/Topbc6jc6fbW1pDrOszKttZQzz3V+8s08gRVH9O&#10;X/BOb4i+Lv2bf2w/Hf8AwSS1HwR4P1v4d/BxPi78RvCnxZ1Rry7+IOv+HfF+r+Gvij4Fh1yAQw+H&#10;3u08L/E7T9N12ewtbVP7U0meG3t7UIYz+IX/AAVN/bS8WftYfGiTwP4i+HngjwNZfsxfEz9oX4a+&#10;Hb/whLqjXfizTJfHWleHU1DxFHfvJbxXsNt8N7G5hjsEEKT6vqarmMwBPGz/AAuZYfh9YnM+Nc2x&#10;9eeLeX1skxVHMalF5lgamH+vYWeJrY6pRmsFKbqQxEqHs8RKlel7zXL+meEfCvhZivGfL8v4O+jn&#10;lOQ4HKMrwPH2T+I1LxHq4+suFM6o46vwXxDHhqrho1JV8+nhsLGtkzx9fGZLPEupjoSjhJxn+XLZ&#10;/ec/wx5wMDq+RgqeM8HgeuD90/0Zf8G53wplvPjD+0X+0HqKrbaJ4A+GWi/CbTr+7ASyl1P4heIL&#10;Pxn4kkS5dRDDL4d0j4b6DJqEryI0Nn4pgLYhnkI/nN2TSSCCC3nu7md7e3trSzgkuby7up5TDbWt&#10;nawI89zd3UzxwW9tbxPPcTSJFCju6g/3CfAH9ln9oP8AYt/4Jer8JfgF4G0TxV+1v8RYbLXvFFn4&#10;guPDa+FvD/xK+MeteHtA8Ta54tbXr+TRNX8O/BH4eyWelX9paWev/wDCUQ+Aozb+H9Uh1W5tmfhv&#10;l08Rnc81lSq1cNkOEr46pGjSlXnVxDo1KeFw9KlC86lao3Uq0oRTcnQcd5RT+7+mpxlhcp8MqHAV&#10;HMsvwOeeKOfZdwzg55hjaOX4XA5TSzHBYzOM4x2MxDhh8JlmFUMHgcbiKzjClTzNVnanRqH532/h&#10;n4S/tqfta6j46svGHj3XNT+LHxw+EmrW3wg+NXwcHwF/ZK/a1/Zy1DS/ij4z8AWkFp8LPGN58Qvi&#10;j8XfBvwH8KeMfit8NviX+0taWOnfEXTfDHhvw9J8PNP8CeJ9N0/SP6qAZDyMHP8Ae35/HaAufoB9&#10;B0H4Tf8ABOb9ji18K/FfVNX8f+C/2yvhXf8AwA1zw74u8C/BH496t8LvHnwY8PeLNd+EV/8As/8A&#10;hnXvhX8fPh/pq6l8etI+GHwS8N3Hw28Cad4ku9Ik+EvhzXnXUvCknirxD/wkl5+8QCYGUJPvGSfx&#10;ITBPr79z1P7fwfhatPB4zG4rDxoYvMMbUrVpJVoVa3s5S/eVqeJlUr0JutOulh5+ylCChUqYeliK&#10;uIdT/Lnx7zvL8w4gyLh/Js2xOZ5Jwpw9l2X4CMp5dPDYJ1sLhbYXBYnJsPhsrx9D+z8NllWWYYaO&#10;LjWr1KlLD5njssw2W+x8Y/aC+EI+O3wh+IHwp/4SzXvh9P468Ka74Wh8feFIbCTxX4Rh8Q6Ze6Fq&#10;+p+GrjUbaVNN1W50DU9X0UalaG31K2sdVvGsL20umiuY/wCcf9kv4h2vwk+Pnwj1L4Z+NvBPh/8A&#10;aT+Jv7SGufs9ftIfsB+CPgX8L/Bdr8F/2Y/h5rPjXRrDxB4q8TeHvBGnfFaST4KeEtN0D4j6R8Yf&#10;iJ8Qdf0T4i2Gt3uk6TbXNvqlxeV/U7gFfmk9RkOCp7kFivGc8qc5AHXbx+YX/BSj9kiz+Ofwo8a+&#10;PfDPg/VfiN8V9D8BweF/C3grWPGHxCv/AIWwWl94mszrnxM1b4CeHdUg8KfHHx98MPC+o+I/FXgn&#10;wR4n0PXB401PStP8HrZ3l1No8EWvEmVYivKjm2A1xuXU5S9kp4mFTEU6dSnV5aE8PUThiFShiMPT&#10;hUo4rD4iOLlTxOGqKnQdPm8JuNcty6lmfAvEsJPh7i/EUsL9c9llFejleNxmGxGWwq4/D5rhKir5&#10;VPFV8rzHFVMFmWSZvl9fJcNiMpzfButjqeM/J/8A4LOf8E77f4i2l7+33+yza6b4107UNLXUPj3o&#10;HgGe18QWuv6dpEP2Ffjb4T/saW8g1WXTbKxGl/Eu00lp/PsNNtfGSWy3Nh4zv7/+YBWEkKPbzSRF&#10;gskN1aSGKeE5LxXFvPEQ0ckTeXLBLEd6SIkiHcBX9l/7M/7ZOn/sta54O/Zt8TfBLQv2RP2M/gP+&#10;zzoviG91z42eMo9Q/aIOueP/ABXPpnwgHjPwN8O7XWfD3hn4rfHfWNK+Kfji4+D8d54n+I+rRaL4&#10;m8YanD4UaC38L6z8y/tef8Ei/gt+2H4Uuv2rf+CafjXwDJ/wmT6xqes/DHS9Tt9O+F/jPV4bm4h1&#10;w+BtTWOJfhN4+ttUgvLDXfA/iCysfDB18LbX6fDm9ttYu9U/J+KuFYZ/OpnXDqpvNXF1s2yOMqlG&#10;vUxFNQWIx2W0sTHD4mrRjiJTpTk6VJV61OUqN6/NSn/ffgJ4/wBbwpw2A8N/GB4ynwLTqxwfh/4m&#10;V6eHzDLsPlOJlWxGS8PcX4vJsXnGWZfipZVHD47DU6OYYyplWX4vD0sco5ZDD46H6YaH8V9d/af/&#10;AGOv2LrDxRoraT47/bVt/g/oPxNhurS2t21b4aeFNB1L4s/HS8vILfdP/wAIH8TvAfgjxZ4Q0OSV&#10;/Jsx8avDaTC3utXME3k3jv4zv+3J8Pv+Cy37Ofh6V7uT4L2d18PfAD6WGstTvrzTfhPqPm6Ff3Nt&#10;JFNfadc/Hn4b/EnSmtpmeG70a/urOXzra8ltV/n88bf8FE/+CkH7PHxP8CaD8SNO0r4P/EH4KfDb&#10;xB8JvAHg7xV8EfDugW3h74f+ILvwEdVHh3T7i1Gk+INPuB8L/BthpXi3R7jVtK/svTri30PUjaan&#10;ftd/K/7NP7b/AO0h+yZ4p+I3jD4NeMdNsNf+Lv2BviHd+KPDek+Ll8SXWnapr2t2+oXMGrRtHFqD&#10;6j4n1+ee7hCSTf2ncIxw1dmP8Scs9thsBiqWaqioVsDn0q+Ep0MXPDrKcRhIwVF4i/tamZ4uviqq&#10;vTcIQp8qlop+Fwr9DDjPE5bnnFeR4zgT+0YYvL+JfC6nlfEWLzTIcPmlTxAy3O8XXlm1PLZJ4TDc&#10;HZHluT4CvQp4yGJxFbFTmoRary/YP9hrR7z9sP8A4Iw/tU/si/DWSz1D4yeA/G8XjXQPCC3EFtqH&#10;iLSR408E/HTwd5Elw8VmD408QeEPGHgXSp7qeC0h1TTY3vp7O08u8PxV/wAEt/2M/wBoHx3+3D8G&#10;9W1z4S/EzwJ4Q+B3j7T/AIj/ABI8S+N/A3ifwXYeH7nwOJNZ0Twq8viXTdHFz4n8Q+KIdD0seHrV&#10;ptVh0m71PXLiz/svTLuUfAPwM+PXxe/Zq+Ien/FL4GeNtR+HXjOxtLrSjeaRbWFzpWo6FeywS3nh&#10;rXvDuq2l/oWveHJ5bWzmGk6vYXcNteWWnapYm11bTtP1C2+9Pi3/AMFpv2/vi/4G1DwDdfEHwb8O&#10;tM1exl0rWtb+EvguXwp4x1TTrqPyLu1XxRqWveJL3w+9ypIe/wDBq+GtWhJYWmoWqMVPxGBz7hfF&#10;0uG8Znn9rU8y4XoYbB0sPgqOHqYbNcNl2IlicuUq1WtGWElGpUdPFpxqxnCMvZ1Ffmj/AFHxJ4T+&#10;OWQ4vxi4e8M3wFjODPHPOc04ixubcTZjmuEz3gDOeKsrw2UcX1qOAwmX4ihxBhsRTofWcltWp1MH&#10;W5Y42jKEZTxP6j/sy/Fbw38Zf+Dg79oPxd4NvrbVPDOnfCzxp8P9O1W0dZbbVLr4Z+HPg94G8SXl&#10;tcIzw3Vp/wAJdoevwafe27yW19psFneW0kkMyyv/ADjftTbV/ag/afJwB/w0n8fsnAAA/wCFt+Mf&#10;4iCuME7gc9QcDrXZfsafFT9o/wCDnx40nXP2QdB1HxJ8a77w5rXhHR/D+geAh8RtRm0DWp9Ll1Yr&#10;4aS0vEt7SBtLsZbrXLlLaz0e2jlnvLy2tGuJK/e/9mP/AIJHeGfBeteJP20P+CqfjX4Y+H01Pxhq&#10;3xM1r4U694o8K6B8KdG8U+MvEtzrlxqHxt8Y3mo2fgvULefxHq0v2X4aaBqFx4HmkNnp2t6/4s0y&#10;9u/C8ffRhmPHmXUcPhcLOlVjxDnGc5lmFeKpZRgsPmLpTSeMbXtJ0mpRdKFP23LyycUnOUfhMzxX&#10;CP0WuMsXm/EGe4TMsEvCHw88OuDeEssrPGcf8SZrwnPF4dzWQUqTjhMNmUq1GpHMK+Jjg1XrTo+0&#10;9q8PSreW/wDBEr/gmhqXi3xJ4Z/bd+PPh+aw8FeGrq31v9nXwbq9kRc+M/EtrIZLH4w6pp88Zlg8&#10;L+GZ0F18NIngN14m8SLb+N7M2ejaB4YvfFf2lq//AAUK/aC8S/tE/Dv41fAL4aeHPH/7OnxI8T+L&#10;P2J9B8JePP2lV+Hmj3Px8s9fv/GHgbxN8RfAh+DXiDx3+zp8TdWtvC3jPwQ3hPxz4d1q98T2PiL4&#10;cWtxL4Uu7jTl1rz79s3/AIKYfFuX4m6j4C+Amst8EvAXwa1HSfGunfFjQ9Cvfi/YeNvBeoaHovh/&#10;4ffFjxpoPhbwpr/ws1v9iT4qeLfiPZfDfS734efEvWfjTovizRV8bjwZaax4Fn+HGofY/wDwTw/Y&#10;1+J3hvxB44/ac/a50zxBF+0Z4z16fRn0nxL4u8EeI9QvPDvhqz8FwaR4o+KDfCjwv4G+E/jvxjon&#10;xG8P/EjXPgV4uh8Iy+K/h98GPH2j+DrvxFeSW1rpfhj9EybDUacMJwzwpiMfRhgcUsRnGdU6FGEc&#10;RiaFSEJVJzxFKunTlUoVsLDDTw9OjioKUcNi6qwWNi/458Rc+zbOa+feNHjblPDmLqcTZFHKfDzw&#10;9xea5rWnlmU46lWq4fBYbCZTWypSrU8JmWC4gxmeUc7q47KcQ4PNMhwc+JshxGF/V7wnN4nvvDPh&#10;298aaLo/h7xjdaNpN14o0HQNbu/E+gaL4insbebWtJ0fxJd6J4cu/EGmabqT3FlZa3d+HtAn1S2g&#10;jvZtG06SdrODpdrHnbF0HVWzxx3AOOOBjgY69aaV2kYYJkZI37eBjb/AMYyRgjOBx3wqoxAIYkY4&#10;xIQPwGzj6dulfrUU4xScnJpJOUlFSk0tZSUYxjeT1fLGMbt2SWh/C0mpTnKMI01KUpKnDn5IKTbU&#10;Ie0nUqckFaMeec58qXNOTu204x9xgcM33QQCMjnKDIOcnjCkqBgdDCEHCsTjj5cjowyQARywPcjo&#10;AQoYCRg64JkOMHoq5yFLdOhHyn3HTPJIF3nblz8yFhhV4Py+xyPm9ulMk/MX9s//AIJ8+H/jreaV&#10;8TPhh4e+G1v8W7D4q6f8U/F+lfEi9+IWi+DfjJdWHwi1H4JaUuv+M/hvqEHxC+GnjT4eeFL2w1/4&#10;O/EzwBFc6n8O/GGiLq1joF1da7q1+Pyr+GHxo/aA/Zr/AGg/h7+yZ4P8d654R8W+PP24/hn4n/aK&#10;1T45eHtNuviV+0nP8RF0vwb8R7T9n+013wj4bg8Rfs5+DPht8ILzUdf/AGnpNE0P4kfEX4leJvB9&#10;xNofh3UtT8RXniT+o1gzHyy+4FSWyq4POPQ/XHfHUZyvmHxV+Cvwx+OHhkeEvip4L0Lxpocdyuoa&#10;dHqtvLHqegaosMkEOu+FvEFhNaeIfCPiS1imlWx8SeF9V0fXrAyM1jqVuxLH5TNeGY4nEfX8srrL&#10;sdLEQr4mVNTpxxaSjGpB1aMo1cNVrRjFTxEY1lpO9CX1jE+2/aODfF2pleV/6s8ZZa+LuGaOW18v&#10;yrD4t4fE1clnOU5YWtDC4+lWwua4XASq1p4fLcRUwbjUlhatHMcNVyjJZ5f+UHiH/goh+xP8XpvH&#10;/wACP2y/Afw71C9+Gvin48aJ42s9T0vw/wDGP4fafc/DH4raF8Mvhz/wi9hLZ3nj3Wvib8ddL8Va&#10;Z4h+HfgH4d+DPFHjmw1HR/GmhtOLrwqNRveH+N//AARx/wCCXx8Oab8RtY13xl+yl4Z1/wCwG21S&#10;T4vt4A0o6nrdo+oabpt1ov7R+neLP+Ed1qeAys3hJ7TQ9QsXtriyl0mymsriGL6tH/BLr4K+B/iz&#10;8KPjT8BLm3+EviT4V/EX4P67ougf8IzpOv8Ag7R/hJ8Nvh58T/hr4n+D/gfTrY+H9U8K2nxI0r4u&#10;+LfG3ibxTqms+LtVv/ioth4x1SHUpI/ssfkH/BTbQoPhn8TfgJ+1741+Fvwz/aS+E3ww8HfFL4Na&#10;r8DfirqB0+x0vxt8XLrwbrfh74reD4bvwF8QvDd/rcWl+A9Z8E+Io9e0myls/D+tR3OjXN3debbx&#10;+PmGAqyyzG4ri3K8izSWGr4elh8RUwsaip4SeIp0ZYuriI03jX7KlKNSpQw+Hp1KlSD9npW9nhv0&#10;bhDiahhuMOG8l8CeOfEzgylnWWZrjM4yvA51VwksXn2Dy7FZhh8lwmUV69PIY/W6tCeGoZrmeeY7&#10;DYbD1oRxMJVsBLF5x8kXf/BAr9je0knv5/2u/ixZaJa21nqlyL3Xvgik1vpGoQxXNjfT6s/g+2s7&#10;e2vrWeG4s9Qk01bW4hmhnhSWN03N1n/gm/8A8EVv2UdO8L+Lv2h/j9f+LdH8VWOr6x4Pi+KXx706&#10;ztvGFp4cWaTV7/wtonwM0jwHq/i63sLhI7Ge20/+2LW41R7DRDBdalqNvY3nw58Uv2JNB8G+DfH3&#10;gnxx4E+Ces/E3wT/AMElPF/x10zX9L8PC/0/w14p8V/tg6x4t8B6Z4b8Va/4dPjGW3+EvwlsdK+C&#10;HhDXr+GHVbbwJp//AAjNvBZeG7htMj/VXwP/AME0vjt+zf4i8Q/EP9mvxF+zV8R9V/aG+GHxA+HX&#10;xt8NfG3wRrfwx+G3hBPiN47134g2V/8AA3wN8NNI8eW2j+Bbb/hKL7S/FXwY1XUrTSfFsmkabq03&#10;jaxvLyUad8jQwGWxnVqYbgXI6EaOGwWIq4rE1lmdPBvE1JU1CeArSw31iXPTdP8A2etCNpOs6i9n&#10;GhW/c87428QHhsNgM4+k94oZnWzDMs5yzLsjyfBPguvn1DKcLg8TXqUeJ8tjm8sppVcJiljFPMMt&#10;q1vaUo5d9Uvi6uY4H3n4JftC/A3wB4puPhX+wv8AsXa14s+Cnhm++FVv8Y/jP8Grf4LfDPwD4Wf4&#10;seCfDPxB8JatfxeP/GXgrxv8UrvQvAHjLQPGPxF1VbG41DwloeqqLq41TXludFT83Pil4z/bi/a5&#10;1n4ceGNa8I6Prfij4Uftm/tR2Xwi8Z+AdBsl+H3iNfhF4l+Kvwb8Y/Dbxtc+KvA3xe8EfA/9pD4f&#10;+Cbaf4i/sy/GX4l+Ftd+FXiPS9cuJrma2+J3hRR4k+9PhZ/wRz8AeHPhfoHw3+Ifx8+Net6Zq3gL&#10;wR8Nv2h/BXw11y0+HHwe/ab8P/CuJ/DPw9T4j+ENSs/G/jDRp7b4Vaf4V+GPjGX4f/EXwh/wnGge&#10;GrVdZXFzdRy/rJ4S8BeCvh9Brlp4K8LeH/Clt4m8VeIvG/iKHw9pNnpaa54x8VXw1PxF4n1cWqRH&#10;Utb1i7ZZL7UbsyXUyxW8LSGC1t44/s6eTZ1nGGoUMyqTyfCRjzyweBrYWNJKdajXo0KNLC0VyRwd&#10;OjTUKtbF4iax0q0oe0wdOFPFfzhmHH/APBec43MuEMJQ47zirKNGHEXE+Ezurjq1TD5Vi8pzLM8y&#10;xmc5hKtianEmLzDMKlXA4PK8uoR4Yp5XRxDw3Etapisk/M79j7/gnF8OfBPg34b+Ifj98Gvhc/xG&#10;+FnxM8d/ED4E+ENL1XUfH1j+zz4b8Yf8I7JY+Cbrx9qOm+H7j41+K4vEWgXHxa8ReO/G2gX32H4y&#10;eKtc1/wKmnx6R4f1Ufq8QoAyJBluSyjnOcnJBOeS2OeeB2IeFYEbWABYr9xQcAtu5Ax0Xj1PUDFK&#10;7MuTvIAbbjYpwSu7qSOP1+vWvsMvy7C5ZQjh8LTjBKNJVKnJSjVrSpUadCE6sqVOnGUo0qUKcIxh&#10;GnRpQhRoQp0acKcfw/ibirPOL80r5rnuPxGLrVa2Lq0KFTE4uvhcBDG4utj8Rh8DDGYjE1aVKrjM&#10;RXxVedStVxOMxlavjsfiMVj8RiMVVZlAM4OATyBuAB/30AxkEZPzZUDJHRwVcDIYHAyPLU8/hGR+&#10;uR0ODkUrlkGTIcE4GEUnufUen/1qazspKl2yMdEUjpnrkdfTHHTJxk9x86f/2Q=="/>
  <p:tag name="ISPRING_COMPANY_LOGO" val="ISPRING_PRESENTER_PHOTO_0"/>
  <p:tag name="ISPRING_SCORM_RATE_SLIDES" val="0"/>
  <p:tag name="ISPRING_SCORM_RATE_QUIZZES" val="0"/>
  <p:tag name="ISPRING_SCORM_PASSING_SCORE" val="0.000000"/>
  <p:tag name="ISPRING_ULTRA_SCORM_COURSE_ID" val="22298945-6417-4BD0-BF14-0C97A6B78A0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OUTPUT_FOLDER" val="C:\Users\Ильдар\AppData\Local\Yandex\Yandex.Disk.2\yd2_tmp\a1e237ffe3134bdbad4b32580cdd878d"/>
  <p:tag name="ISPRING_PRESENTATION_TITLE" val="Презинтация Шаблон"/>
  <p:tag name="ISPRING_FIRST_PUBLISH" val="1"/>
  <p:tag name="ISPRING_RESOURCE_PATHS_HASH_PRESENTER" val="49d4c94d24888298d69a3935cd71f8797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иказ"/>
  <p:tag name="GENSWF_ADVANCE_TIME" val="0.00"/>
  <p:tag name="ISPRING_SLIDE_INDENT_LEVEL" val="0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лан работы Совета по профилактике правонарушений"/>
  <p:tag name="GENSWF_ADVANCE_TIME" val="0.00"/>
  <p:tag name="ISPRING_SLIDE_INDENT_LEVEL" val="0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отокол Совета по профилактике правонарушений"/>
  <p:tag name="GENSWF_ADVANCE_TIME" val="0.00"/>
  <p:tag name="ISPRING_SLIDE_INDENT_LEVEL" val="0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Журнал учета обучающихся находящихся на внутриколледжном учете"/>
  <p:tag name="GENSWF_ADVANCE_TIME" val="0.00"/>
  <p:tag name="ISPRING_SLIDE_INDENT_LEVEL" val="0"/>
  <p:tag name="ISPRING_CUSTOM_TIMING_US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Журнал отправленных писем в отделы Полиции МВД по Республике Башкортостан и городу Уфа"/>
  <p:tag name="GENSWF_ADVANCE_TIME" val="0.00"/>
  <p:tag name="ISPRING_SLIDE_INDENT_LEVEL" val="0"/>
  <p:tag name="ISPRING_CUSTOM_TIMING_US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Журнал обращений классных руководителей на обучающихся колледжа, нарушающих ПВР колледжа и общежития"/>
  <p:tag name="GENSWF_ADVANCE_TIME" val="0.00"/>
  <p:tag name="ISPRING_SLIDE_INDENT_LEVEL" val="0"/>
  <p:tag name="ISPRING_CUSTOM_TIMING_US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Журнал обращений классных руководителей на обучающихся колледжа, нарушающих ПВР колледжа и общежития"/>
  <p:tag name="GENSWF_ADVANCE_TIME" val="0.00"/>
  <p:tag name="ISPRING_SLIDE_INDENT_LEVEL" val="0"/>
  <p:tag name="ISPRING_CUSTOM_TIMING_US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Журнал обращений классных руководителей на обучающихся колледжа, нарушающих ПВР колледжа и общежития"/>
  <p:tag name="GENSWF_ADVANCE_TIME" val="0.00"/>
  <p:tag name="ISPRING_SLIDE_INDENT_LEVEL" val="0"/>
  <p:tag name="ISPRING_CUSTOM_TIMING_US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Общественный наркологический пост"/>
  <p:tag name="GENSWF_ADVANCE_TIME" val="0.00"/>
  <p:tag name="ISPRING_SLIDE_INDENT_LEVEL" val="0"/>
  <p:tag name="ISPRING_CUSTOM_TIMING_US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еречень"/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Начало"/>
  <p:tag name="GENSWF_ADVANCE_TIME" val="0.00"/>
  <p:tag name="ISPRING_SLIDE_INDENT_LEVEL" val="0"/>
  <p:tag name="ISPRING_CUSTOM_TIMING_US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еречень"/>
  <p:tag name="GENSWF_ADVANCE_TIME" val="0.00"/>
  <p:tag name="ISPRING_SLIDE_INDENT_LEVEL" val="0"/>
  <p:tag name="ISPRING_CUSTOM_TIMING_US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Журнал обращений классных руководителей на обучающихся колледжа, нарушающих ПВР колледжа и общежития"/>
  <p:tag name="GENSWF_ADVANCE_TIME" val="0.00"/>
  <p:tag name="ISPRING_SLIDE_INDENT_LEVEL" val="0"/>
  <p:tag name="ISPRING_CUSTOM_TIMING_US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Журнал обращений классных руководителей на обучающихся колледжа, нарушающих ПВР колледжа и общежития"/>
  <p:tag name="GENSWF_ADVANCE_TIME" val="0.00"/>
  <p:tag name="ISPRING_SLIDE_INDENT_LEVEL" val="0"/>
  <p:tag name="ISPRING_CUSTOM_TIMING_US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иказ"/>
  <p:tag name="GENSWF_ADVANCE_TIME" val="0.00"/>
  <p:tag name="ISPRING_SLIDE_INDENT_LEVEL" val="0"/>
  <p:tag name="ISPRING_CUSTOM_TIMING_US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Закрытый журнал учета, выявленных обучающихся, замеченных в употреблении"/>
  <p:tag name="GENSWF_ADVANCE_TIME" val="0.00"/>
  <p:tag name="ISPRING_SLIDE_INDENT_LEVEL" val="0"/>
  <p:tag name="ISPRING_CUSTOM_TIMING_US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Закрытый журнал учета, выявленных обучающихся, замеченных в употреблении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Совет по профилактике правонарушений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еречень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еречень"/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еречень"/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Совет по профилактике правонарушений"/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Внутриколледжный учет"/>
  <p:tag name="GENSWF_ADVANCE_TIME" val="0.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оложение о постановке обучающихся на внутриколледжный учет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1374</TotalTime>
  <Words>1132</Words>
  <Application>Microsoft Office PowerPoint</Application>
  <PresentationFormat>Экран (4:3)</PresentationFormat>
  <Paragraphs>477</Paragraphs>
  <Slides>42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Office Theme</vt:lpstr>
      <vt:lpstr>Презентация PowerPoint</vt:lpstr>
      <vt:lpstr>Презентация PowerPoint</vt:lpstr>
      <vt:lpstr>Презентация PowerPoint</vt:lpstr>
      <vt:lpstr>Законодательную, нормативно - правовую базу социально-педагогической деятельности определяют документы: 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Социальный паспорт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Приказ о составе комиссии по  Совету профилактики правонарушений на учебный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работы общественного наркопоста на год </vt:lpstr>
      <vt:lpstr> Журнал учета проводимых мероприятий по профилактике распространения и наркомании, токсикомании и алкоголизма </vt:lpstr>
      <vt:lpstr>  Журнал выявленных и направленных на медицинское освидетельствование и консультацию нарколога, обучающихся, замеченных в употреблении алкоголя, наркотических и токсических средств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Презинтация Шаблон</dc:title>
  <dc:creator>Markasian, Pavel (KIEVH)</dc:creator>
  <cp:lastModifiedBy>vosp</cp:lastModifiedBy>
  <cp:revision>172</cp:revision>
  <cp:lastPrinted>2017-12-05T11:57:49Z</cp:lastPrinted>
  <dcterms:created xsi:type="dcterms:W3CDTF">2016-11-18T14:12:19Z</dcterms:created>
  <dcterms:modified xsi:type="dcterms:W3CDTF">2017-12-07T07:52:41Z</dcterms:modified>
</cp:coreProperties>
</file>