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63" r:id="rId4"/>
    <p:sldId id="311" r:id="rId5"/>
    <p:sldId id="312" r:id="rId6"/>
    <p:sldId id="313" r:id="rId7"/>
    <p:sldId id="316" r:id="rId8"/>
    <p:sldId id="320" r:id="rId9"/>
    <p:sldId id="324" r:id="rId10"/>
    <p:sldId id="328" r:id="rId11"/>
    <p:sldId id="340" r:id="rId12"/>
    <p:sldId id="341" r:id="rId13"/>
    <p:sldId id="34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8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26" y="-3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8" y="4074174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D6E9DEC-419B-4CC5-A080-3B06BD5A8291}" type="datetimeFigureOut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47825" y="540327"/>
            <a:ext cx="8158620" cy="3034145"/>
          </a:xfrm>
        </p:spPr>
        <p:txBody>
          <a:bodyPr>
            <a:noAutofit/>
          </a:bodyPr>
          <a:lstStyle/>
          <a:p>
            <a:r>
              <a:rPr lang="ru-RU" sz="4800" dirty="0" smtClean="0"/>
              <a:t>    Общежитие.        Нормативно-правовая база</a:t>
            </a:r>
            <a:br>
              <a:rPr lang="ru-RU" sz="4800" dirty="0" smtClean="0"/>
            </a:b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741903" y="4677847"/>
            <a:ext cx="39501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Зам. директора по ВР </a:t>
            </a:r>
            <a:r>
              <a:rPr lang="ru-RU" dirty="0" err="1"/>
              <a:t>Сафуанова</a:t>
            </a:r>
            <a:r>
              <a:rPr lang="ru-RU" dirty="0"/>
              <a:t> З.А.</a:t>
            </a:r>
          </a:p>
        </p:txBody>
      </p:sp>
    </p:spTree>
    <p:extLst>
      <p:ext uri="{BB962C8B-B14F-4D97-AF65-F5344CB8AC3E}">
        <p14:creationId xmlns:p14="http://schemas.microsoft.com/office/powerpoint/2010/main" val="191272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9937" y="2675467"/>
            <a:ext cx="11180618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1184082" cy="1252728"/>
          </a:xfrm>
        </p:spPr>
        <p:txBody>
          <a:bodyPr>
            <a:normAutofit/>
          </a:bodyPr>
          <a:lstStyle/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45573" y="3105835"/>
            <a:ext cx="106368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Письмо </a:t>
            </a:r>
            <a:r>
              <a:rPr lang="ru-RU" sz="3200" dirty="0" err="1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Минобрнауки</a:t>
            </a:r>
            <a:r>
              <a:rPr lang="ru-RU" sz="3200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РФ от 14 мая 2014 года № ВК-951/09 О «комендантском часе» в студенческих общежитиях</a:t>
            </a:r>
            <a:endParaRPr lang="ru-RU" sz="3200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40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Письмо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Минобрнауки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РФ от 15 июля 2014 г. № ДЛ-208/09 О выселении из студенческих общежитий в летний период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111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70264" y="2690336"/>
            <a:ext cx="99702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Приказ Министерства образования и науки Российской Федерации (</a:t>
            </a:r>
            <a:r>
              <a:rPr lang="ru-RU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Минобрнауки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России) от 15 марта 2013 г. N 185 г. Москва «Об утверждении Порядка применения к обучающимся и снятия с обучающихся мер дисциплинарного взыскания</a:t>
            </a:r>
            <a:endParaRPr lang="ru-RU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678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" y="1591056"/>
            <a:ext cx="11824854" cy="4535107"/>
          </a:xfrm>
        </p:spPr>
        <p:txBody>
          <a:bodyPr>
            <a:normAutofit fontScale="25000" lnSpcReduction="20000"/>
          </a:bodyPr>
          <a:lstStyle/>
          <a:p>
            <a:r>
              <a:rPr lang="ru-RU" sz="5600" b="1" dirty="0"/>
              <a:t>Перечень необходимых документов в общежитиях</a:t>
            </a:r>
          </a:p>
          <a:p>
            <a:pPr lvl="0"/>
            <a:r>
              <a:rPr lang="ru-RU" sz="5600" dirty="0"/>
              <a:t>Нормативно-правовая база:</a:t>
            </a:r>
          </a:p>
          <a:p>
            <a:r>
              <a:rPr lang="ru-RU" sz="5600" dirty="0"/>
              <a:t>-Правила внутреннего распорядка студенческого общежития (лист ознакомления проживающих в общежитии с Правилами внутреннего распорядка студенческого общежития);</a:t>
            </a:r>
          </a:p>
          <a:p>
            <a:r>
              <a:rPr lang="ru-RU" sz="5600" dirty="0"/>
              <a:t>- Положение о Совете студенческого общежития;</a:t>
            </a:r>
          </a:p>
          <a:p>
            <a:r>
              <a:rPr lang="ru-RU" sz="5600" dirty="0"/>
              <a:t>- Договор найма специализированного жилья.</a:t>
            </a:r>
          </a:p>
          <a:p>
            <a:r>
              <a:rPr lang="ru-RU" sz="5600" dirty="0"/>
              <a:t> </a:t>
            </a:r>
          </a:p>
          <a:p>
            <a:pPr lvl="0"/>
            <a:r>
              <a:rPr lang="ru-RU" sz="5600" b="1" dirty="0">
                <a:solidFill>
                  <a:schemeClr val="tx2">
                    <a:lumMod val="50000"/>
                  </a:schemeClr>
                </a:solidFill>
              </a:rPr>
              <a:t>Регистрационный учет:</a:t>
            </a:r>
          </a:p>
          <a:p>
            <a:r>
              <a:rPr lang="ru-RU" sz="5600" dirty="0"/>
              <a:t>- журнал регистрации проживающих (или картотека проживающих);</a:t>
            </a:r>
          </a:p>
          <a:p>
            <a:r>
              <a:rPr lang="ru-RU" sz="5600" dirty="0"/>
              <a:t>- журнал регистрации договоров с указанием номера договор с указанием номера договора и даты;</a:t>
            </a:r>
          </a:p>
          <a:p>
            <a:r>
              <a:rPr lang="ru-RU" sz="5600" dirty="0"/>
              <a:t>- списки проживающих;</a:t>
            </a:r>
          </a:p>
          <a:p>
            <a:r>
              <a:rPr lang="ru-RU" sz="5600" dirty="0"/>
              <a:t>-  журнал ежедневного учета проживающих учащихся по факту;</a:t>
            </a:r>
          </a:p>
          <a:p>
            <a:r>
              <a:rPr lang="ru-RU" sz="5600" dirty="0"/>
              <a:t>- журнал заявлений временно выбывших на длительный срок;</a:t>
            </a:r>
          </a:p>
          <a:p>
            <a:r>
              <a:rPr lang="ru-RU" sz="5600" dirty="0"/>
              <a:t>- договор найма жилья (1 экземпляр);</a:t>
            </a:r>
          </a:p>
          <a:p>
            <a:r>
              <a:rPr lang="ru-RU" sz="5600" dirty="0"/>
              <a:t>- заявление на вселение и распоряжение на вселение по профилю;</a:t>
            </a:r>
          </a:p>
          <a:p>
            <a:r>
              <a:rPr lang="ru-RU" sz="5600" dirty="0"/>
              <a:t>-заявление на регистрацию;</a:t>
            </a:r>
          </a:p>
          <a:p>
            <a:r>
              <a:rPr lang="ru-RU" sz="5600" dirty="0"/>
              <a:t>- журнал инструктажа проживающих по пожарной, электробезопасности, о действиях  в условиях или при угрозе теракта;</a:t>
            </a:r>
          </a:p>
          <a:p>
            <a:r>
              <a:rPr lang="ru-RU" sz="5600" dirty="0"/>
              <a:t>- журнал учета посетителей.</a:t>
            </a:r>
          </a:p>
          <a:p>
            <a:r>
              <a:rPr lang="ru-RU" sz="5600" dirty="0"/>
              <a:t> </a:t>
            </a:r>
          </a:p>
          <a:p>
            <a:pPr lvl="0"/>
            <a:r>
              <a:rPr lang="ru-RU" sz="5600" b="1" dirty="0"/>
              <a:t>Документы по воспитательной работе в общежитии:</a:t>
            </a:r>
          </a:p>
          <a:p>
            <a:r>
              <a:rPr lang="ru-RU" sz="5600" dirty="0"/>
              <a:t>- перспективное планирование на год;</a:t>
            </a:r>
          </a:p>
          <a:p>
            <a:r>
              <a:rPr lang="ru-RU" sz="5600" dirty="0"/>
              <a:t>- план воспитательной работы на месяц;</a:t>
            </a:r>
          </a:p>
          <a:p>
            <a:r>
              <a:rPr lang="ru-RU" sz="5600" dirty="0"/>
              <a:t>-план работы совета общежития и протоколы его заседаний;</a:t>
            </a:r>
          </a:p>
          <a:p>
            <a:r>
              <a:rPr lang="ru-RU" sz="5600" dirty="0"/>
              <a:t>- ежедневный план работы воспитателя;</a:t>
            </a:r>
          </a:p>
          <a:p>
            <a:r>
              <a:rPr lang="ru-RU" sz="5600" dirty="0"/>
              <a:t>- протоколы общих собраний проживающих;</a:t>
            </a:r>
          </a:p>
          <a:p>
            <a:r>
              <a:rPr lang="ru-RU" sz="5600" dirty="0"/>
              <a:t>- график контроля администрации;</a:t>
            </a:r>
          </a:p>
          <a:p>
            <a:r>
              <a:rPr lang="ru-RU" sz="5600" dirty="0"/>
              <a:t>- график работы воспитателей;</a:t>
            </a:r>
          </a:p>
          <a:p>
            <a:r>
              <a:rPr lang="ru-RU" sz="5600" dirty="0"/>
              <a:t>- график работы дежурных общежития.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1097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5485" y="2508041"/>
            <a:ext cx="9877777" cy="34506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Нормативно-правовая база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19645" y="1591056"/>
            <a:ext cx="9871364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Федеральный закон от 29.12.2012 N 273-ФЗ (ред. от 13.07.2015) «Об образовании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Российской Федерации. Избранные главы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«Жилищный кодекс Российской Федерации» от 29.12.2004 N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188-ФЗ (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действующая редакция от 29.06.2015). Избранные главы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«Примерное положение о студенческом общежитии федерального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государственного образовательного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учреждения высшего и среднего профессионального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 Российской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Федерации, подведомственного Федеральному агентству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 образованию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(Письмо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Рособразования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от 27.07.2007 N 1276/12-16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Постановление Правительства Российской Федерации от 14 ноября 2014 г. N 1190 «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 Правилах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определения размера платы за коммунальные услуги,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вносимой нанимателями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жилых помещений в общежитиях, входящих в жилищный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фонд организаций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осуществляющих образовательную деятельность, по договорам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найма жилого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помещения в общежитии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Методические рекомендации по расчету размера платы за проживание в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общежитиях образовательных организаций (утв. приказом Министерства образования и науки РФ от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 марта 2014 г. N НТ-362/09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Приказ Министерства образования и науки РФ от 15 августа 2014 г. № 1010 «О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максимальном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размере платы за пользование жилым помещением (платы за наем)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общежитии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обучающихся по основным образовательным программам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среднего профессионального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высшего образования по очной форме обучения и на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период прохождения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промежуточной и итоговой аттестации обучающимся по данным</a:t>
            </a:r>
          </a:p>
          <a:p>
            <a:pPr algn="just"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образовательным программам по заочной форме обучения в организациях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осуществляющих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функции и полномочия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учредителя которых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осуществляет Министерство образования и науки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Российской Федерации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4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8972" y="2636830"/>
            <a:ext cx="9877777" cy="345069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5207" y="193184"/>
            <a:ext cx="10972800" cy="1751526"/>
          </a:xfrm>
        </p:spPr>
        <p:txBody>
          <a:bodyPr>
            <a:noAutofit/>
          </a:bodyPr>
          <a:lstStyle/>
          <a:p>
            <a:r>
              <a:rPr lang="ru-RU" sz="4800" dirty="0"/>
              <a:t>Нормативно-правовая база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46909" y="1905506"/>
            <a:ext cx="1008983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7.  Письмо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Минобрнауки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России № ВК-573/09 от 02.10.2013 г. «О порядке оплаты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 проживание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студенческом общежитии</a:t>
            </a:r>
          </a:p>
          <a:p>
            <a:pPr lvl="0" algn="just"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8. Письмо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Минобрнауки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России от 09.08.2013 г. № МК-992/09 «О порядке оплаты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 проживание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студенческом общежитии»</a:t>
            </a:r>
          </a:p>
          <a:p>
            <a:pPr lvl="0" algn="just"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9. Постановление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Главного государственного санитарного врача РФ от 23 марта 2011 г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№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23 «Об утверждении СП 2.1.2.2844-11 «Санитарно-эпидемиологические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требования к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устройству, оборудованию и содержанию общежитий для работников организаций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  обучающихся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образовательных учреждений»</a:t>
            </a:r>
          </a:p>
          <a:p>
            <a:pPr lvl="0" algn="just"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10. Письмо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Минобрнауки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РФ от 14 мая 2014 года № ВК-951/09 О «комендантском часе»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студенческих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общежитиях</a:t>
            </a:r>
          </a:p>
          <a:p>
            <a:pPr lvl="0" algn="just"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11. Письмо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Минобрнауки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РФ от 15 июля 2014 г. № ДЛ-208/09 О выселении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из студенческих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общежитий в летний период</a:t>
            </a:r>
          </a:p>
          <a:p>
            <a:pPr lvl="0" algn="just"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12. Приказ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Министерства образования и науки Российской Федерации (</a:t>
            </a:r>
            <a:r>
              <a:rPr lang="ru-RU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Минобрнауки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России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от 15 марта 2013 г. N 185 г. Москва «Об утверждении Порядка применения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 обучающимся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снятия с обучающихся мер дисциплинарного взыскания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86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75636" y="2443648"/>
            <a:ext cx="9877777" cy="34506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Глава 4. ст.39 Предоставление жилых помещений в общежитиях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Глава 11. Статья 78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58085" y="518633"/>
            <a:ext cx="10972800" cy="1252728"/>
          </a:xfrm>
        </p:spPr>
        <p:txBody>
          <a:bodyPr>
            <a:noAutofit/>
          </a:bodyPr>
          <a:lstStyle/>
          <a:p>
            <a:pPr lvl="0"/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Федеральный закон от 29.12.2012 N 273-ФЗ (ред. от 13.07.2015) «Об образовании в Российской Федерации. Избранные главы</a:t>
            </a:r>
            <a:r>
              <a:rPr lang="ru-RU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4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28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19545" y="1848632"/>
            <a:ext cx="10701293" cy="4290410"/>
          </a:xfrm>
        </p:spPr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Ст. 65. Права и обязанности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наймодателя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жилого помещения по договору социального найма</a:t>
            </a:r>
          </a:p>
          <a:p>
            <a:pPr algn="just">
              <a:buFontTx/>
              <a:buChar char="-"/>
            </a:pPr>
            <a:r>
              <a:rPr lang="ru-RU" sz="2000" dirty="0" smtClean="0"/>
              <a:t>Ст. 67. Права и обязанности нанимателя жилого помещения по договору социального найма</a:t>
            </a:r>
          </a:p>
          <a:p>
            <a:pPr algn="just">
              <a:buFontTx/>
              <a:buChar char="-"/>
            </a:pPr>
            <a:r>
              <a:rPr lang="ru-RU" sz="2000" dirty="0" smtClean="0"/>
              <a:t>Ст.68. Ответственность нанимателя жилого помещения по договору социального найма</a:t>
            </a:r>
          </a:p>
          <a:p>
            <a:pPr algn="just">
              <a:buFontTx/>
              <a:buChar char="-"/>
            </a:pPr>
            <a:r>
              <a:rPr lang="ru-RU" sz="2000" dirty="0" smtClean="0"/>
              <a:t>Ст. 94. Назначение жилых помещений в общежитиях</a:t>
            </a:r>
          </a:p>
          <a:p>
            <a:pPr algn="just">
              <a:buFontTx/>
              <a:buChar char="-"/>
            </a:pPr>
            <a:r>
              <a:rPr lang="ru-RU" sz="2000" dirty="0" smtClean="0"/>
              <a:t>Ст.99. Основания предоставления специализированных жилых помещений</a:t>
            </a:r>
          </a:p>
          <a:p>
            <a:pPr algn="just">
              <a:buFontTx/>
              <a:buChar char="-"/>
            </a:pPr>
            <a:r>
              <a:rPr lang="ru-RU" sz="2000" dirty="0" smtClean="0"/>
              <a:t>Ст.100. Договор найма специализированного жилого помещения</a:t>
            </a:r>
          </a:p>
          <a:p>
            <a:pPr algn="just">
              <a:buFontTx/>
              <a:buChar char="-"/>
            </a:pPr>
            <a:r>
              <a:rPr lang="ru-RU" sz="2000" dirty="0" smtClean="0"/>
              <a:t>Ст.101. Расторжение договора найма специализированного жилого помещения</a:t>
            </a:r>
          </a:p>
          <a:p>
            <a:pPr algn="just">
              <a:buFontTx/>
              <a:buChar char="-"/>
            </a:pPr>
            <a:r>
              <a:rPr lang="ru-RU" sz="2000" dirty="0" smtClean="0"/>
              <a:t>Ст. 102. Прекращение договора найма специализированного жилого помещения</a:t>
            </a:r>
          </a:p>
          <a:p>
            <a:pPr algn="just">
              <a:buFontTx/>
              <a:buChar char="-"/>
            </a:pPr>
            <a:r>
              <a:rPr lang="ru-RU" sz="2000" dirty="0" smtClean="0"/>
              <a:t>Ст.103. Выселение граждан из специализированных жилых помещений</a:t>
            </a:r>
          </a:p>
          <a:p>
            <a:pPr algn="just">
              <a:buFontTx/>
              <a:buChar char="-"/>
            </a:pPr>
            <a:r>
              <a:rPr lang="ru-RU" sz="2000" dirty="0" smtClean="0"/>
              <a:t>Ст. 105. Предоставление жилых помещений в общежитиях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1278081"/>
            <a:ext cx="10972800" cy="570551"/>
          </a:xfrm>
        </p:spPr>
        <p:txBody>
          <a:bodyPr>
            <a:noAutofit/>
          </a:bodyPr>
          <a:lstStyle/>
          <a:p>
            <a:pPr lvl="0"/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«Жилищный кодекс Российской Федерации» от 29.12.2004 N 188-ФЗ (действующая редакция от 29.06.2015). Избранные главы</a:t>
            </a:r>
            <a:r>
              <a:rPr lang="ru-RU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54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79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122219" y="2545773"/>
            <a:ext cx="9956952" cy="2275609"/>
          </a:xfrm>
        </p:spPr>
        <p:txBody>
          <a:bodyPr>
            <a:normAutofit fontScale="92500"/>
          </a:bodyPr>
          <a:lstStyle/>
          <a:p>
            <a:pPr lvl="0">
              <a:buFontTx/>
              <a:buChar char="-"/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«Примерное положение о студенческом общежитии федерального государственного образовательного учреждения высшего и среднего профессионального образования Российской Федерации, подведомственного Федеральному агентству по образованию» (Письмо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Рособразования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от 27.07.2007 N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1276/12-16)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25510" y="505753"/>
            <a:ext cx="10972800" cy="3203802"/>
          </a:xfrm>
        </p:spPr>
        <p:txBody>
          <a:bodyPr>
            <a:noAutofit/>
          </a:bodyPr>
          <a:lstStyle/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725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7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Постановление Правительства Российской Федерации от 14 ноября 2014 г. N 1190 «О Правилах определения размера платы за коммунальные услуги, вносимой нанимателями жилых помещений в общежитиях, входящих в жилищный фонд организаций, осуществляющих образовательную деятельность, по договорам найма жилого помещения в общежитии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7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Методические рекомендации по расчету размера платы за проживание в общежитиях образовательных организаций (утв. приказом Министерства образования и науки РФ от 20 марта 2014 г. N НТ-362/09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sz="7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Приказ Министерства образования и науки РФ от 15 августа 2014 г. № 1010 «О максимальном размере платы за пользование жилым помещением (платы за наем) в общежитии для обучающихся по основным образовательным программам среднего профессионального и высшего образования по очной форме обучения и на период прохождения промежуточной и итоговой аттестации обучающимся по </a:t>
            </a:r>
            <a:r>
              <a:rPr lang="ru-RU" sz="7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данным образовательным </a:t>
            </a:r>
            <a:r>
              <a:rPr lang="ru-RU" sz="7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программам по заочной форме обучения в организациях, осуществляющих образовательную деятельность, функции и полномочия учредителя которых осуществляет Министерство образования и науки Российской Федерации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320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Письмо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Минобрнауки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России № ВК-573/09 от 02.10.2013 г. «О порядке оплаты за проживание в студенческом общежитии</a:t>
            </a:r>
          </a:p>
          <a:p>
            <a:pPr lvl="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Письмо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Минобрнауки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России от 09.08.2013 г. № МК-992/09 «О порядке оплаты за проживание в студенческом общежитии»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168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9878" y="1712332"/>
            <a:ext cx="9877777" cy="3860041"/>
          </a:xfrm>
        </p:spPr>
        <p:txBody>
          <a:bodyPr>
            <a:noAutofit/>
          </a:bodyPr>
          <a:lstStyle/>
          <a:p>
            <a:pPr marL="95250" lvl="0" indent="355600">
              <a:buNone/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«Об утверждении СП 2.1.2.2844-11 «Санитарно-эпидемиологические требования к устройству, оборудованию и содержанию общежитий для работников организаций и  обучающихся образовательных учреждений»</a:t>
            </a:r>
          </a:p>
          <a:p>
            <a:pPr marL="95250" indent="355600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09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1116</TotalTime>
  <Words>915</Words>
  <Application>Microsoft Office PowerPoint</Application>
  <PresentationFormat>Широкоэкранный</PresentationFormat>
  <Paragraphs>69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Candara</vt:lpstr>
      <vt:lpstr>Symbol</vt:lpstr>
      <vt:lpstr>Times New Roman</vt:lpstr>
      <vt:lpstr>Волна</vt:lpstr>
      <vt:lpstr>    Общежитие.        Нормативно-правовая база </vt:lpstr>
      <vt:lpstr>Нормативно-правовая база</vt:lpstr>
      <vt:lpstr>Нормативно-правовая база</vt:lpstr>
      <vt:lpstr>Федеральный закон от 29.12.2012 N 273-ФЗ (ред. от 13.07.2015) «Об образовании в Российской Федерации. Избранные главы </vt:lpstr>
      <vt:lpstr>«Жилищный кодекс Российской Федерации» от 29.12.2004 N 188-ФЗ (действующая редакция от 29.06.2015). Избранные главы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работ по профилактике правонарушений в Уфимском колледже статистики информатики и вычислительной техники</dc:title>
  <dc:creator>Stels</dc:creator>
  <cp:lastModifiedBy>Зульфия</cp:lastModifiedBy>
  <cp:revision>131</cp:revision>
  <dcterms:created xsi:type="dcterms:W3CDTF">2014-03-07T05:24:53Z</dcterms:created>
  <dcterms:modified xsi:type="dcterms:W3CDTF">2017-12-07T19:44:38Z</dcterms:modified>
</cp:coreProperties>
</file>