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343" r:id="rId3"/>
    <p:sldId id="353" r:id="rId4"/>
    <p:sldId id="355" r:id="rId5"/>
    <p:sldId id="354" r:id="rId6"/>
    <p:sldId id="357" r:id="rId7"/>
    <p:sldId id="358" r:id="rId8"/>
    <p:sldId id="379" r:id="rId9"/>
    <p:sldId id="359" r:id="rId10"/>
    <p:sldId id="363" r:id="rId11"/>
    <p:sldId id="364" r:id="rId12"/>
    <p:sldId id="369" r:id="rId13"/>
    <p:sldId id="370" r:id="rId14"/>
    <p:sldId id="367" r:id="rId15"/>
    <p:sldId id="362" r:id="rId16"/>
    <p:sldId id="371" r:id="rId17"/>
    <p:sldId id="374" r:id="rId18"/>
    <p:sldId id="378" r:id="rId19"/>
    <p:sldId id="373" r:id="rId20"/>
    <p:sldId id="381" r:id="rId21"/>
    <p:sldId id="382" r:id="rId22"/>
    <p:sldId id="342" r:id="rId23"/>
  </p:sldIdLst>
  <p:sldSz cx="9144000" cy="6858000" type="screen4x3"/>
  <p:notesSz cx="6742113" cy="9872663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A8D"/>
    <a:srgbClr val="003374"/>
    <a:srgbClr val="3A5896"/>
    <a:srgbClr val="385592"/>
    <a:srgbClr val="FFFFFF"/>
    <a:srgbClr val="D6DEEA"/>
    <a:srgbClr val="9F9289"/>
    <a:srgbClr val="E2DEDB"/>
    <a:srgbClr val="F1F1F1"/>
    <a:srgbClr val="1D3C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9522"/>
    </p:cViewPr>
  </p:sorter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B57EC-81C4-475D-80CE-9DD617168523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6171A0-A83C-4943-9FAB-BE67E23808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5208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171A0-A83C-4943-9FAB-BE67E238088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002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63" y="0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68991" y="1433015"/>
            <a:ext cx="7779223" cy="34749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dirty="0" smtClean="0">
                <a:ln w="0"/>
                <a:solidFill>
                  <a:srgbClr val="003374"/>
                </a:solidFill>
                <a:latin typeface="+mn-lt"/>
              </a:rPr>
              <a:t>«Обеспечение информационной  безопасности обучающихся: социально-педагогический аспект».</a:t>
            </a:r>
            <a:endParaRPr lang="en-US" sz="4400" b="1" dirty="0">
              <a:ln w="0"/>
              <a:solidFill>
                <a:srgbClr val="003374"/>
              </a:solidFill>
              <a:latin typeface="+mn-lt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40300" y="4907994"/>
            <a:ext cx="4109729" cy="1214990"/>
          </a:xfrm>
        </p:spPr>
        <p:txBody>
          <a:bodyPr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Социальный педагог ГБПОУ УКОТ</a:t>
            </a:r>
          </a:p>
          <a:p>
            <a:pPr algn="l" eaLnBrk="1" hangingPunct="1">
              <a:lnSpc>
                <a:spcPct val="100000"/>
              </a:lnSpc>
              <a:defRPr/>
            </a:pPr>
            <a:r>
              <a:rPr lang="ru-RU" altLang="ru-RU" sz="1600" b="1" dirty="0" err="1">
                <a:solidFill>
                  <a:schemeClr val="accent1">
                    <a:lumMod val="50000"/>
                  </a:schemeClr>
                </a:solidFill>
              </a:rPr>
              <a:t>г</a:t>
            </a:r>
            <a:r>
              <a:rPr lang="ru-RU" alt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.Уфа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</a:rPr>
              <a:t>, Республика Башкортостан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 eaLnBrk="1" hangingPunct="1">
              <a:lnSpc>
                <a:spcPct val="100000"/>
              </a:lnSpc>
              <a:defRPr/>
            </a:pP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Лисовская Карина Робертовна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84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07766">
            <a:off x="1740514" y="-14864"/>
            <a:ext cx="1010803" cy="102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20959845">
            <a:off x="6368861" y="6523656"/>
            <a:ext cx="9749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1000" i="1" dirty="0" smtClean="0"/>
              <a:t>Лисовская К.Р.</a:t>
            </a:r>
            <a:endParaRPr lang="ru-RU" sz="1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684" y="313899"/>
            <a:ext cx="7274256" cy="114641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76" y="1528549"/>
            <a:ext cx="7150573" cy="45938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b="1" dirty="0" smtClean="0"/>
              <a:t>Защита обучающихся от доступа к негативной информации.</a:t>
            </a:r>
          </a:p>
          <a:p>
            <a:pPr marL="0" indent="0">
              <a:buNone/>
            </a:pPr>
            <a:r>
              <a:rPr lang="ru-RU" dirty="0" smtClean="0"/>
              <a:t>Для защиты обучающихся от нежелательной  информации  принимаются следующие меры:</a:t>
            </a:r>
          </a:p>
          <a:p>
            <a:pPr marL="0" indent="0">
              <a:buNone/>
            </a:pPr>
            <a:r>
              <a:rPr lang="ru-RU" dirty="0" smtClean="0"/>
              <a:t>	Особое внимание уделяется  воспитанию и обучению обучающихся, пользователей сети Интернет навыкам эффективной и безопасной работой с информацией, формирование информационной культуры. </a:t>
            </a:r>
          </a:p>
          <a:p>
            <a:r>
              <a:rPr lang="ru-RU" dirty="0" smtClean="0"/>
              <a:t>Ежегодно студенты колледжа  на </a:t>
            </a:r>
            <a:r>
              <a:rPr lang="ru-RU" dirty="0"/>
              <a:t>сайте Единого урока по безопасности в сети «Интернет» </a:t>
            </a:r>
            <a:r>
              <a:rPr lang="ru-RU" dirty="0" smtClean="0"/>
              <a:t> участвуют во Всероссийском тестирование.</a:t>
            </a:r>
          </a:p>
          <a:p>
            <a:endParaRPr lang="ru-RU" b="1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85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52" y="413089"/>
            <a:ext cx="7683688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endParaRPr lang="ru-RU" b="1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2818" y="1436142"/>
            <a:ext cx="4681182" cy="24072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2818" y="3843382"/>
            <a:ext cx="4681181" cy="30146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22" y="1436142"/>
            <a:ext cx="3341996" cy="445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103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274" y="300251"/>
            <a:ext cx="7219665" cy="116005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8991" y="1187356"/>
            <a:ext cx="7546358" cy="49896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dirty="0" smtClean="0"/>
              <a:t>	Проводятся  тематические классные часы: «Безопасность платежей в Интернете», «Виды мошенничества в Интернете, «Безопасность в интернете».</a:t>
            </a:r>
          </a:p>
          <a:p>
            <a:pPr marL="0" indent="0">
              <a:buNone/>
            </a:pPr>
            <a:r>
              <a:rPr lang="ru-RU" dirty="0" smtClean="0"/>
              <a:t>	На классных часах обучающимся рассказывают об основных видах </a:t>
            </a:r>
            <a:r>
              <a:rPr lang="ru-RU" dirty="0" err="1" smtClean="0"/>
              <a:t>киберугроз</a:t>
            </a:r>
            <a:r>
              <a:rPr lang="ru-RU" dirty="0" smtClean="0"/>
              <a:t>, способах их распространения, и методах борьбы с ними, учат основам защиты персональных данных, о распространённых видах интернет мошенничества, об ответственности за незаконное копирование авторских текстов, музыкальной, и кинопродукции.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385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01" y="1160058"/>
            <a:ext cx="5346394" cy="300734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1392" y="1132763"/>
            <a:ext cx="3802607" cy="57252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2724" y="4090914"/>
            <a:ext cx="4150630" cy="2767086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0125" y="133084"/>
            <a:ext cx="7588156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8091" y="0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6908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444" y="313899"/>
            <a:ext cx="7342495" cy="114641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04" y="1282890"/>
            <a:ext cx="7888406" cy="489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dirty="0" smtClean="0"/>
              <a:t>	Для повышения своей компетентности в вопросе информационной безопасности образовательного пространства преподаватели колледжа повышают свою квалификацию.</a:t>
            </a:r>
          </a:p>
          <a:p>
            <a:endParaRPr lang="ru-RU" b="1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1656" y="3596185"/>
            <a:ext cx="3379387" cy="2388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9871" y="3487002"/>
            <a:ext cx="1672714" cy="23880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4646" y="3698543"/>
            <a:ext cx="1831714" cy="259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288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52" y="413089"/>
            <a:ext cx="7683688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3707" y="1282890"/>
            <a:ext cx="7341642" cy="489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ыбор учебников и учебно-методических материалов производится на основании федерального перечня учебников, рекомендованного Министерством образования и науки Российской Федерации.</a:t>
            </a:r>
          </a:p>
          <a:p>
            <a:pPr marL="0" indent="0">
              <a:buNone/>
            </a:pPr>
            <a:r>
              <a:rPr lang="ru-RU" dirty="0"/>
              <a:t>К</a:t>
            </a:r>
            <a:r>
              <a:rPr lang="ru-RU" dirty="0" smtClean="0"/>
              <a:t>омплектование информационно-библиотечного центра происходит с учетом необходимости постоянной  проверки фондов на наличие экстремисткой литературы. </a:t>
            </a:r>
          </a:p>
          <a:p>
            <a:pPr marL="0" indent="0">
              <a:buNone/>
            </a:pPr>
            <a:r>
              <a:rPr lang="ru-RU" dirty="0" smtClean="0"/>
              <a:t>Отслеживается список экстремистских сайтов, который блокируется.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3431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52" y="413089"/>
            <a:ext cx="7683688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355" y="1282890"/>
            <a:ext cx="7327994" cy="489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Важным направлением работы по обеспечению информационной безопасности является развитие способности распознавать и противостоять  негативной  информации  в интернет пространстве и СМИ, формировать у обучающихся навыки ответственного и безопасного поведения в современной информационно-телекоммуникационной  среде через обучения их способам защиты от вредной информации.</a:t>
            </a:r>
          </a:p>
          <a:p>
            <a:pPr marL="0" indent="0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8965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104" y="382137"/>
            <a:ext cx="7096836" cy="107817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468" y="1282890"/>
            <a:ext cx="7396233" cy="489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Совместно с МБУ ГЦПМСС «Индиго» реализуется молодёжный  проект </a:t>
            </a:r>
            <a:r>
              <a:rPr lang="ru-RU" dirty="0" err="1" smtClean="0"/>
              <a:t>Кибердвижение</a:t>
            </a:r>
            <a:r>
              <a:rPr lang="ru-RU" dirty="0" smtClean="0"/>
              <a:t> «Поколение Альфа. За безопасное будущее», задача которого активно бороться с опасными </a:t>
            </a:r>
          </a:p>
          <a:p>
            <a:pPr marL="0" indent="0">
              <a:buNone/>
            </a:pPr>
            <a:r>
              <a:rPr lang="ru-RU" dirty="0" err="1" smtClean="0"/>
              <a:t>контентами</a:t>
            </a:r>
            <a:r>
              <a:rPr lang="ru-RU" dirty="0" smtClean="0"/>
              <a:t> в сети Интернет.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Совместная деятельность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реализуется в рамках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перспективного плана работы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на учебный год.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8092" y="135175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6170845" y="3686956"/>
            <a:ext cx="2397892" cy="330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685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8233" y="0"/>
            <a:ext cx="47692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854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413" y="22225"/>
            <a:ext cx="8712200" cy="144145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Социальный проект –КИБЕРДВИЖЕНИЕ </a:t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«Поколение Альфа. За Безопасное будущее» совместно с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МБУ ГЦ ПМСС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«ИНДИГО»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47107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1488" y="1196975"/>
            <a:ext cx="4121150" cy="2747963"/>
          </a:xfrm>
        </p:spPr>
      </p:pic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0413" y="1196975"/>
            <a:ext cx="4105275" cy="274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914775"/>
            <a:ext cx="3851275" cy="290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0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650" y="4159250"/>
            <a:ext cx="243522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1300" y="4284663"/>
            <a:ext cx="2425700" cy="216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3506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0185" y="1132765"/>
            <a:ext cx="7178721" cy="55819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Быстро развивающиеся компьютерные информационные технологии вносят заметные изменения в нашу жизнь.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Информация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стала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товаро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который можно приобрети, продать и обменять.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От степени безопасности информационных технологий в настоящее время зависит благополучие, жизнь многих людей.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Обеспечение информационной безопасности является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дним из  наиболее важных  направлений учебно-воспитательной работы в Уфимском колледже отраслевых технологий.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09433" y="208373"/>
            <a:ext cx="7424382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732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52" y="413089"/>
            <a:ext cx="7683688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5594" y="1187356"/>
            <a:ext cx="7259755" cy="4989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Формирование информационной культуры и безопасности -  процесс длительный и  сложный, но важный и необходимый. Интернет может быть и всемирной энциклопедией, объединяющий информационные ресурсы во всем мире, задача педагогов - формирование разносторонней, интеллектуальной личности, высокий нравственный уровень которой будет гарантией ее информационной безопасности.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221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94" r="-2549"/>
          <a:stretch/>
        </p:blipFill>
        <p:spPr>
          <a:xfrm>
            <a:off x="1637731" y="0"/>
            <a:ext cx="6155141" cy="6728346"/>
          </a:xfrm>
        </p:spPr>
      </p:pic>
    </p:spTree>
    <p:extLst>
      <p:ext uri="{BB962C8B-B14F-4D97-AF65-F5344CB8AC3E}">
        <p14:creationId xmlns:p14="http://schemas.microsoft.com/office/powerpoint/2010/main" xmlns="" val="361827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7" y="545910"/>
            <a:ext cx="8939284" cy="563105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ru-RU" sz="6000" dirty="0" smtClean="0"/>
          </a:p>
          <a:p>
            <a:pPr marL="0" indent="0" algn="ctr">
              <a:buNone/>
            </a:pPr>
            <a:r>
              <a:rPr lang="ru-RU" sz="7100" b="1" dirty="0" smtClean="0"/>
              <a:t>СПАСИБО ЗА ВНИМАНИЕ</a:t>
            </a:r>
          </a:p>
          <a:p>
            <a:pPr marL="0" indent="0" algn="ctr">
              <a:buNone/>
            </a:pPr>
            <a:endParaRPr lang="ru-RU" sz="7200" dirty="0" smtClean="0"/>
          </a:p>
          <a:p>
            <a:pPr marL="0" indent="0" algn="ctr">
              <a:buNone/>
            </a:pPr>
            <a:r>
              <a:rPr lang="ru-RU" sz="8600" dirty="0" smtClean="0"/>
              <a:t>Контактный телефон: 8(347)248-92-97</a:t>
            </a:r>
          </a:p>
          <a:p>
            <a:pPr marL="0" indent="0" algn="ctr">
              <a:buNone/>
            </a:pPr>
            <a:r>
              <a:rPr lang="ru-RU" sz="8600" smtClean="0"/>
              <a:t>Карина Робертовна</a:t>
            </a:r>
            <a:endParaRPr lang="ru-RU" sz="8600" dirty="0"/>
          </a:p>
        </p:txBody>
      </p:sp>
    </p:spTree>
    <p:extLst>
      <p:ext uri="{BB962C8B-B14F-4D97-AF65-F5344CB8AC3E}">
        <p14:creationId xmlns:p14="http://schemas.microsoft.com/office/powerpoint/2010/main" xmlns="" val="214284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2072" y="1282890"/>
            <a:ext cx="7369791" cy="48940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	Информационная безопасность </a:t>
            </a:r>
            <a:r>
              <a:rPr lang="ru-RU" dirty="0" smtClean="0"/>
              <a:t>– защищенность информационной системы от случайного или преднамеренного вмешательства.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b="1" dirty="0" smtClean="0"/>
              <a:t>Информационная </a:t>
            </a:r>
            <a:r>
              <a:rPr lang="ru-RU" b="1" dirty="0"/>
              <a:t>безопасность </a:t>
            </a:r>
            <a:r>
              <a:rPr lang="ru-RU" b="1" dirty="0" smtClean="0"/>
              <a:t> обучающихся </a:t>
            </a:r>
            <a:r>
              <a:rPr lang="ru-RU" dirty="0" smtClean="0"/>
              <a:t>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э</a:t>
            </a:r>
            <a:r>
              <a:rPr lang="ru-RU" dirty="0" smtClean="0"/>
              <a:t>то состояние защищенности при котором , отсутствует риск связанный с причинением информацией вреда их  физическому или психическому здоровью, духовному и нравственному развитию.</a:t>
            </a:r>
          </a:p>
          <a:p>
            <a:pPr marL="0" indent="0">
              <a:buNone/>
            </a:pPr>
            <a:r>
              <a:rPr lang="ru-RU" dirty="0" smtClean="0"/>
              <a:t>Основными источниками угроз информационной безопасности являются СМИ и Интернет.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0127" y="208373"/>
            <a:ext cx="7683688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11650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33" y="235669"/>
            <a:ext cx="7958783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651" y="1460310"/>
            <a:ext cx="7300698" cy="47166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	Базовыми документами, регламентирующими классификацию информации и методы защиты  детей от ее нежелательного воздействия, являются: </a:t>
            </a:r>
          </a:p>
          <a:p>
            <a:r>
              <a:rPr lang="ru-RU" dirty="0" smtClean="0"/>
              <a:t>Доктрина информационной безопасности в РФ;</a:t>
            </a:r>
          </a:p>
          <a:p>
            <a:r>
              <a:rPr lang="ru-RU" dirty="0" smtClean="0"/>
              <a:t>Федеральный закон РВ № 463-ФЗ «О защите детей от информации, причиняющий вред их здоровью и развитию» устанавливает правила </a:t>
            </a:r>
            <a:r>
              <a:rPr lang="ru-RU" dirty="0" err="1" smtClean="0"/>
              <a:t>медиабезопасности</a:t>
            </a:r>
            <a:r>
              <a:rPr lang="ru-RU" dirty="0" smtClean="0"/>
              <a:t> детей при обороте на территории России продукции СМИ, печатной, аудиовизуальной продукции при любых видах носителей, программ ЭВМ и баз данных, а также информации, размещаемой в информационно-</a:t>
            </a:r>
            <a:r>
              <a:rPr lang="ru-RU" dirty="0" err="1" smtClean="0"/>
              <a:t>телекоммукационных</a:t>
            </a:r>
            <a:r>
              <a:rPr lang="ru-RU" dirty="0" smtClean="0"/>
              <a:t> сетях и сетях радиотелефонной связи.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sz="2400" dirty="0" smtClean="0"/>
          </a:p>
          <a:p>
            <a:endParaRPr lang="ru-RU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235693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3425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52" y="413089"/>
            <a:ext cx="7683688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2890" y="1282890"/>
            <a:ext cx="7232459" cy="48940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sz="2400" dirty="0" smtClean="0"/>
              <a:t>опасным факторам информационной среды относится информация: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обуждающая обучающихся к совершению действий, представляющих угрозу их жизни и здоровью;</a:t>
            </a:r>
          </a:p>
          <a:p>
            <a:r>
              <a:rPr lang="ru-RU" sz="2400" dirty="0" err="1" smtClean="0"/>
              <a:t>Кибербуллинг</a:t>
            </a:r>
            <a:r>
              <a:rPr lang="ru-RU" sz="2400" dirty="0" smtClean="0"/>
              <a:t>-подростковый виртуальный террор;</a:t>
            </a:r>
          </a:p>
          <a:p>
            <a:r>
              <a:rPr lang="ru-RU" sz="2400" dirty="0"/>
              <a:t>с</a:t>
            </a:r>
            <a:r>
              <a:rPr lang="ru-RU" sz="2400" dirty="0" smtClean="0"/>
              <a:t>пособная вызвать у обучающихся желание употреблять ПАВ;</a:t>
            </a:r>
          </a:p>
          <a:p>
            <a:r>
              <a:rPr lang="ru-RU" sz="2400" dirty="0"/>
              <a:t>о</a:t>
            </a:r>
            <a:r>
              <a:rPr lang="ru-RU" sz="2400" dirty="0" smtClean="0"/>
              <a:t>босновывающая насилие и жестокость, содержащая материал экстремистского и террористического характера;</a:t>
            </a:r>
          </a:p>
          <a:p>
            <a:r>
              <a:rPr lang="ru-RU" sz="2400" dirty="0" smtClean="0"/>
              <a:t>отрицающая семейные ценности и формирующая неуважение к родителям и старшим;</a:t>
            </a:r>
          </a:p>
          <a:p>
            <a:r>
              <a:rPr lang="ru-RU" sz="2400" dirty="0" smtClean="0"/>
              <a:t>оправдывающая противоправные деяния;</a:t>
            </a:r>
          </a:p>
          <a:p>
            <a:r>
              <a:rPr lang="ru-RU" sz="2400" dirty="0" smtClean="0"/>
              <a:t>Компьютерные мошенники, </a:t>
            </a:r>
            <a:r>
              <a:rPr lang="ru-RU" sz="2400" dirty="0" err="1" smtClean="0"/>
              <a:t>спамеры</a:t>
            </a:r>
            <a:r>
              <a:rPr lang="ru-RU" sz="2400" dirty="0" smtClean="0"/>
              <a:t>, </a:t>
            </a:r>
            <a:r>
              <a:rPr lang="ru-RU" sz="2400" dirty="0" err="1" smtClean="0"/>
              <a:t>фишеры</a:t>
            </a:r>
            <a:r>
              <a:rPr lang="ru-RU" sz="2400" dirty="0" smtClean="0"/>
              <a:t>;</a:t>
            </a:r>
          </a:p>
          <a:p>
            <a:r>
              <a:rPr lang="ru-RU" sz="2400" dirty="0"/>
              <a:t>р</a:t>
            </a:r>
            <a:r>
              <a:rPr lang="ru-RU" sz="2400" dirty="0" smtClean="0"/>
              <a:t>аспространяющая нецензурную лексику.</a:t>
            </a:r>
          </a:p>
          <a:p>
            <a:endParaRPr lang="ru-RU" sz="2400" dirty="0" smtClean="0"/>
          </a:p>
          <a:p>
            <a:endParaRPr lang="ru-RU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074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206" y="413089"/>
            <a:ext cx="7410734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4901" y="1282890"/>
            <a:ext cx="7000448" cy="48940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sz="3000" dirty="0" smtClean="0"/>
          </a:p>
          <a:p>
            <a:pPr marL="0" indent="0">
              <a:buNone/>
            </a:pPr>
            <a:r>
              <a:rPr lang="ru-RU" sz="3000" dirty="0" smtClean="0"/>
              <a:t>Работа по обеспечению  </a:t>
            </a:r>
            <a:r>
              <a:rPr lang="ru-RU" sz="3000" dirty="0"/>
              <a:t>информационной  </a:t>
            </a:r>
            <a:r>
              <a:rPr lang="ru-RU" sz="3000" dirty="0" smtClean="0"/>
              <a:t>безопасности в колледже  ведется по трем направлениям:</a:t>
            </a:r>
          </a:p>
          <a:p>
            <a:r>
              <a:rPr lang="ru-RU" sz="3000" dirty="0"/>
              <a:t>о</a:t>
            </a:r>
            <a:r>
              <a:rPr lang="ru-RU" sz="3000" dirty="0" smtClean="0"/>
              <a:t>беспечение информационной безопасности компьютеров, локальной сети, сервера;</a:t>
            </a:r>
          </a:p>
          <a:p>
            <a:r>
              <a:rPr lang="ru-RU" sz="3000" dirty="0"/>
              <a:t>о</a:t>
            </a:r>
            <a:r>
              <a:rPr lang="ru-RU" sz="3000" dirty="0" smtClean="0"/>
              <a:t>беспечение информационной безопасности персональных данных;</a:t>
            </a:r>
          </a:p>
          <a:p>
            <a:r>
              <a:rPr lang="ru-RU" sz="3000" dirty="0"/>
              <a:t>з</a:t>
            </a:r>
            <a:r>
              <a:rPr lang="ru-RU" sz="3000" dirty="0" smtClean="0"/>
              <a:t>ащита обучающихся от доступа к негативной информации.</a:t>
            </a:r>
          </a:p>
          <a:p>
            <a:endParaRPr lang="ru-RU" dirty="0" smtClean="0"/>
          </a:p>
          <a:p>
            <a:endParaRPr lang="ru-RU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5547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500" y="341195"/>
            <a:ext cx="7383439" cy="111911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2890" y="1282890"/>
            <a:ext cx="7232459" cy="489407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b="1" dirty="0" smtClean="0"/>
              <a:t>Информационная  безопасность  </a:t>
            </a:r>
            <a:r>
              <a:rPr lang="ru-RU" sz="4200" b="1" dirty="0"/>
              <a:t>компьютеров, </a:t>
            </a:r>
            <a:endParaRPr lang="ru-RU" sz="42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4200" b="1" dirty="0" smtClean="0"/>
              <a:t>локальной </a:t>
            </a:r>
            <a:r>
              <a:rPr lang="ru-RU" sz="4200" b="1" dirty="0"/>
              <a:t>сети, </a:t>
            </a:r>
            <a:r>
              <a:rPr lang="ru-RU" sz="4200" b="1" dirty="0" smtClean="0"/>
              <a:t>сервера.</a:t>
            </a:r>
          </a:p>
          <a:p>
            <a:pPr marL="0" indent="0">
              <a:buNone/>
            </a:pPr>
            <a:r>
              <a:rPr lang="ru-RU" sz="3400" dirty="0" smtClean="0"/>
              <a:t>В колледже построена двухуровневая система фильтрации интернет-трафика: единая фильтрация на уровне Интернет-провайдера «</a:t>
            </a:r>
            <a:r>
              <a:rPr lang="ru-RU" sz="3400" dirty="0" err="1" smtClean="0"/>
              <a:t>Дом.ру</a:t>
            </a:r>
            <a:r>
              <a:rPr lang="ru-RU" sz="3400" dirty="0" smtClean="0"/>
              <a:t>».</a:t>
            </a:r>
          </a:p>
          <a:p>
            <a:pPr marL="0" indent="0">
              <a:buNone/>
            </a:pPr>
            <a:r>
              <a:rPr lang="ru-RU" sz="3400" dirty="0" smtClean="0"/>
              <a:t>  </a:t>
            </a:r>
            <a:r>
              <a:rPr lang="ru-RU" sz="3400" dirty="0"/>
              <a:t>Ф</a:t>
            </a:r>
            <a:r>
              <a:rPr lang="ru-RU" sz="3400" dirty="0" smtClean="0"/>
              <a:t>ильтрация на уровне образовательного учреждения с использованием специализированных программных средств по блокировке:</a:t>
            </a:r>
          </a:p>
          <a:p>
            <a:r>
              <a:rPr lang="ru-RU" sz="3400" dirty="0" smtClean="0"/>
              <a:t> черных сайтов (агрессия, </a:t>
            </a:r>
            <a:r>
              <a:rPr lang="ru-RU" sz="3400" dirty="0" err="1" smtClean="0"/>
              <a:t>рассизм</a:t>
            </a:r>
            <a:r>
              <a:rPr lang="ru-RU" sz="3400" dirty="0" smtClean="0"/>
              <a:t> терроризм, наркотики, грубость, непристойность, </a:t>
            </a:r>
            <a:r>
              <a:rPr lang="ru-RU" sz="3400" dirty="0" err="1" smtClean="0"/>
              <a:t>матершина</a:t>
            </a:r>
            <a:r>
              <a:rPr lang="ru-RU" sz="3400" dirty="0" smtClean="0"/>
              <a:t> и т.д.), </a:t>
            </a:r>
          </a:p>
          <a:p>
            <a:r>
              <a:rPr lang="ru-RU" sz="3400" dirty="0" smtClean="0"/>
              <a:t>информация для взрослых (алкоголь, табак, порнография, секс, казино, лотерея, тотализаторы, сайты для взрослых),</a:t>
            </a:r>
          </a:p>
          <a:p>
            <a:r>
              <a:rPr lang="ru-RU" sz="3400" dirty="0" smtClean="0"/>
              <a:t>пожиратели трафика ( радио и музыка онлайн, фильмы и видео онлайн),</a:t>
            </a:r>
          </a:p>
          <a:p>
            <a:r>
              <a:rPr lang="ru-RU" sz="3400" dirty="0" smtClean="0"/>
              <a:t> пожиратели времени (компьютерные игры, социальные сети, чаты и </a:t>
            </a:r>
            <a:r>
              <a:rPr lang="ru-RU" sz="3400" dirty="0" err="1" smtClean="0"/>
              <a:t>мессенджеры</a:t>
            </a:r>
            <a:r>
              <a:rPr lang="ru-RU" sz="3400" dirty="0" smtClean="0"/>
              <a:t>).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803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092" y="413089"/>
            <a:ext cx="7328847" cy="104722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48"/>
          <a:stretch/>
        </p:blipFill>
        <p:spPr>
          <a:xfrm>
            <a:off x="1603317" y="1283648"/>
            <a:ext cx="5848361" cy="490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609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740" y="153807"/>
            <a:ext cx="7315200" cy="13065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n w="0"/>
                <a:solidFill>
                  <a:srgbClr val="003374"/>
                </a:solidFill>
              </a:rPr>
              <a:t>Обеспечение информационной  безопасности обучающихся: социально-педагогический аспект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651" y="1282890"/>
            <a:ext cx="7300698" cy="48940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b="1" dirty="0" smtClean="0"/>
              <a:t>Информационная  безопасность  персональных данных.</a:t>
            </a:r>
          </a:p>
          <a:p>
            <a:pPr marL="0" indent="0" algn="just">
              <a:buNone/>
            </a:pPr>
            <a:r>
              <a:rPr lang="ru-RU" sz="2400" dirty="0"/>
              <a:t> </a:t>
            </a:r>
            <a:r>
              <a:rPr lang="ru-RU" dirty="0" smtClean="0"/>
              <a:t>Начиная с 2006 года, согласно № 152-ФЗ  «О защите персональных данных», любое государственное  ОУ является  оператором персональных данных. Исходя из этого, в колледже разработан полный пакет документов по персональным данным. Осуществляется сбор  согласий законных представителей обучающихся на обработку персональных данных. Все согласия и обязательства собираются и хранятся в бумажном виде в соответствующих папках.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400" b="1" dirty="0"/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62" y="153806"/>
            <a:ext cx="1305908" cy="112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2978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ERDATA_0" val="0JvQuNGB0L7QstGB0LrQsNGPINCa0LDRgNC40L3QsCDQoNC+0LHQtdGA0YLQvtCy0L3QsA==||||e0JFNkY3QzQxLTk3OEEtNDM5Ny05Q0YxLUIzMkRBNEY1QkZENX0=|||MA==|||"/>
  <p:tag name="ISPRING_PRESENTER_PHOTO_0" val="jpg|/9j/4AAQSkZJRgABAQAAAQABAAD//gA8Q1JFQVRPUjogZ2QtanBlZyB2MS4wICh1c2luZyBJSkcg&#10;SlBFRyB2NjIpLCBxdWFsaXR5ID0gMTAwCv/bAEMAAQEBAQEBAQEBAQEBAQEBAQEBAQEBAQEBAQEB&#10;AQEBAQEBAQEBAQEBAQEBAQEBAQEBAQEBAQEBAQEBAQEBAQEBAf/bAEMBAQEBAQEBAQEBAQEBAQEB&#10;AQEBAQEBAQEBAQEBAQEBAQEBAQEBAQEBAQEBAQEBAQEBAQEBAQEBAQEBAQEBAQEBAf/AABEIAF4A&#10;awMBIgACEQEDEQH/xAAfAAABBQEBAQEBAQAAAAAAAAAAAQIDBAUGBwgJCgv/xAC1EAACAQMDAgQD&#10;BQUEBAAAAX0BAgMABBEFEiExQQYTUWEHInEUMoGRoQgjQrHBFVLR8CQzYnKCCQoWFxgZGiUmJygp&#10;KjQ1Njc4OTpDREVGR0hJSlNUVVZXWFlaY2RlZmdoaWpzdHV2d3h5eoOEhYaHiImKkpOUlZaXmJma&#10;oqOkpaanqKmqsrO0tba3uLm6wsPExcbHyMnK0tPU1dbX2Nna4eLj5OXm5+jp6vHy8/T19vf4+fr/&#10;xAAfAQADAQEBAQEBAQEBAAAAAAAAAQIDBAUGBwgJCgv/xAC1EQACAQIEBAMEBwUEBAABAncAAQID&#10;EQQFITEGEkFRB2FxEyIygQgUQpGhscEJIzNS8BVictEKFiQ04SXxFxgZGiYnKCkqNTY3ODk6Q0RF&#10;RkdISUpTVFVWV1hZWmNkZWZnaGlqc3R1dnd4eXqCg4SFhoeIiYqSk5SVlpeYmZqio6Slpqeoqaqy&#10;s7S1tre4ubrCw8TFxsfIycrS09TV1tfY2dri4+Tl5ufo6ery8/T19vf4+fr/2gAMAwEAAhEDEQA/&#10;AP78ghx0HbgonJAbnAbvkY+bO7PAU1ALi2FwLR7i1+1fZzci2LwicWwl8r7R5IfzDCJWEbShPKEh&#10;CeZvPPK/EDxtofw28C+NPiJ4kkuY/DPgLwj4k8a+I5bG0mv76PQ/Cui32vavJaWETia+ulsLG5a3&#10;tYgZZ5vLhjO5ga/mY+N/7Ttn+3Z8Xf2fPjL+z38OP2lPhn4sg8S+M/ht4J8cfAz45/D7QfiR8e/g&#10;x4b1S01H4xfCnxLovgzxbqd/8JfjD8MbK/0/9o34V/Db476bc+D/ABz4R0XxpYarEt1rtjbJ4Gd5&#10;9h8njSpqKxONrypujgYOr7apQliaGHq1o+yo1lFU5YimoRqKCxFadPC0ZSxNajSn+leHvhpmnHlX&#10;G4hVZZTw/l1PE08w4jr08JPL8DmCyvMMzwGCrrF5jlzn9bhl1eeJqYapXlleX0cZnONowyzL8bXo&#10;/wBS424LAx4BODtTGRyMEPwSDxk8AZODyfnv9pD9qf4FfsmeApviJ8d/H2j+CdAZ57bRbKRZtQ8T&#10;eLtVhRWOi+DPC2nRXeueJdVKyxG4h02yng021k/tLV7jTtKiub6H47/ak/a90j/gmJ+zBo8vxZ+K&#10;fir9pn41a1c+ItG+FNt42tvA/hnxt8SdShvZLu1m8RxfDrwl4T8PaZ4N8AaTf6LZ+L/GVt4aW+vT&#10;9hRxdeKPE2lafL/Eh8fP2jPix+1D8TNZ+L3xx8c3HjHxnqe61g82X7LoPhPQ0uZJ7Twn4L0ITSWX&#10;hfwtpjSyNb6ZZ5muruS61jXLzVvEGoarq978xxj4gYfhqjTwtChGvndelCo8LVnGVLAKolZ42WHq&#10;STndvko0qqdSKdRVFT5HU/d/o6fRNznxqx1bPM0zKrlPhrl+YVsH/b+Bw9WGO4qnhazp1aXDNDM8&#10;LRnRw2ijiM0zHBcuDqyeGWAxWMpYvD4T9tv2nP8Ag4J+OPjm91HQ/wBlbwHovwU8J7pobXx54/st&#10;K8d/FXUI97Nb6hZ+H5ZLz4a+DZGQmObS7+0+Ju4IJYtXtTI0Mf46/EP9rX9qj4vXU83xN/aP+N/j&#10;KO8laWfStQ+JXim18MK7kOxtfBuj6pp3hPTk3Iv7rT9DtIVCqFRQK7b9kn9hL9pr9tLWUsvgj4Cn&#10;l8IpceTrPxd8XPd+G/hNoAik8q4SbxabK8fxFqkEjxxSeG/BGn+JvEcRljuL3S7PTlutQt/2P8R/&#10;8ENvhJ8KfC8I+Ifx1+KfjXxsRGt3e+BdN8F+APCFpPI6bobTR/EWgfEnXNSW1ZjF9um8Q6aL5FE3&#10;9maczmCP8mpZd4k8eRnilXxjwcuaVOeJxSyvLWnK6WHw0HRVeNrQVaFCunoqldtNr+/Mdxj9DD6K&#10;0qOSSy3h58RYfljiIZTki424woTirynm+cV1iZ5bVuo1HgMRmWCqR5ubDZfGk/d/nEM9xJcG7e4n&#10;e6aVZmu3mkN2ZQwImNz5pm84EAiQuZAR1BwT7N8Pf2oP2mfhLNbT/DH9oj42+B1tpY5I9O0H4neM&#10;YNAlYOGAvvC82sXHhrVIs/M0GqaRd28hyXibcc/p74a/4I93Pin4tQ+HrP47Q2HwuGg33iO+1O58&#10;HtdfEaA6fqWl6evh6006HULbwnevd/2nFN/wl82o6elnsl/4oe9MSLc/Z7/8EF/gR4v0bULPwF8e&#10;PjX4R8VWVgZotb8a2fw88f8AhiW4jRpC154Y8P8AhT4aavHHI8RAFr4yVoVYbluCp38+E8L/ABBo&#10;PE4ihh1gK2Gm1FrNKFDEYmUeW88NUoV5KUJc3uTq1KKbvG/OnE+g4j+m/wDRKzXDZTl2aZxLijA5&#10;rhqdSrSr8CZlmeAyqFaXK6Ob4bMsujKFaHJevhcBhsxrQjyynHkcZS+aP2aP+DgD9pX4b3+naL+0&#10;n4V8PftBeDI5UivPE+hWGk/Dv4t2EBZUmvUbSILT4d+K2t4E3W2jT+G/BdxeXDM154vhTFf1Cfst&#10;ftkfs9/tkeCZPG/wJ8dWHiGLTltI/FXhXUrc6J488C6heoTDpvi7wlfOuo6a8ksV1BY6tbi/8N69&#10;JZ3cvhrW9Zs4GuK/hH/al/Yf/aA/ZJ1i+X4ieG4td8DR3LLp/wAWfA32/W/AF7EZhFDHql7LZWeo&#10;+DdTkLrF/ZXi+w0g3VyJk0O7120iF6/gPwi+NfxH+AHxC8O/Fv4N+PNR8A+P/Ddykml69pN1H5d3&#10;bSSRSXOh63p07S6b4k8N6t5MMWr+HdYt7zStTiWPz7dpoYJ4vXyjxA4p4Vx8cq4qoYvFUIOFOrTx&#10;seXMaEXyr22GxUrLGQafN++qVYVbr2eJp7v8y8Q/omeBXjnw1PjbwHzXIcgzHFUp18FiuGsTGvwZ&#10;mFdL/cM1yWipT4crqUfZzWBoYCtl0nOWMyjFyjGkv9NngYYFEHIHypkEg4ydxBxkfd655GDxzun+&#10;KvC+r654j8N6X4j8Pal4i8HyaRF4s8P6fq2l3uteF5de07+1NFi8RaVbXb3+iPrGmMupaVHqkNs+&#10;o2JW8sxNbHzK/Fj4Q/8ABUGf9sX9h34x+Kfh1FrPw2/ag+F3gPUZ/ixoXgEeAdW134daTbaXe3d5&#10;8evhhonxc8ReH/Dvjbwcljpl/daf4U1rXrXWtL8REeDdU1iILpHjjV/gL9mr4xfFP9jr9qPUPgh4&#10;E8ReNviXZR+KNW1H4gfDDVPgh8NtA/an/bC8f6zBqa3fxj+LHjfxx4xm1j4LfB7Qh4g07xfo3xg+&#10;PPxi0zW/Ftq2kaZ4F+HF54J1q/vdF/X8RxngKcsprYenUxeWZkqV8wpSpKFKeJnUpUKCpVJ06k66&#10;qUqnt6aXtKcoRw1OlXxtejhz/OrLvo/cVVYcdZdnOKwnD3GXBbxbfCeY08Uq2Lw+V0MLjMyzGrmW&#10;Gw2JwOEwE8LjcC8oxNWpHBY+jjZZ3isdl3DmV5hmsP6xihJI45GPuKSOxYHduPrkkn5h1OcO2rgf&#10;uw3A+YBMHjqOR/npVCxu7a/t4r22uba6t7lVltrq1mE8E8Lj5ZI54pDFIhHR42KHBCluALgdVACu&#10;oA7bHP1/i9c/TpX2Po7ro1s/M/BPVNPs1Zr1T1T7p2a2aT0Pyf8A+Ctf7SWlfCf9nzXPhnovjP4J&#10;Q/ET4n+F/FL3/wAIvjZ/wkEOnfGn4D2tmfC/xw8H+FdS0PWPDt3F43Phnxcmp+HdJ0XXJfGviUaV&#10;quj+BvD+u646xWvz/wDsDfsx6H8J9P8AEf7f/wC1hd+KF+JHww+F114X8LfFPW/G/wAGvGPgXWf2&#10;bfDPw+0zXtK+L2h+NPgf4J8A618ZV17wLePokHjr486FP8Tzpvh2301NMt4rex1LUfkj9vX4tW37&#10;Sf7aniL9nnwv+1H8F/g9o8t5oXwf0658e/EjUPjR8J/Enj/wvfXFp4h+HPxk/ZR8beFfEHw5+Gnx&#10;QtvFuraxa+BvH+reH9K8P+PNJtdFttC+Kl94xtl8IWHo3/BY3xNafse/8E5/2eP2KPA95Z2c/wAQ&#10;28O+BdZl0mzm0601P4f/AAY07RvE3j++061nvr240mLxH8Rb3wKlxpi3tzCug65q+iSSyWjtE/5V&#10;jcyo1M14g4hxEY4nAcMYZU8DT9vTeHnmlKpJUISoe0qVpYr29SLhieTC0aPNSeEWLc6+IX9s8L8H&#10;ZjQ4O8KvCjKK9TJuKfGrN5YviHELA42Ob4fgfMMHgq2aVqGZwo4TK6eV/wBmYarRxeT0cTnmZYye&#10;FzLC55UyWNLDZS/yH1gfEn/gr9+1n4++Jmt+PdL+HWmJq+k+H/CHhDXYNQ1fUPAvwcji8Vat4c0L&#10;QbG1C6Xc6xHY6HquoeJZJNRtLLUvHmualqQ+zaXcQW1t+/n7OH7OHwH8M/Bn4d+EF+Hng3x/D4H0&#10;y3stI8W/E3wL8O/Fnje4i1Jx4onF1rz+E7SaW00jXNc1bw/4dZbaKa10HRtMsprm/urO4v7n+X39&#10;gL4lv8Nf2k/C07ztFYeJbS50q6RC37+70iSDxfpluqoxxLqP9g33hyNkzL5XiCeJdyzSK/8AW/8A&#10;Cq5FtqvijRPMMqW9/fTWDp9n+yrpT31v4ntTaSRHdPBL/wALCW2VW2mzOmhCHhuoZJJ8JpYLNKWe&#10;ZljKNOvntXHWxmKq81SVTDYiMK1CMKc5OnThGtTr/BGN+SnG3LTio+d9M7HcY8G8Z5H4Y4LNa+Xe&#10;GvDmSZbjeBMjy+jhMBRwWHeEjgsROvicFQoYvMMTGpHF4WeKx1evWqJ16lRuria1Sf6I/DQLHp9p&#10;bRKkVta2Npb2ttCixW1rbwvHHDb2tvGFhtreGMCOKCFEiiQBERVAA+Yv2qf9RL/19p/6UR19PfDb&#10;/j1i/wCvaD/0alfMP7VJHky8j/j7T/0ojr9cXxvySS8lpofxHim3g227uU+Ztu7cpc0m33bbbZ8r&#10;fCb/AJH+5/7EXW885/5mTwp33P8Az/DufvL4bhYrPxJdgY2WUib8jPKDjJY4P7zOd3JzwOcfB3wm&#10;Jb4gT9efAms8n/sY/CY67m+hPHOcgHNev/Eb9qr4Xfs++A/iNbahqVh4q+J2m+Fk8QWPwo0jWLaH&#10;XUtdUjv4/DWq+N76KDUz8OvBmtX+k3cMXijW9Nubu/trS/Hg/wAO+MtatoNAvMM5zjKshy2vmud5&#10;hg8ryzDSpLEYzH4ilhsNTdetSoUKbqVpRjKrXr1KdDD0Y81XEV6lOjRhUrVIQljk2ExePq0MLgsN&#10;WxWJqSq+zoUKcqlWSjDmlLlgm1GCTlObtGEU5Saimzyf42/EK68PeNPBXhXQJ9FHirxnrEt/fS69&#10;I6+H/Cvwh8IX+lat8aPiJ4qdL2x+xaFofhK4HhXRb25uU06b4meN/h/puqJ/Yl1q9xa+Aah8Lvhh&#10;47/Zu+LfjjxR8N/B/gfSfj9H4uvvBl3oXw0+Hfgf4ieFfgZqnhSz0bR0g8RS+CpNdsfFXxH8CeFP&#10;EHxZ1GHW7S/8UeEtc+Kl34Knhhm8LQx23h+oeJYPGGra/qXjy01Tx1/wluueFtF+KVlpmmQaR4g/&#10;aT8bRx6nrXwq/Y1+Cfg/VdRu7jwf+z94btZ9R8YfExPiLqWh63qXhW78QeKfjXpOk+DPiN8VvEB+&#10;sfEHg3XtH8PeGfD/AIz1WDxL8TfjV8RbXxj8XNX0Ka4k0m3126j0K1Ph7whFqUcV/YeAvBPws8La&#10;18PfBdw1nY6lqVh4dm8aeJIT488VeI9Qv/IybOso4vwVLNcrxOBzvIsZh6s8FjcJOjjcBi8PVk6C&#10;q4bF0nUo4qjUlSrclbB1qlCtepOlUnh6WHr4r2lPO+EsU6dLEY/Js0w2JoVasYVa+ExFPFYd0q9O&#10;U6N0uajJ0pcmIhzQUaanCNWdSnD+fbXfBHxZ/wCCUXx7+Fnx38BfEbR/FesafrGmpD4WNrqfh7Uf&#10;Fng/U/D0Gp/EPwF43siNS0qKyuQ0ehSvb3N7Lp93feEvHGnxafrtjZWWm/0K/wDBQHwl8KP2vf2b&#10;f2f/ANpnwb8P9c+JnwW+I2ueBm+Mi/BX4D/C34kftXeJfhL47sDo/hvSPA/iDxN4b8X+KPC+ueD/&#10;AIhz6J4Z8caD4Mih8W2NnqniAW/ibw5F4Z1JdQ/m1/4KZfFAfEX9o++0+2ujc6b4U0wOh3gq174n&#10;a3vLSYqGxDLL4C03wAZIlBMb7md5JWkev2e/4IP/ABRufjV+y1+1H+xVr3ifVdEfwzZ6zqHgXW9O&#10;uDHrXhvwR8e9F8S6F4kHhZPNQRyeEPHthqfi5ZFaEx6x49tyXw4Mf4xw5jcDXz3iThDDQUMlzLE4&#10;+eUUHOVSFHGYLnlGMJVJJyoYyhQlSq0qk+WrShCjNyjOfN/pfxnlfGmM8GPCX6THFOOeN494dxWC&#10;ocUZnHBYXLsVi+A84xscowNbFRy3DU/aZnlOYTp5nlmYLD1MVh6ubzx0f3mBwipfpJ/wS/8A2g/h&#10;J448FeJvgR8I/A3wY+Bvgj4JGDT/AIb/AAK8J/tI+EPjf8adE8J3uqard+IfEXxj0DwjfeI7LwLq&#10;N54q1SEzWqePvH1+muanqtn4o1bT9Xhhgvf1ZVnwNseRjrvAHvgc4AOQBngcYHSv5qv2aYPid4Y/&#10;a/8A2Q/gtafCz4L+MdQ/YY8HeJfgH408R/sXPret6H9k8aabovgvxF4s/aW+IHizwv8ADz4ffCOx&#10;0LSfD+pfEW5+AWmeKPir8YPEnxb0/EOi21rN/bQ/pPE6kf60j28vP65Oc9c579ulfrXCeNq4vK3S&#10;rQSnl9b6jzQoRw9OSpUaEnTjRp0aFCk8JVqVcBKnQj7O+FVSChGrGEf4w8bshwWTcZfX8DNxw/FG&#10;AjxH9Xq5nXzbEUp4zHY6lSxtXMMdjsfmeNXEWBw+C4qhiswr1MQp57WwFXEYrE5fiaz/AJu7v4Sf&#10;E7xv8Zv2X/il8Xo/jz8Qv2rfEH7fXjfQ/FPwW+KngXRfF37Nfw6/Z++FHxR1HU9X8YfDvTdb8GXG&#10;g/Dnwt4I+FD/AA58VfCL4s6P4utfF3j/AOImqQvaTeIb7VtWtNF+G/8Ag4p8Z3WqftifB/wL9oaX&#10;TPBX7O2l+IreAsxS01f4hfEjx/bawQPNMSy3WneAvDLzbYoneOGDzJJUEIg9q/ZB+H37P+mfto+F&#10;fiR8JPDvhT4i/FvSf2gbrwB8ZPhz8NP2D/jtc/Ar9mqzk1DVNF0y88GftD6/4O07xR4D+LfhC4fW&#10;brx54/8AiHqVx4J+I1trGp2Fh4W8KaDoPh7XovmD/g4O0uey/b48LXzgm31z9mH4Y3ttJkFS1p8Q&#10;/jLpNzDweGiexilcEg/6SmDzmvyzPqntOCM6rU+T/aM5y6jWnRx9LMI11QhR/wBqrYmnFc+LxOJp&#10;ylioctN0K0VTnQp1KdSVT+3/AAkwkMP9JXw3y+vPEunlnh7xZmWW0MdwtiuEZZbVzeeNqLKMsyjF&#10;1atRZLlmUYqFHJ8fGeKhjsFzYmjmGLoVKKw/4reHPEN94R8ReHPF2lk/2n4U13RvEun7Sys95oWo&#10;WuqQRbkBdRJJaeSxUMQkjlR2r+y79nfxfY+Ik+GPiHTZ4G03xd4R03To7kzxLPfR+HZJNH8NS3Jc&#10;/ZhNrWieN/B2qTTW80M12qRRyLOLO2ji/i76Zz83BHX35wSW569Tjrn0r+jf/gmj8VF1r9n7w5bX&#10;N2kep/CnxbZ2DTSz21uqxWk6+DrS5v5rzdb2ekafpXij4Q3d/cTt9jjh0mbUiYGs5TF5XhHmn1Li&#10;SpgZytTzXCTpRjJ3TxGE/wBppPRr3vYrFRSb15+9rd/7RTgp4zhbgfj/AA9H97lGZYvh7Ma0VdvC&#10;Y2MsVgIOyvyU66x03J2SlNP3r2X75fCD9s/9k3WXXSY/2hfhfoevxwxRv4V8feIU+FXjNHRw8iP4&#10;J+KUPgzxcrQ7QLhW0QG33xecE8+DzPkT9sz9sL4c2t5qdr4FbRviFY2EioNfsPFtvZaL4q8QMYpI&#10;fBfwvfSNF8WX3xL8WK0lra3sWi2Vr4ctNQv4tIPieTVdL8WWnhn7wl8Z/AHV/CR034ya98MtQ8KX&#10;kDWv9n/FNNFbSZY2tG1SWFrLxhbrFGjaVDJfyF4UC2sT3BZRFuX8avjZ8J/2etH8Uavq/wCz98X/&#10;ABPP4j0mWZdP8SeFfhj4t8TeLvCumPNfg+EvE/xUl1Lwp4N8d+FYb3TZtHtfDHxebxO11qVnZ33i&#10;O81jxhpc3iu2+v8AFGfjdDBYGh4WU+F6+NxGNjHMcxx0qWDxGX4WMeen9Xwmayx+XVKOIqqNDH42&#10;ax2JwVCTqYHIswqz5sN/mrw7HgD/AGirxc84p4elQvhcFQf1ilia8mlL2uJwUMLi4ulFudLDxhRp&#10;1pWjWx1CCkp+YaR8S/jHrdp4V1+DxVqbmxXWbz4nX37MHg7W9Q0N7XS9Zt9e0f4K6F8RdU1Dxmvi&#10;nxXqupafoFh4s8S+B9W8IaPZ6F4a8c2WuXeiT/EP4faQfK/Cvgzxn8bfE/i/wh8N9Y8P3Pj/AFTx&#10;nD8UviP4H8RfDzx2NU0pPD0/hqx8KXXinxJ8U/Evwm1W40fwhFp/hfVdav8AVfDHinVPGXxCvdZ8&#10;bWeja8PEv/CHr774K8P/AAW1Xx9pHij4u2/xD8aePtO8J2l1fpovw21TwTq/jTxJ4av/AAowj160&#10;+Euj2UPjDwOiXF5DdeGPiX8QvHXw90GHUV0DWr9pb1BefpP4W/aq/Z3svhJaeE9Ek1z4f2Fh50kO&#10;iv8ACPxnoXg7SIhFcX0sEet+EfC2qfDXTpAsNzPJbx+IofnlVNhnuIkf+e8J9GPxT8SMzwebePni&#10;rjMww2GnQr0uGuGKmExGEo1Vip4yvhebMsgoZBRw/tXh6dLH5Zwxgc7VHA4CbzKONw1THYn66Hib&#10;wvwxha2F4C4YoYatUU1HMs0jUhWlFwjSU/3GMePqVHBTlKjWzCphb1qydKVOfs182fAT9njTvhNq&#10;83iDxJrr/ED4q3ltfWupeM76AW9hoFrrVxY3eteHfh9pHlpH4f0TUJ9O0ldb1Z418S+L4tD8P22s&#10;3Fn4X8L+B/Bfg3U+NXiKO08beItTa6hsV+HXw4nEd55wb+zvEHjU2nhzwlq0zIoW0gsv+Eh8bx3c&#10;UjPc3cVlI9u0EdrIJu58PfFj4X6rquoXGn+P/CmoxxXcUc62GrWt/PE8y+dbxmzs2mu2nljRykCQ&#10;GZmUxiLzFK1+af7ePxcj0H9n/wCMXizStSEl18TPFOs+HvDNzb3cNxjSIYV8GW1mLq3XaZdO1zx9&#10;471S2YO7Wt34SurOzaR9MnmP9h4+llnA/BdfDZLg8NlWXZHlEMFlOCwtJUsNhVSw9PBZdQpU4fDC&#10;m44elBK/JThFK0Yafm3DOV5rx5xrk2TznWx+a8T8QYTBudVynUxNbMMbTVWUm+Z2qyq1Jyto5Sl1&#10;dz+dP4i+L28f+PvG/jZkeOLxT4o1jWbGF8L9m0i5vJhodii/L5cWn6LHp1nHGckLbKXJfe5/XH/g&#10;gX41m8L/APBQC20BZGa1+JXwP+J/g+eAhmja60q68JfEOzuSBKgSa2TwPfQxTOkm2K+uoBFuuBLD&#10;+Lu0JlVARESNVUDaFCq6gADaAFVcdRgDAOQK/W3/AIIa6Zdah/wUe+Fd1axmWPQPAXxi1rUCGUeR&#10;Zt4D1DQEdgxHmZ1DXLCHagYhpgwXy0LL/MXB1SpDijIJwbU5ZphIuS3cKtZQqN7705y5vVn++Pjn&#10;kOW5R9HLj3h1QgsuyLw1x2AwsZaJyyPKqf8AZ07LR1Hi8FhaiVrOoo6PQ/Qf9ubSvhfafHr9sz4z&#10;2tv+xp8G/Fv7InjnwTreifA3VPh/e+D/ANon9snxJ4q8E+CPizdeL5vir8O/iL8P/iHY6x8QfE/i&#10;3U/B3wx1LwLo/ie61XxfoF6fG5n231vX9UFrOZra3mkt5LZ54Yp3tpwqT27TIspgnRZXVZ4S/lzB&#10;XZRIrbWZcE/za/t6QX/i/wDbXm8ceCfDv/BQrX7X4N63P4Y+JXxH+AXwJ/Zl+MWkfBvULD4K+EPG&#10;XhLS/wBnjxD4m8B+K/HXg/WovEHibSPE/wATNP8AGmqadJBd61rmq+GYIbXUtIvX/pC0uNk0vTI5&#10;bi+upU06xSW51SGGPU7mRLWJXuNRjtYY7ZL+dgZbxLeKKFbh5FiijQKi/wBD8LwdPNeKFGE6cY5j&#10;Gm5ew9lDEyVfGVViaUlOUZQhTqxwPLRhSoKeCnV5Xia2Ia/yJ8Za6xfBXgy6+Jp16suFqldUFi3i&#10;cTlVP+zeG8C8uxa+oYeUqmIxeXYziCFfG4rHY/6rn+HwHtY5Zl2Wyq/zEftH2vxz+Hn/AAUX0z4o&#10;eK/GPxZ+Etn4a+JWmS6H+058cdb+FP7NX7MXi34XXPjGy8S2HwL174jfAj9lzxxffFPwzD4aWXwf&#10;ovh39on4y+Gddu2sZtRlbQ9WuLqaHw3/AILfw638bvhX+yB+2ReeAdU+H13qOofE/wCBvj7w1qtt&#10;4lS78O3rarL4y+GGly33iPwv4TGtrLomheP7yfxL4dsdT8Ba3eXgn8BeLfGnhOXRvFOsfu1+2Z8I&#10;P+Cc3gzXbT9qf9tDwj4O1/V5pPD/AMOvCw+JzeNfibpet66tvqdxoPhD4e/AUXXiTwv4j8aatbW2&#10;p3T2Xhj4e33iTWLTTbm+v2kstImurTzfxdY/DX/grB/wT4+J3gr4ceDJ/hnpt9bi3+BGn+KL/wCG&#10;8d9pWtfD9dO1b4TeK38P/DnxT4w/4Vz4U13VdNm8KSeGvEB8P+LrXwcNetrnw7ZadqNgbrwszyCr&#10;iaPE+RzzLD1sVmsauaZdl7xU8VjpToVaNahWxEXQo/VqblQhhKTcqntac5wqV60qMXH9U4I8VsHk&#10;2b+CXiXHhDM8ryjgirl3BHFvFEcro5Rw79TzTAY/Lc2wmUQo5jjFm9ZUcdis8xtOlRwkcFjMNRq4&#10;bA5fTx9aNX+FBfveuBnoCD+IUAc9CAOnfv8AQHwR/ak8ffs3w+IE8IS+FjaeJrzSL2dPFC3rJb32&#10;kC4wbSODUbOznivj/Zdzd2l9a3kYvvD+i39ukF1YJKfDtU0fWPDus6x4d8R6TfaD4k8N6vqvh7xH&#10;oGqQNbapoPiLQ7650rXND1O2YF7bUdJ1S0u7C+gYB4bq3mjYZQ5/Rz/gkp+0JF+zv+3J8Ir/AFme&#10;CPwR8W7pvgV43W9SFrSG0+ImpabD4Q1OU3Si2sk0j4k6b4Lur3VHKGw0Ftc/eRwXExb8EyinUeb5&#10;dQWPrZPVqY2lh/7QoqSrYGpUm6Cq8sK1Ca5Jtxny1YOMVLV2s/8AU3xeyrIs/wDCrimebcJ4bxCy&#10;zL8or8S0uGXmlbK6edf2RTlmVOGFzTBUcVVpVqmGjOWF9nRqxxU5RwsrUq7nHlW/4KT/ABzijjup&#10;9F+EcENtEsEU7+GRBDFbFonSAO1wsQtjJFE4gJ8jfHE4TeiFazf8FKvjZqV1py/ZvhXcTWMf/Est&#10;IbLUPs1pGziRpbLSoNXWyid2jjaW5gtFllWCDzZGFtAI/wBu/wBlb9iDw3+zf/wVb/bM+KvjSxst&#10;D+An7NPw81748eB9Uv7YQaPo2kftA2fiLVNOlsoZxKLnQ/h34X8O/HXwVJs8ya2bw7pt1JIjyReb&#10;7N+1R8Afij+0f8FP2Yf2SLGO3+GWtfGrxT4q/bO/bR+IGpW9jFY/A/4e3usar8QNU8Ka9dXbRQX2&#10;o2vj74iW/g34XaXeXgm1C2+DMst59k8HeFPFGraN+lUch47ll2NxU+L8+pYzD4vG4PD4CnicdOWM&#10;qYbHUctoSdeWYU40KWJxcq9qsqVSnRw9CpiKk3DmUf4FxuL+h5heMOG8kwngrk+M4czbJOGM+zji&#10;3E8Z5xgKfD2Ez3h7FcV5pReVUKGYTzPHZFkVLBKeBw+NoY3MM6zPB5LToYfFVKbrfztS/wDBSD45&#10;rq8V3NH8LvtFrZXsTWN5pl1cIv2q602/F59kvNWkSB7dtN8yN44kwZpZlIdnc2h/wUk+Osd/a6gu&#10;ifCiPUZQJrW5HhiaKaV454bxbq3BulWWeC4SCeK8QPcWshDRTxmUiT+kL4X/ABf/AGSvC37JfxW+&#10;O3gr4b6dq37En7EGtT+CfgJ4QubK0ubj48/FrwuNEjvfjR4hudTsrmPV5/FHxM8baV4U+Fmpa/Zy&#10;Saf4i/4Sv4xa7ZXetav4Gi8A/K37Mn/BWLRP+Cg3xatf2QP21/2cfg7ffDP45Sap4f8AA9zon/CR&#10;3kXh3xTHpmo6jomleIH8QX2oXf8Aauqw2s+m+GviJ4Mm8H674f8AFx0WWy0y1TUjqugxVwOb4arl&#10;2ExXipmUMyzilB5XQh/alTDVqs5/V4SqY2GPahhMRioTo4TGypL2sIqvGmqbSfRgeGvCXO8FxvxF&#10;k30J8RiOEvDjGYiHGmY4rxLxGCz/AC3CUMNTzPEU6HDmJp054niDKskqQzHPcip46csrrS/s2pjZ&#10;4i8z8adS/wCCovx5e6K6svwklu44mgzqekb7pIJCJmi3Xd80ywSuFlMRIR3CylWbBHhfxr/a6+Iv&#10;7R2iaRoPiuTwcNL0HV49ZVPCsd5GZLy3sNT0/Topbc6jc6fbW1pDrOszKttZQzz3V+8s08gRVH9O&#10;X/BOb4i+Lv2bf2w/Hf8AwSS1HwR4P1v4d/BxPi78RvCnxZ1Rry7+IOv+HfF+r+Gvij4Fh1yAQw+H&#10;3u08L/E7T9N12ewtbVP7U0meG3t7UIYz+IX/AAVN/bS8WftYfGiTwP4i+HngjwNZfsxfEz9oX4a+&#10;Hb/whLqjXfizTJfHWleHU1DxFHfvJbxXsNt8N7G5hjsEEKT6vqarmMwBPGz/AAuZYfh9YnM+Nc2x&#10;9eeLeX1skxVHMalF5lgamH+vYWeJrY6pRmsFKbqQxEqHs8RKlel7zXL+meEfCvhZivGfL8v4O+jn&#10;lOQ4HKMrwPH2T+I1LxHq4+suFM6o46vwXxDHhqrho1JV8+nhsLGtkzx9fGZLPEupjoSjhJxn+XLZ&#10;/ec/wx5wMDq+RgqeM8HgeuD90/0Zf8G53wplvPjD+0X+0HqKrbaJ4A+GWi/CbTr+7ASyl1P4heIL&#10;Pxn4kkS5dRDDL4d0j4b6DJqEryI0Nn4pgLYhnkI/nN2TSSCCC3nu7md7e3trSzgkuby7up5TDbWt&#10;nawI89zd3UzxwW9tbxPPcTSJFCju6g/3CfAH9ln9oP8AYt/4Jer8JfgF4G0TxV+1v8RYbLXvFFn4&#10;guPDa+FvD/xK+MeteHtA8Ta54tbXr+TRNX8O/BH4eyWelX9paWev/wDCUQ+Aozb+H9Uh1W5tmfhv&#10;l08Rnc81lSq1cNkOEr46pGjSlXnVxDo1KeFw9KlC86lao3Uq0oRTcnQcd5RT+7+mpxlhcp8MqHAV&#10;HMsvwOeeKOfZdwzg55hjaOX4XA5TSzHBYzOM4x2MxDhh8JlmFUMHgcbiKzjClTzNVnanRqH532/h&#10;n4S/tqfta6j46svGHj3XNT+LHxw+EmrW3wg+NXwcHwF/ZK/a1/Zy1DS/ij4z8AWkFp8LPGN58Qvi&#10;j8XfBvwH8KeMfit8NviX+0taWOnfEXTfDHhvw9J8PNP8CeJ9N0/SP6qAZDyMHP8Ae35/HaAufoB9&#10;B0H4Tf8ABOb9ji18K/FfVNX8f+C/2yvhXf8AwA1zw74u8C/BH496t8LvHnwY8PeLNd+EV/8As/8A&#10;hnXvhX8fPh/pq6l8etI+GHwS8N3Hw28Cad4ku9Ik+EvhzXnXUvCknirxD/wkl5+8QCYGUJPvGSfx&#10;ITBPr79z1P7fwfhatPB4zG4rDxoYvMMbUrVpJVoVa3s5S/eVqeJlUr0JutOulh5+ylCChUqYeliK&#10;uIdT/Lnx7zvL8w4gyLh/Js2xOZ5Jwpw9l2X4CMp5dPDYJ1sLhbYXBYnJsPhsrx9D+z8NllWWYYaO&#10;LjWr1KlLD5njssw2W+x8Y/aC+EI+O3wh+IHwp/4SzXvh9P468Ka74Wh8feFIbCTxX4Rh8Q6Ze6Fq&#10;+p+GrjUbaVNN1W50DU9X0UalaG31K2sdVvGsL20umiuY/wCcf9kv4h2vwk+Pnwj1L4Z+NvBPh/8A&#10;aT+Jv7SGufs9ftIfsB+CPgX8L/Bdr8F/2Y/h5rPjXRrDxB4q8TeHvBGnfFaST4KeEtN0D4j6R8Yf&#10;iJ8Qdf0T4i2Gt3uk6TbXNvqlxeV/U7gFfmk9RkOCp7kFivGc8qc5AHXbx+YX/BSj9kiz+Ofwo8a+&#10;PfDPg/VfiN8V9D8BweF/C3grWPGHxCv/AIWwWl94mszrnxM1b4CeHdUg8KfHHx98MPC+o+I/FXgn&#10;wR4n0PXB401PStP8HrZ3l1No8EWvEmVYivKjm2A1xuXU5S9kp4mFTEU6dSnV5aE8PUThiFShiMPT&#10;hUo4rD4iOLlTxOGqKnQdPm8JuNcty6lmfAvEsJPh7i/EUsL9c9llFejleNxmGxGWwq4/D5rhKir5&#10;VPFV8rzHFVMFmWSZvl9fJcNiMpzfButjqeM/J/8A4LOf8E77f4i2l7+33+yza6b4107UNLXUPj3o&#10;HgGe18QWuv6dpEP2Ffjb4T/saW8g1WXTbKxGl/Eu00lp/PsNNtfGSWy3Nh4zv7/+YBWEkKPbzSRF&#10;gskN1aSGKeE5LxXFvPEQ0ckTeXLBLEd6SIkiHcBX9l/7M/7ZOn/sta54O/Zt8TfBLQv2RP2M/gP+&#10;zzoviG91z42eMo9Q/aIOueP/ABXPpnwgHjPwN8O7XWfD3hn4rfHfWNK+Kfji4+D8d54n+I+rRaL4&#10;m8YanD4UaC38L6z8y/tef8Ei/gt+2H4Uuv2rf+CafjXwDJ/wmT6xqes/DHS9Tt9O+F/jPV4bm4h1&#10;w+BtTWOJfhN4+ttUgvLDXfA/iCysfDB18LbX6fDm9ttYu9U/J+KuFYZ/OpnXDqpvNXF1s2yOMqlG&#10;vUxFNQWIx2W0sTHD4mrRjiJTpTk6VJV61OUqN6/NSn/ffgJ4/wBbwpw2A8N/GB4ynwLTqxwfh/4m&#10;V6eHzDLsPlOJlWxGS8PcX4vJsXnGWZfipZVHD47DU6OYYyplWX4vD0sco5ZDD46H6YaH8V9d/af/&#10;AGOv2LrDxRoraT47/bVt/g/oPxNhurS2t21b4aeFNB1L4s/HS8vILfdP/wAIH8TvAfgjxZ4Q0OSV&#10;/Jsx8avDaTC3utXME3k3jv4zv+3J8Pv+Cy37Ofh6V7uT4L2d18PfAD6WGstTvrzTfhPqPm6Ff3Nt&#10;JFNfadc/Hn4b/EnSmtpmeG70a/urOXzra8ltV/n88bf8FE/+CkH7PHxP8CaD8SNO0r4P/EH4KfDb&#10;xB8JvAHg7xV8EfDugW3h74f+ILvwEdVHh3T7i1Gk+INPuB8L/BthpXi3R7jVtK/svTri30PUjaan&#10;ftd/K/7NP7b/AO0h+yZ4p+I3jD4NeMdNsNf+Lv2BviHd+KPDek+Ll8SXWnapr2t2+oXMGrRtHFqD&#10;6j4n1+ee7hCSTf2ncIxw1dmP8Scs9thsBiqWaqioVsDn0q+Ep0MXPDrKcRhIwVF4i/tamZ4uviqq&#10;vTcIQp8qlop+Fwr9DDjPE5bnnFeR4zgT+0YYvL+JfC6nlfEWLzTIcPmlTxAy3O8XXlm1PLZJ4TDc&#10;HZHluT4CvQp4yGJxFbFTmoRary/YP9hrR7z9sP8A4Iw/tU/si/DWSz1D4yeA/G8XjXQPCC3EFtqH&#10;iLSR408E/HTwd5Elw8VmD408QeEPGHgXSp7qeC0h1TTY3vp7O08u8PxV/wAEt/2M/wBoHx3+3D8G&#10;9W1z4S/EzwJ4Q+B3j7T/AIj/ABI8S+N/A3ifwXYeH7nwOJNZ0Twq8viXTdHFz4n8Q+KIdD0seHrV&#10;ptVh0m71PXLiz/svTLuUfAPwM+PXxe/Zq+Ien/FL4GeNtR+HXjOxtLrSjeaRbWFzpWo6FeywS3nh&#10;rXvDuq2l/oWveHJ5bWzmGk6vYXcNteWWnapYm11bTtP1C2+9Pi3/AMFpv2/vi/4G1DwDdfEHwb8O&#10;tM1exl0rWtb+EvguXwp4x1TTrqPyLu1XxRqWveJL3w+9ypIe/wDBq+GtWhJYWmoWqMVPxGBz7hfF&#10;0uG8Znn9rU8y4XoYbB0sPgqOHqYbNcNl2IlicuUq1WtGWElGpUdPFpxqxnCMvZ1Ffmj/AFHxJ4T+&#10;OWQ4vxi4e8M3wFjODPHPOc04ixubcTZjmuEz3gDOeKsrw2UcX1qOAwmX4ihxBhsRTofWcltWp1MH&#10;W5Y42jKEZTxP6j/sy/Fbw38Zf+Dg79oPxd4NvrbVPDOnfCzxp8P9O1W0dZbbVLr4Z+HPg94G8SXl&#10;tcIzw3Vp/wAJdoevwafe27yW19psFneW0kkMyyv/ADjftTbV/ag/afJwB/w0n8fsnAAA/wCFt+Mf&#10;4iCuME7gc9QcDrXZfsafFT9o/wCDnx40nXP2QdB1HxJ8a77w5rXhHR/D+geAh8RtRm0DWp9Ll1Yr&#10;4aS0vEt7SBtLsZbrXLlLaz0e2jlnvLy2tGuJK/e/9mP/AIJHeGfBeteJP20P+CqfjX4Y+H01Pxhq&#10;3xM1r4U694o8K6B8KdG8U+MvEtzrlxqHxt8Y3mo2fgvULefxHq0v2X4aaBqFx4HmkNnp2t6/4s0y&#10;9u/C8ffRhmPHmXUcPhcLOlVjxDnGc5lmFeKpZRgsPmLpTSeMbXtJ0mpRdKFP23LyycUnOUfhMzxX&#10;CP0WuMsXm/EGe4TMsEvCHw88OuDeEssrPGcf8SZrwnPF4dzWQUqTjhMNmUq1GpHMK+Jjg1XrTo+0&#10;9q8PSreW/wDBEr/gmhqXi3xJ4Z/bd+PPh+aw8FeGrq31v9nXwbq9kRc+M/EtrIZLH4w6pp88Zlg8&#10;L+GZ0F18NIngN14m8SLb+N7M2ejaB4YvfFf2lq//AAUK/aC8S/tE/Dv41fAL4aeHPH/7OnxI8T+L&#10;P2J9B8JePP2lV+Hmj3Px8s9fv/GHgbxN8RfAh+DXiDx3+zp8TdWtvC3jPwQ3hPxz4d1q98T2PiL4&#10;cWtxL4Uu7jTl1rz79s3/AIKYfFuX4m6j4C+Amst8EvAXwa1HSfGunfFjQ9Cvfi/YeNvBeoaHovh/&#10;4ffFjxpoPhbwpr/ws1v9iT4qeLfiPZfDfS734efEvWfjTovizRV8bjwZaax4Fn+HGofY/wDwTw/Y&#10;1+J3hvxB44/ac/a50zxBF+0Z4z16fRn0nxL4u8EeI9QvPDvhqz8FwaR4o+KDfCjwv4G+E/jvxjon&#10;xG8P/EjXPgV4uh8Iy+K/h98GPH2j+DrvxFeSW1rpfhj9EybDUacMJwzwpiMfRhgcUsRnGdU6FGEc&#10;RiaFSEJVJzxFKunTlUoVsLDDTw9OjioKUcNi6qwWNi/458Rc+zbOa+feNHjblPDmLqcTZFHKfDzw&#10;9xea5rWnlmU46lWq4fBYbCZTWypSrU8JmWC4gxmeUc7q47KcQ4PNMhwc+JshxGF/V7wnN4nvvDPh&#10;298aaLo/h7xjdaNpN14o0HQNbu/E+gaL4insbebWtJ0fxJd6J4cu/EGmabqT3FlZa3d+HtAn1S2g&#10;jvZtG06SdrODpdrHnbF0HVWzxx3AOOOBjgY69aaV2kYYJkZI37eBjb/AMYyRgjOBx3wqoxAIYkY4&#10;xIQPwGzj6dulfrUU4xScnJpJOUlFSk0tZSUYxjeT1fLGMbt2SWh/C0mpTnKMI01KUpKnDn5IKTbU&#10;Ie0nUqckFaMeec58qXNOTu204x9xgcM33QQCMjnKDIOcnjCkqBgdDCEHCsTjj5cjowyQARywPcjo&#10;AQoYCRg64JkOMHoq5yFLdOhHyn3HTPJIF3nblz8yFhhV4Py+xyPm9ulMk/MX9s//AIJ8+H/jreaV&#10;8TPhh4e+G1v8W7D4q6f8U/F+lfEi9+IWi+DfjJdWHwi1H4JaUuv+M/hvqEHxC+GnjT4eeFL2w1/4&#10;O/EzwBFc6n8O/GGiLq1joF1da7q1+Pyr+GHxo/aA/Zr/AGg/h7+yZ4P8d654R8W+PP24/hn4n/aK&#10;1T45eHtNuviV+0nP8RF0vwb8R7T9n+013wj4bg8Rfs5+DPht8ILzUdf/AGnpNE0P4kfEX4leJvB9&#10;xNofh3UtT8RXniT+o1gzHyy+4FSWyq4POPQ/XHfHUZyvmHxV+Cvwx+OHhkeEvip4L0Lxpocdyuoa&#10;dHqtvLHqegaosMkEOu+FvEFhNaeIfCPiS1imlWx8SeF9V0fXrAyM1jqVuxLH5TNeGY4nEfX8srrL&#10;sdLEQr4mVNTpxxaSjGpB1aMo1cNVrRjFTxEY1lpO9CX1jE+2/aODfF2pleV/6s8ZZa+LuGaOW18v&#10;yrD4t4fE1clnOU5YWtDC4+lWwua4XASq1p4fLcRUwbjUlhatHMcNVyjJZ5f+UHiH/goh+xP8XpvH&#10;/wACP2y/Afw71C9+Gvin48aJ42s9T0vw/wDGP4fafc/DH4raF8Mvhz/wi9hLZ3nj3Wvib8ddL8Va&#10;Z4h+HfgH4d+DPFHjmw1HR/GmhtOLrwqNRveH+N//AARx/wCCXx8Oab8RtY13xl+yl4Z1/wCwG21S&#10;T4vt4A0o6nrdo+oabpt1ov7R+neLP+Ed1qeAys3hJ7TQ9QsXtriyl0mymsriGL6tH/BLr4K+B/iz&#10;8KPjT8BLm3+EviT4V/EX4P67ougf8IzpOv8Ag7R/hJ8Nvh58T/hr4n+D/gfTrY+H9U8K2nxI0r4u&#10;+LfG3ibxTqms+LtVv/ioth4x1SHUpI/ssfkH/BTbQoPhn8TfgJ+1741+Fvwz/aS+E3ww8HfFL4Na&#10;r8DfirqB0+x0vxt8XLrwbrfh74reD4bvwF8QvDd/rcWl+A9Z8E+Io9e0myls/D+tR3OjXN3debbx&#10;+PmGAqyyzG4ri3K8izSWGr4elh8RUwsaip4SeIp0ZYuriI03jX7KlKNSpQw+Hp1KlSD9npW9nhv0&#10;bhDiahhuMOG8l8CeOfEzgylnWWZrjM4yvA51VwksXn2Dy7FZhh8lwmUV69PIY/W6tCeGoZrmeeY7&#10;DYbD1oRxMJVsBLF5x8kXf/BAr9je0knv5/2u/ixZaJa21nqlyL3Xvgik1vpGoQxXNjfT6s/g+2s7&#10;e2vrWeG4s9Qk01bW4hmhnhSWN03N1n/gm/8A8EVv2UdO8L+Lv2h/j9f+LdH8VWOr6x4Pi+KXx706&#10;ztvGFp4cWaTV7/wtonwM0jwHq/i63sLhI7Ge20/+2LW41R7DRDBdalqNvY3nw58Uv2JNB8G+DfH3&#10;gnxx4E+Ces/E3wT/AMElPF/x10zX9L8PC/0/w14p8V/tg6x4t8B6Z4b8Va/4dPjGW3+EvwlsdK+C&#10;HhDXr+GHVbbwJp//AAjNvBZeG7htMj/VXwP/AME0vjt+zf4i8Q/EP9mvxF+zV8R9V/aG+GHxA+HX&#10;xt8NfG3wRrfwx+G3hBPiN47134g2V/8AA3wN8NNI8eW2j+Bbb/hKL7S/FXwY1XUrTSfFsmkabq03&#10;jaxvLyUad8jQwGWxnVqYbgXI6EaOGwWIq4rE1lmdPBvE1JU1CeArSw31iXPTdP8A2etCNpOs6i9n&#10;GhW/c87428QHhsNgM4+k94oZnWzDMs5yzLsjyfBPguvn1DKcLg8TXqUeJ8tjm8sppVcJiljFPMMt&#10;q1vaUo5d9Uvi6uY4H3n4JftC/A3wB4puPhX+wv8AsXa14s+Cnhm++FVv8Y/jP8Grf4LfDPwD4Wf4&#10;seCfDPxB8JatfxeP/GXgrxv8UrvQvAHjLQPGPxF1VbG41DwloeqqLq41TXludFT83Pil4z/bi/a5&#10;1n4ceGNa8I6Prfij4Uftm/tR2Xwi8Z+AdBsl+H3iNfhF4l+Kvwb8Y/Dbxtc+KvA3xe8EfA/9pD4f&#10;+Cbaf4i/sy/GX4l+Ftd+FXiPS9cuJrma2+J3hRR4k+9PhZ/wRz8AeHPhfoHw3+Ifx8+Net6Zq3gL&#10;wR8Nv2h/BXw11y0+HHwe/ab8P/CuJ/DPw9T4j+ENSs/G/jDRp7b4Vaf4V+GPjGX4f/EXwh/wnGge&#10;GrVdZXFzdRy/rJ4S8BeCvh9Brlp4K8LeH/Clt4m8VeIvG/iKHw9pNnpaa54x8VXw1PxF4n1cWqRH&#10;Utb1i7ZZL7UbsyXUyxW8LSGC1t44/s6eTZ1nGGoUMyqTyfCRjzyweBrYWNJKdajXo0KNLC0VyRwd&#10;OjTUKtbF4iax0q0oe0wdOFPFfzhmHH/APBec43MuEMJQ47zirKNGHEXE+Ezurjq1TD5Vi8pzLM8y&#10;xmc5hKtianEmLzDMKlXA4PK8uoR4Yp5XRxDw3Etapisk/M79j7/gnF8OfBPg34b+Ifj98Gvhc/xG&#10;+FnxM8d/ED4E+ENL1XUfH1j+zz4b8Yf8I7JY+Cbrx9qOm+H7j41+K4vEWgXHxa8ReO/G2gX32H4y&#10;eKtc1/wKmnx6R4f1Ufq8QoAyJBluSyjnOcnJBOeS2OeeB2IeFYEbWABYr9xQcAtu5Ax0Xj1PUDFK&#10;7MuTvIAbbjYpwSu7qSOP1+vWvsMvy7C5ZQjh8LTjBKNJVKnJSjVrSpUadCE6sqVOnGUo0qUKcIxh&#10;GnRpQhRoQp0acKcfw/ibirPOL80r5rnuPxGLrVa2Lq0KFTE4uvhcBDG4utj8Rh8DDGYjE1aVKrjM&#10;RXxVedStVxOMxlavjsfiMVj8RiMVVZlAM4OATyBuAB/30AxkEZPzZUDJHRwVcDIYHAyPLU8/hGR+&#10;uR0ODkUrlkGTIcE4GEUnufUen/1qazspKl2yMdEUjpnrkdfTHHTJxk9x86f/2Q=="/>
  <p:tag name="ISPRING_COMPANY_LOGO" val="ISPRING_PRESENTER_PHOTO_0"/>
  <p:tag name="ISPRING_SCORM_RATE_SLIDES" val="0"/>
  <p:tag name="ISPRING_SCORM_RATE_QUIZZES" val="0"/>
  <p:tag name="ISPRING_SCORM_PASSING_SCORE" val="0.000000"/>
  <p:tag name="ISPRING_ULTRA_SCORM_COURSE_ID" val="22298945-6417-4BD0-BF14-0C97A6B78A0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Каталог"/>
  <p:tag name="ISPRINGCLOUDFOLDERID" val="0"/>
  <p:tag name="ISPRINGCLOUDFOLDERPATH" val="Каталог"/>
  <p:tag name="ISPRING_OUTPUT_FOLDER" val="C:\Users\Ильдар\AppData\Local\Yandex\Yandex.Disk.2\yd2_tmp\a1e237ffe3134bdbad4b32580cdd878d"/>
  <p:tag name="ISPRING_PRESENTATION_TITLE" val="Презинтация Шаблон"/>
  <p:tag name="ISPRING_FIRST_PUBLISH" val="1"/>
  <p:tag name="ISPRING_RESOURCE_PATHS_HASH_PRESENTER" val="49d4c94d24888298d69a3935cd71f8797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Начало"/>
  <p:tag name="GENSWF_ADVANCE_TIME" val="0.00"/>
  <p:tag name="ISPRING_SLIDE_INDENT_LEVEL" val="0"/>
  <p:tag name="ISPRING_CUSTOM_TIMING_USED" val="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</TotalTime>
  <Words>235</Words>
  <Application>Microsoft Office PowerPoint</Application>
  <PresentationFormat>Экран (4:3)</PresentationFormat>
  <Paragraphs>110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Слайд 1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Обеспечение информационной  безопасности обучающихся: социально-педагогический аспект</vt:lpstr>
      <vt:lpstr>Слайд 18</vt:lpstr>
      <vt:lpstr>Социальный проект –КИБЕРДВИЖЕНИЕ  «Поколение Альфа. За Безопасное будущее» совместно с  МБУ ГЦ ПМСС «ИНДИГО» </vt:lpstr>
      <vt:lpstr>Обеспечение информационной  безопасности обучающихся: социально-педагогический аспект</vt:lpstr>
      <vt:lpstr>Слайд 21</vt:lpstr>
      <vt:lpstr>Слайд 22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Презинтация Шаблон</dc:title>
  <dc:creator>Markasian, Pavel (KIEVH)</dc:creator>
  <cp:lastModifiedBy>Admin</cp:lastModifiedBy>
  <cp:revision>193</cp:revision>
  <cp:lastPrinted>2018-11-15T12:02:23Z</cp:lastPrinted>
  <dcterms:created xsi:type="dcterms:W3CDTF">2016-11-18T14:12:19Z</dcterms:created>
  <dcterms:modified xsi:type="dcterms:W3CDTF">2018-11-16T03:33:45Z</dcterms:modified>
</cp:coreProperties>
</file>