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2" r:id="rId2"/>
    <p:sldId id="273" r:id="rId3"/>
    <p:sldId id="297" r:id="rId4"/>
    <p:sldId id="358" r:id="rId5"/>
    <p:sldId id="295" r:id="rId6"/>
    <p:sldId id="286" r:id="rId7"/>
    <p:sldId id="256" r:id="rId8"/>
    <p:sldId id="312" r:id="rId9"/>
    <p:sldId id="314" r:id="rId10"/>
    <p:sldId id="336" r:id="rId11"/>
    <p:sldId id="296" r:id="rId12"/>
    <p:sldId id="287" r:id="rId13"/>
    <p:sldId id="305" r:id="rId14"/>
    <p:sldId id="337" r:id="rId15"/>
    <p:sldId id="263" r:id="rId16"/>
    <p:sldId id="313" r:id="rId17"/>
    <p:sldId id="282" r:id="rId18"/>
    <p:sldId id="311" r:id="rId19"/>
    <p:sldId id="274" r:id="rId20"/>
    <p:sldId id="338" r:id="rId21"/>
    <p:sldId id="268" r:id="rId22"/>
    <p:sldId id="270" r:id="rId23"/>
    <p:sldId id="307" r:id="rId24"/>
    <p:sldId id="309" r:id="rId25"/>
    <p:sldId id="310" r:id="rId26"/>
    <p:sldId id="299" r:id="rId27"/>
    <p:sldId id="300" r:id="rId28"/>
    <p:sldId id="315" r:id="rId29"/>
    <p:sldId id="317" r:id="rId30"/>
    <p:sldId id="339" r:id="rId31"/>
    <p:sldId id="341" r:id="rId32"/>
    <p:sldId id="357" r:id="rId33"/>
    <p:sldId id="356" r:id="rId34"/>
    <p:sldId id="319" r:id="rId35"/>
    <p:sldId id="340" r:id="rId36"/>
    <p:sldId id="352" r:id="rId37"/>
    <p:sldId id="353" r:id="rId38"/>
    <p:sldId id="355" r:id="rId39"/>
    <p:sldId id="364" r:id="rId40"/>
    <p:sldId id="365" r:id="rId41"/>
    <p:sldId id="366" r:id="rId42"/>
    <p:sldId id="367" r:id="rId43"/>
    <p:sldId id="368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BA066-45A1-4026-961E-27E6D3208B35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9C9F1-C9D0-473A-8BB6-4DEA07F41E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95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9C9F1-C9D0-473A-8BB6-4DEA07F41E1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8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sgirls.ru/wp-content/uploads/2016/10/188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9311" y="476672"/>
            <a:ext cx="7013410" cy="41764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686235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Специфика-интернет среды, как средства социализации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молодежи</a:t>
            </a:r>
          </a:p>
          <a:p>
            <a:pPr algn="ctr"/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r"/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к.с.н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., доцент </a:t>
            </a:r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Э.Н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Сафина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07" y="34925"/>
            <a:ext cx="536408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06" y="3573016"/>
            <a:ext cx="5379693" cy="328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0"/>
            <a:ext cx="5436096" cy="370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879" y="3420814"/>
            <a:ext cx="5278121" cy="343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6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160338"/>
            <a:ext cx="8808913" cy="470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907704" y="4941168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Уровень осведомленности родителей очень низкий.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Дети в 3 раза чаще, чем предполагают родители,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сталкивались с опасным для жизни и здоровья </a:t>
            </a:r>
            <a:r>
              <a:rPr lang="ru-RU" dirty="0" err="1" smtClean="0">
                <a:solidFill>
                  <a:schemeClr val="tx2"/>
                </a:solidFill>
              </a:rPr>
              <a:t>контентом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5536" y="1844824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Френды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конфиденциальности;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Груминг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1052736"/>
            <a:ext cx="5711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Знакомства в Интернете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65440" y="692696"/>
            <a:ext cx="34587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Кибербуллинг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7908" y="1400582"/>
            <a:ext cx="84249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Кибербуллинг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cyberbullying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синонимы: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cyber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harassment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cyberstalking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incivility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online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cyber incivility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пр.)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электронная травля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electronic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bullying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социальная жестокость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отдельное направление травли, определяемое как преднамеренные агрессивные действия, систематически на протяжении определенного времени осуществляемые группой или индивидом с использованием электронных форм взаимодействия и направленные против жертвы, которая не может себя защитить.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Кибербуллинг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включает в себя использование электронной почты, мгновенных сообщений,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веб-страниц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блогов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форумов и чатов, MMS- и SMS-сообщений, он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лайн-игр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других информационных технологий коммуникации.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08413"/>
            <a:ext cx="47529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92093"/>
            <a:ext cx="8964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/>
              <a:t>Поскольку людям свойственно имитировать друг друга ради принадлежности к группе, социальные сети сейчас — это место, где непрерывно </a:t>
            </a:r>
            <a:r>
              <a:rPr lang="ru-RU" b="1" i="1" dirty="0" err="1" smtClean="0"/>
              <a:t>кучкуются</a:t>
            </a:r>
            <a:r>
              <a:rPr lang="ru-RU" b="1" i="1" dirty="0" smtClean="0"/>
              <a:t> и кого-нибудь стыдят. Когда огромное количество народа делает это одновременно, включается психология толпы. Стая гиен кричит, требуя чей-то скальп. Сильные могут с этим справиться, уязвимые — вряд ли. Проведите пять минут в </a:t>
            </a:r>
            <a:r>
              <a:rPr lang="ru-RU" b="1" i="1" dirty="0" err="1" smtClean="0"/>
              <a:t>Twitter</a:t>
            </a:r>
            <a:r>
              <a:rPr lang="ru-RU" b="1" i="1" dirty="0" smtClean="0"/>
              <a:t>, и увидите сами.</a:t>
            </a:r>
          </a:p>
          <a:p>
            <a:pPr algn="just"/>
            <a:r>
              <a:rPr lang="ru-RU" b="1" i="1" dirty="0" smtClean="0"/>
              <a:t>Я целиком за текстовые сообщения. Просто теперь, без контакта лицом к лицу, без уязвимости зрительного контакта уничтожать друг друга стало гораздо проще. Целое поколение становится жестокой толпой, жаждущей наказать кого-то за свои собственные грехи. Подумайте о Христе. То самое распятие должно было стать последним, после него толпа должна была остановиться. Потом появился </a:t>
            </a:r>
            <a:r>
              <a:rPr lang="ru-RU" b="1" i="1" dirty="0" err="1" smtClean="0"/>
              <a:t>iPhone</a:t>
            </a:r>
            <a:r>
              <a:rPr lang="ru-RU" b="1" i="1" dirty="0" smtClean="0"/>
              <a:t> и </a:t>
            </a:r>
            <a:r>
              <a:rPr lang="ru-RU" b="1" i="1" dirty="0" err="1" smtClean="0"/>
              <a:t>Twitter</a:t>
            </a:r>
            <a:r>
              <a:rPr lang="ru-RU" b="1" i="1" dirty="0" smtClean="0"/>
              <a:t>. Теперь мы распинаем ежедневно.</a:t>
            </a:r>
            <a:endParaRPr lang="ru-RU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36096" y="5691157"/>
            <a:ext cx="1632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Грег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Гатфилд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5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79512" y="1196752"/>
            <a:ext cx="85689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Российской особенностью является тот факт, что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кибертравля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нередко осуществляется по социальным или национальным мотивам, фактически представляя собой разновидность экстремистских действий.</a:t>
            </a:r>
          </a:p>
        </p:txBody>
      </p:sp>
      <p:pic>
        <p:nvPicPr>
          <p:cNvPr id="20484" name="Picture 4" descr="http://www.burdug.ru/wp-content/uploads/2016/02/47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132856"/>
            <a:ext cx="5715000" cy="3168352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536" y="5319117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призывах к экстремистской деятельности (статья 280 УК РФ)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возбуждении ненависти (статья 282 УК РФ)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476672"/>
            <a:ext cx="7322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Формы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кибербуллинга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: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484784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ПРЯМОЙ И КОСВЕННЫЙ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79512" y="1988840"/>
            <a:ext cx="84969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Прямой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кибербуллинг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непосредственные атаки через письма или сообщения.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косвенном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процесс травли жертвы вовлекаются другие люди (как дети, так и взрослые), не всегда с их согласия.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latin typeface="Calibri" pitchFamily="34" charset="0"/>
              <a:ea typeface="Calibri" pitchFamily="34" charset="0"/>
              <a:cs typeface="PetersburgC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4" y="34290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ФЛЕЙМИНГ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4077072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Флейминг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(англ.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flaming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— воспламенение), который начинается с оскорблений и перерастает в быстрый эмоциональный обмен репликами, обычно публично, реже в частной переписке.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-468560" y="692696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ХАРАССМЕНТ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124744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Харассмент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(англ. 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arassment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— притеснение): это адресованные конкретному человеку обычно настойчивые или повторяющиеся слова и действия, которые вызывают у него раздражение, тревогу и стресс и при этом не имеют разумной цели.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харассмента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гриферы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–игроки, целенаправленно преследующие других игроков в многопользовательских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онлайн-играх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кибертроллинг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публикация негативной, вызывающей тревогу информации на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веб-сайтах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страницах социальных сетей. Цель – провокация, для получения эмоциональной ответной реакции.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киберсталкинг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использование электронных коммуникаций для преследования жертвы через повторяющиеся вызывающие тревогу и раздражение сообщения, угрозы противозаконных действий или повреждений, жертвами которых могут стать получатель сообщений или члены его семьи.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секстинг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рассылка или публикация фото- и видеоматериалов с обнаженными и полуобнаженными людьми.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20688"/>
            <a:ext cx="4847364" cy="529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http://www.ozzienews.com/wp-content/uploads/2011/09/Sexting-is-now-in-the-Oxford-Dictiona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132856"/>
            <a:ext cx="3528392" cy="2040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908720"/>
            <a:ext cx="8352928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Распространение клеветы (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denigration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):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этопубликация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рассылка унижающей и ложной информации о человеке, его искаженных изображений, в частности в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сексуализированном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и/или наносящем вред его репутации виде, и др.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Формы клеветы в сети: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слэм-буки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(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online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slam-books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Имперсонализация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impersonation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- ложная информация распространяется при выдаче себя за другого.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Раскрытие секретов и мошенничество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outing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– включает распространение в сети личной, секретной, конфиденциальной информации о жертве.</a:t>
            </a:r>
          </a:p>
          <a:p>
            <a:r>
              <a:rPr lang="ru-RU" sz="1000" dirty="0" smtClean="0">
                <a:latin typeface="Calibri" pitchFamily="34" charset="0"/>
                <a:ea typeface="Calibri" pitchFamily="34" charset="0"/>
                <a:cs typeface="PetersburgC" charset="-52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PetersburgC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0466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РАСПРОСТРАНЕНИЕ КЛЕВЕТЫ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www.netle.com.tr/wp-content/uploads/2015/05/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08411"/>
            <a:ext cx="9144000" cy="2449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707904" y="1617187"/>
            <a:ext cx="525658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/>
              <a:t>-</a:t>
            </a:r>
            <a:r>
              <a:rPr lang="ru-RU" sz="2000" dirty="0" smtClean="0"/>
              <a:t>По данным проведенного нами исследования (201</a:t>
            </a:r>
            <a:r>
              <a:rPr lang="en-US" sz="2000" dirty="0" smtClean="0"/>
              <a:t>6</a:t>
            </a:r>
            <a:r>
              <a:rPr lang="ru-RU" sz="2000" dirty="0" smtClean="0"/>
              <a:t>-2017 г) – 72,3% респондентов от 10 до 16 лет, проживающих в Уфе и городах РБ ежедневно пользуются Интернетом.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/>
              <a:t>-</a:t>
            </a:r>
            <a:r>
              <a:rPr lang="ru-RU" sz="2000" dirty="0" smtClean="0"/>
              <a:t>Более 72% подростков имеют персональный профиль в социальных сетях. Более того, у четверти опрошенных более 2 </a:t>
            </a:r>
            <a:r>
              <a:rPr lang="ru-RU" sz="2000" dirty="0" err="1" smtClean="0"/>
              <a:t>профелей</a:t>
            </a:r>
            <a:r>
              <a:rPr lang="ru-RU" sz="2000" dirty="0" smtClean="0"/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/>
              <a:t>-</a:t>
            </a:r>
            <a:r>
              <a:rPr lang="ru-RU" sz="2000" dirty="0" smtClean="0"/>
              <a:t>Около 67,2% подростков выкладывают в сеть свою фамилию, точный возраст, номер школы, и у трети опрошенных детей настройки профиля позволяют всем видеть личную информацию о пользователе.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s://www.wonderwear.ca/wp-content/uploads/2014/10/laptop-baby-image-for-wonderblog-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377991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94829" y="188640"/>
            <a:ext cx="8568952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Клевета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соцсетях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наказывается по статье 128.1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Наказание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клевету в интернете может быть следующим: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-штрафные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выплаты в сумме (максимальные – до 5 млн. рублей, минимальные – до 500 тысяч рублей);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-общественные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работы сроком максимум до 480-ти часов, минимум-до 360-ти часов.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3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51520" y="1844824"/>
            <a:ext cx="81369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Исключение/остракизм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exclusion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ostracism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из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онлайн-сообществ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может происходить в любых защищенных паролем средах или через удаление из «списка друзей»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buddy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6876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ОСТРАКИЗМ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6" name="Picture 6" descr="http://irecommend.ru.q5.r-99.com/sites/default/files/imagecache/copyright1/user-images/423457/IcWoeUISZUYODzvFvuN3N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708920"/>
            <a:ext cx="6856537" cy="3593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51520" y="1556792"/>
            <a:ext cx="84249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Важность для человека его признания со стороны сообщества эксплуатируется также при публикации видеозаписей физического насилия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хулиганского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нападения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(video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recording of assaults/happy slapping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 hopping). Happy slapping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хулиганское нападение на прохожего группой подростков, во время которого один из хулиганов снимает происходящее на видеокамеру мобильного телефона.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12474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СЛАППИНГ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 descr="http://static0.ad.nl/static/photo/2008/16/7/0/media_xl_740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501008"/>
            <a:ext cx="5256584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1844824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</a:t>
            </a:r>
            <a:r>
              <a:rPr lang="ru-RU" sz="2400" b="1" dirty="0" err="1" smtClean="0"/>
              <a:t>Кибермошенничество</a:t>
            </a:r>
            <a:r>
              <a:rPr lang="ru-RU" sz="2400" b="1" dirty="0" smtClean="0"/>
              <a:t> </a:t>
            </a:r>
            <a:r>
              <a:rPr lang="ru-RU" sz="2400" b="1" dirty="0" smtClean="0"/>
              <a:t>— один из видов </a:t>
            </a:r>
            <a:r>
              <a:rPr lang="ru-RU" sz="2400" b="1" dirty="0" err="1" smtClean="0"/>
              <a:t>киберпреступлений</a:t>
            </a:r>
            <a:r>
              <a:rPr lang="ru-RU" sz="2400" b="1" dirty="0" smtClean="0"/>
              <a:t>, целью которого является обман пользователей: незаконное получение доступа либо хищение личной информации пользователя (номера банковских счетов, паспортные данные, коды, пароли и др.) с целью причинить материальный или иной ущерб.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98311" y="1052736"/>
            <a:ext cx="51539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Кибермошенничество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2060848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Вредоносные программы – различное программное обеспечение (вирусы, черви, «троянские кони», шпионские программы, боты и др.), которое может нанести вред компьютеру и нарушить конфиденциальность хранящейся в нем информации. Они также способны снижать скорость обмена данными с Интернетом и даже использовать ваш компьютер для распространения своих копий на другие компьютеры, рассылать от вашего имени спам с адреса электронной почты или профиля какой-либо социальной сети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80446" y="1052736"/>
            <a:ext cx="5989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Вредоносные программы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0678" y="1772816"/>
            <a:ext cx="8082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У каждого четвертого российского школьника - пользователя сети потребность в Интернете конкурирует с базовыми потребностями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43554" y="1052736"/>
            <a:ext cx="62635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Технологическая 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аддикция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78" y="2564904"/>
            <a:ext cx="8082644" cy="3698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78492" y="332656"/>
            <a:ext cx="47870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Искусственный язык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40768"/>
            <a:ext cx="72008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18818" y="404664"/>
            <a:ext cx="45063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Он-лайн репутация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1414463"/>
            <a:ext cx="696277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96952"/>
            <a:ext cx="4629137" cy="342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699" y="1340768"/>
            <a:ext cx="899310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Группы гедонистической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направленности и он-лайн трансляции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852936"/>
            <a:ext cx="2240443" cy="3365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93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836712"/>
            <a:ext cx="797202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05991" y="5840383"/>
            <a:ext cx="26999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Колумбайн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2060848"/>
            <a:ext cx="62638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Что было бы, если…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93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55741" y="5840383"/>
            <a:ext cx="10004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АУЕ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4" y="767400"/>
            <a:ext cx="79248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93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8097" y="5178685"/>
            <a:ext cx="810792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СООБЩЕСТВА ЭКСТРЕМИСТСКОГО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ТОЛКА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97" y="1268760"/>
            <a:ext cx="5603081" cy="362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2" y="84804"/>
            <a:ext cx="5578779" cy="120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579" y="2184478"/>
            <a:ext cx="4607421" cy="271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5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93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51832" y="5178685"/>
            <a:ext cx="4020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НАРКОТОРГОВЛЯ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3766"/>
            <a:ext cx="4678066" cy="308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8" y="3247645"/>
            <a:ext cx="8409955" cy="1960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945" y="143309"/>
            <a:ext cx="3849985" cy="31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39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143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88694" y="5178685"/>
            <a:ext cx="63467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СМАРТМОБЫ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 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ФЛЕШМОБЫ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6836" y="1268760"/>
            <a:ext cx="81276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«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 люди находятся под контролем со стороны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коммерческих, политических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спецслужб. У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пользователей социальных сетей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формируется «туннельный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сознания»,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картина мира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заужается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они начинают действовать в том русле, в котором им предлагают социальные сети, блоги».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39" y="3789039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/>
              <a:t>Ректор Санкт-Петербургского Гуманитарного университета профсоюзов, профессор, академик РАО Александр </a:t>
            </a:r>
            <a:r>
              <a:rPr lang="ru-RU" i="1" dirty="0" err="1"/>
              <a:t>Запесоцкий</a:t>
            </a:r>
            <a:r>
              <a:rPr lang="ru-RU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1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https://xelloy.ru/upload/iblock/0b1/0b16e69792d3226eb6577bd32a3857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93813" y="908720"/>
            <a:ext cx="48654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ИНФОРМАЦИОННАЯ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ГРАМОТНОСТЬ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0374" y="2348880"/>
            <a:ext cx="78560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Информация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 полезной  только  в  том  случае,  когда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превращает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 в  своё  знание  и  источник  полезности  для  своего  окружения. Именно  таким  представляется  образ  идеальной  информации:  знания,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ведущие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 самосовершенствованию,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позитивному объединению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действиям во благо ближних.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https://xelloy.ru/upload/iblock/0b1/0b16e69792d3226eb6577bd32a3857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762492"/>
            <a:ext cx="865651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 позитивный  или  деструктивный  образ  содержит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информация, необходимо ответить на 7 вопросов: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Помогает ли информация понять смысл жизни человека, его место в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мире, уникальность и ценность?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Усиливает ли информация ответственность человека за свою жизнь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жизнь своих близких?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Помогает  ли  информация  выработать  критическое  отношение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к происходящему?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 ли  информация   раскрытию  гуманистической  морали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(любовь, доброта, забота, взаимопонимание, милосердие, сочувствие и др.) и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культивированию интеллигентности?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 Развивает  ли  информация  интеллектуально-нравственную  свободу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её способность к адекватным самооценкам и оценкам, рефлексии?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Воспитывает  ли  информация  чувство  патриотизма,  уважение  к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законам  и  гражданским  правам  личности,  стремление  к  сохранению  и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престижа, славы и богатства Отечества?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Формирует  ли информация представления о здоровом образе жизни,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устремлениях к реализации личностных и социальных перспектив?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5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https://xelloy.ru/upload/iblock/0b1/0b16e69792d3226eb6577bd32a3857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086566" cy="396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5301208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А. </a:t>
            </a:r>
            <a:r>
              <a:rPr lang="ru-RU" sz="2400" b="1" dirty="0" err="1"/>
              <a:t>Яценюк</a:t>
            </a:r>
            <a:r>
              <a:rPr lang="ru-RU" sz="2400" b="1" dirty="0"/>
              <a:t> выступил с утверждением об агрессии Советского </a:t>
            </a:r>
            <a:r>
              <a:rPr lang="ru-RU" sz="2400" b="1" dirty="0" smtClean="0"/>
              <a:t>Союза </a:t>
            </a:r>
            <a:r>
              <a:rPr lang="ru-RU" sz="2400" b="1" dirty="0"/>
              <a:t>во время Великой Отечественной войны.</a:t>
            </a:r>
            <a:endParaRPr lang="ru-RU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19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https://xelloy.ru/upload/iblock/0b1/0b16e69792d3226eb6577bd32a3857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0375" y="1351508"/>
            <a:ext cx="800844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Аудитории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Интернета хорошо знакомо слово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фейк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Фейк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подделка (англ.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придуманные новости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сенсационного характера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смонтированные фото, видеосюжеты. Это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интернет-утки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не всегда можно легко отличить от правды.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обман аудитории с целью произвести впечатление,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ажиотаж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Отличить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фейк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правдивой информации бывает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затруднительно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особенно для начинающих пользователей 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наивных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обладающих достаточным знанием сетевых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потребителей информации. 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868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https://xelloy.ru/upload/iblock/0b1/0b16e69792d3226eb6577bd32a3857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95054" y="1112056"/>
            <a:ext cx="796537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манипулятивен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потому, что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демонстрирует 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искренность и открытость, так и безапелляционность,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резкость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жестокость огромного количества пользователей.</a:t>
            </a:r>
          </a:p>
          <a:p>
            <a:endParaRPr lang="ru-RU" dirty="0">
              <a:effectLst/>
            </a:endParaRPr>
          </a:p>
        </p:txBody>
      </p:sp>
      <p:pic>
        <p:nvPicPr>
          <p:cNvPr id="10242" name="Picture 2" descr="http://derzhava.today/wp-content/uploads/2016/02/informacionnaya-vojna-1024x6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3598"/>
            <a:ext cx="4742656" cy="316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33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67" y="0"/>
            <a:ext cx="9164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58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7" y="1949951"/>
            <a:ext cx="26479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7" y="4912460"/>
            <a:ext cx="30194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" y="1292726"/>
            <a:ext cx="36671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4035"/>
            <a:ext cx="28956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0" y="5550635"/>
            <a:ext cx="3143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" y="3979914"/>
            <a:ext cx="44862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7" y="3284436"/>
            <a:ext cx="43434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54" y="2865336"/>
            <a:ext cx="31718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0" y="2738284"/>
            <a:ext cx="5143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665" y="1412776"/>
            <a:ext cx="29432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940" y="2141436"/>
            <a:ext cx="2952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911" y="3061212"/>
            <a:ext cx="35052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035" y="188640"/>
            <a:ext cx="85118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Коммуникативные тренды: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50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13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19"/>
            <a:ext cx="9144000" cy="684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89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919163"/>
            <a:ext cx="90392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98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60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52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AutoShape 3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vire.net.ru/jevllnt/drug_vokrug_znakomstva_bez_registracii_3346_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340768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1. Молодые люди — настоящие акробаты коммуникации.</a:t>
            </a:r>
          </a:p>
          <a:p>
            <a:pPr algn="just"/>
            <a:r>
              <a:rPr lang="ru-RU" dirty="0" smtClean="0"/>
              <a:t>Коммуникационная акробатика подразумевает ежедневную «многоканальность». Молодые люди используют разнообразные </a:t>
            </a:r>
            <a:r>
              <a:rPr lang="ru-RU" dirty="0" err="1" smtClean="0"/>
              <a:t>медиа</a:t>
            </a:r>
            <a:r>
              <a:rPr lang="ru-RU" dirty="0" smtClean="0"/>
              <a:t> устройства и </a:t>
            </a:r>
            <a:r>
              <a:rPr lang="ru-RU" dirty="0" err="1" smtClean="0"/>
              <a:t>контенты</a:t>
            </a:r>
            <a:r>
              <a:rPr lang="ru-RU" dirty="0" smtClean="0"/>
              <a:t> в зависимости от своих потребностей и ситуации.</a:t>
            </a:r>
          </a:p>
          <a:p>
            <a:r>
              <a:rPr lang="ru-RU" b="1" dirty="0" smtClean="0"/>
              <a:t>2. Молодые люди используют «крохотные» </a:t>
            </a:r>
            <a:r>
              <a:rPr lang="ru-RU" b="1" dirty="0" err="1" smtClean="0"/>
              <a:t>медиа</a:t>
            </a:r>
            <a:r>
              <a:rPr lang="ru-RU" b="1" dirty="0" smtClean="0"/>
              <a:t> ресурсы.</a:t>
            </a:r>
          </a:p>
          <a:p>
            <a:pPr algn="just"/>
            <a:r>
              <a:rPr lang="ru-RU" dirty="0" smtClean="0"/>
              <a:t>Потребители могут выбирать </a:t>
            </a:r>
            <a:r>
              <a:rPr lang="ru-RU" dirty="0" err="1" smtClean="0"/>
              <a:t>медиа</a:t>
            </a:r>
            <a:r>
              <a:rPr lang="ru-RU" dirty="0" smtClean="0"/>
              <a:t> из множества предложений: какой видеоклип смотреть, какие новости открыть, какой информации доверять. Молодые люди соединяют воедино фрагменты информации, полученной из различных источников. Существует опасность фрагментации и разрушения общей картины.</a:t>
            </a:r>
          </a:p>
          <a:p>
            <a:r>
              <a:rPr lang="ru-RU" b="1" dirty="0" smtClean="0"/>
              <a:t>3. Молодые люди рекомендуют </a:t>
            </a:r>
            <a:r>
              <a:rPr lang="ru-RU" b="1" dirty="0" err="1" smtClean="0"/>
              <a:t>медиа</a:t>
            </a:r>
            <a:r>
              <a:rPr lang="ru-RU" b="1" dirty="0" smtClean="0"/>
              <a:t> </a:t>
            </a:r>
            <a:r>
              <a:rPr lang="ru-RU" b="1" dirty="0" err="1" smtClean="0"/>
              <a:t>контент</a:t>
            </a:r>
            <a:r>
              <a:rPr lang="ru-RU" b="1" dirty="0" smtClean="0"/>
              <a:t> своим друзьям.</a:t>
            </a:r>
          </a:p>
          <a:p>
            <a:pPr algn="just"/>
            <a:r>
              <a:rPr lang="ru-RU" dirty="0" smtClean="0"/>
              <a:t>В социальных </a:t>
            </a:r>
            <a:r>
              <a:rPr lang="ru-RU" dirty="0" err="1" smtClean="0"/>
              <a:t>медиа</a:t>
            </a:r>
            <a:r>
              <a:rPr lang="ru-RU" dirty="0" smtClean="0"/>
              <a:t> каждый может стать центральным источником информации, фильтром мнений или авторитетным лидером. Здесь можно легко стать центром пересечения информационных потоков, так как инструменты доступны всем.</a:t>
            </a:r>
          </a:p>
          <a:p>
            <a:pPr algn="just"/>
            <a:r>
              <a:rPr lang="ru-RU" b="1" dirty="0" smtClean="0"/>
              <a:t>4. Молодые люди параллельно используют несколько </a:t>
            </a:r>
            <a:r>
              <a:rPr lang="ru-RU" b="1" dirty="0" err="1" smtClean="0"/>
              <a:t>медиа</a:t>
            </a:r>
            <a:r>
              <a:rPr lang="ru-RU" b="1" dirty="0" smtClean="0"/>
              <a:t>. </a:t>
            </a:r>
            <a:r>
              <a:rPr lang="ru-RU" dirty="0" smtClean="0"/>
              <a:t>Несколько видов </a:t>
            </a:r>
            <a:r>
              <a:rPr lang="ru-RU" dirty="0" err="1" smtClean="0"/>
              <a:t>медиа</a:t>
            </a:r>
            <a:r>
              <a:rPr lang="ru-RU" dirty="0" smtClean="0"/>
              <a:t> могут использоваться одновременно: молодые люди слушают радио, читают журналы и болтают с друзьями в социальных сетях.</a:t>
            </a:r>
          </a:p>
          <a:p>
            <a:r>
              <a:rPr lang="ru-RU" b="1" dirty="0" smtClean="0"/>
              <a:t>5. Молодые люди всегда имеют при себе </a:t>
            </a:r>
            <a:r>
              <a:rPr lang="ru-RU" b="1" dirty="0" err="1" smtClean="0"/>
              <a:t>медиа</a:t>
            </a:r>
            <a:r>
              <a:rPr lang="ru-RU" b="1" dirty="0" smtClean="0"/>
              <a:t> устройства.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764704"/>
            <a:ext cx="81324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Характеристика молодых пользователей Интернет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2348880"/>
            <a:ext cx="71287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Опасности Интернет-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пространства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059832" y="1772816"/>
            <a:ext cx="576064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«Интернет – это Дикий, Дикий Запад XXI в., в котором постоянно встречаются волнующие приключения, опасности и бандиты: хотя пули, летающие в Интернете, ненастоящие, они все равно могут ранить»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2378813" cy="504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2132856"/>
            <a:ext cx="51845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Контентные</a:t>
            </a:r>
            <a:r>
              <a:rPr lang="ru-RU" sz="2000" dirty="0" smtClean="0"/>
              <a:t> риски — это материалы (тексты, картинки, аудио, </a:t>
            </a:r>
            <a:r>
              <a:rPr lang="ru-RU" sz="2000" dirty="0" err="1" smtClean="0"/>
              <a:t>видеофайлы</a:t>
            </a:r>
            <a:r>
              <a:rPr lang="ru-RU" sz="2000" dirty="0" smtClean="0"/>
              <a:t>, ссылки на сторонние ресурсы), содержащие насилие, агрессию, эротику и порнографию, нецензурную лексику, информацию, разжигающую расовую ненависть, пропаганду наркотиков и действий, причиняющих вред физическому и психическому здоровью. Столкнуться с рисками такого рода можно практически везде: сайты, социальные сети, </a:t>
            </a:r>
            <a:r>
              <a:rPr lang="ru-RU" sz="2000" dirty="0" err="1" smtClean="0"/>
              <a:t>блоги</a:t>
            </a:r>
            <a:r>
              <a:rPr lang="ru-RU" sz="2000" dirty="0" smtClean="0"/>
              <a:t>, </a:t>
            </a:r>
            <a:r>
              <a:rPr lang="ru-RU" sz="2000" dirty="0" err="1" smtClean="0"/>
              <a:t>торренты</a:t>
            </a:r>
            <a:r>
              <a:rPr lang="ru-RU" sz="2000" dirty="0" smtClean="0"/>
              <a:t>, </a:t>
            </a:r>
            <a:r>
              <a:rPr lang="ru-RU" sz="2000" dirty="0" err="1" smtClean="0"/>
              <a:t>видеохостинги</a:t>
            </a:r>
            <a:r>
              <a:rPr lang="ru-RU" sz="2000" dirty="0" smtClean="0"/>
              <a:t>. </a:t>
            </a:r>
          </a:p>
          <a:p>
            <a:pPr algn="just"/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548680"/>
            <a:ext cx="479349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Противозаконный и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неэтичный 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контент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420888"/>
            <a:ext cx="347300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vire.net.ru/jevllnt/drug_vokrug_znakomstva_bez_registracii_3346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839914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1476</Words>
  <Application>Microsoft Office PowerPoint</Application>
  <PresentationFormat>Экран (4:3)</PresentationFormat>
  <Paragraphs>117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Ильнур</cp:lastModifiedBy>
  <cp:revision>69</cp:revision>
  <dcterms:created xsi:type="dcterms:W3CDTF">2017-05-14T17:45:02Z</dcterms:created>
  <dcterms:modified xsi:type="dcterms:W3CDTF">2018-11-16T04:37:55Z</dcterms:modified>
</cp:coreProperties>
</file>