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handoutMasterIdLst>
    <p:handoutMasterId r:id="rId21"/>
  </p:handoutMasterIdLst>
  <p:sldIdLst>
    <p:sldId id="275" r:id="rId3"/>
    <p:sldId id="391" r:id="rId4"/>
    <p:sldId id="394" r:id="rId5"/>
    <p:sldId id="392" r:id="rId6"/>
    <p:sldId id="396" r:id="rId7"/>
    <p:sldId id="397" r:id="rId8"/>
    <p:sldId id="390" r:id="rId9"/>
    <p:sldId id="395" r:id="rId10"/>
    <p:sldId id="384" r:id="rId11"/>
    <p:sldId id="387" r:id="rId12"/>
    <p:sldId id="403" r:id="rId13"/>
    <p:sldId id="399" r:id="rId14"/>
    <p:sldId id="400" r:id="rId15"/>
    <p:sldId id="401" r:id="rId16"/>
    <p:sldId id="402" r:id="rId17"/>
    <p:sldId id="398" r:id="rId18"/>
    <p:sldId id="294" r:id="rId19"/>
  </p:sldIdLst>
  <p:sldSz cx="9361488" cy="6858000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FFFF"/>
    <a:srgbClr val="66FF99"/>
    <a:srgbClr val="99FFCC"/>
    <a:srgbClr val="99CCFF"/>
    <a:srgbClr val="006600"/>
    <a:srgbClr val="C0C0C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88" autoAdjust="0"/>
    <p:restoredTop sz="94660"/>
  </p:normalViewPr>
  <p:slideViewPr>
    <p:cSldViewPr snapToGrid="0">
      <p:cViewPr>
        <p:scale>
          <a:sx n="117" d="100"/>
          <a:sy n="117" d="100"/>
        </p:scale>
        <p:origin x="-1368" y="-90"/>
      </p:cViewPr>
      <p:guideLst>
        <p:guide orient="horz" pos="2160"/>
        <p:guide pos="29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665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6866" y="1"/>
            <a:ext cx="2890665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9BC88-F7F8-4B09-8B5F-7DEF0422E06F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890665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6866" y="9428630"/>
            <a:ext cx="2890665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122E7D-2BD4-4F6A-9288-D63996542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2277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843C1-358D-4CED-A55C-EC977D747FC1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0" y="744538"/>
            <a:ext cx="508158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FE2B6-5708-4C24-A899-BAD4580C0E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4697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2112" y="2130427"/>
            <a:ext cx="7957265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4224" y="3886200"/>
            <a:ext cx="655304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3673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9751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7079" y="274639"/>
            <a:ext cx="2106335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075" y="274639"/>
            <a:ext cx="616298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5383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0186" y="1122363"/>
            <a:ext cx="7021116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0186" y="3602038"/>
            <a:ext cx="7021116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9EB24-0661-4AD3-80AD-02A1F0623D23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D9A03-971E-4405-BE8C-882390A8D1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9EB24-0661-4AD3-80AD-02A1F0623D23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D9A03-971E-4405-BE8C-882390A8D1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727" y="1709740"/>
            <a:ext cx="8074283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8727" y="4589465"/>
            <a:ext cx="8074283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9EB24-0661-4AD3-80AD-02A1F0623D23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D9A03-971E-4405-BE8C-882390A8D1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82702" y="1825625"/>
            <a:ext cx="2969347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69068" y="1825625"/>
            <a:ext cx="2969347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9EB24-0661-4AD3-80AD-02A1F0623D23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D9A03-971E-4405-BE8C-882390A8D1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822" y="365127"/>
            <a:ext cx="807428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4822" y="1681163"/>
            <a:ext cx="396034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4822" y="2505075"/>
            <a:ext cx="396034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39254" y="1681163"/>
            <a:ext cx="3979852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39254" y="2505075"/>
            <a:ext cx="397985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9EB24-0661-4AD3-80AD-02A1F0623D23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D9A03-971E-4405-BE8C-882390A8D1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9EB24-0661-4AD3-80AD-02A1F0623D23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D9A03-971E-4405-BE8C-882390A8D1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9EB24-0661-4AD3-80AD-02A1F0623D23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D9A03-971E-4405-BE8C-882390A8D1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821" y="457200"/>
            <a:ext cx="3019324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9852" y="987427"/>
            <a:ext cx="4739253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4821" y="2057400"/>
            <a:ext cx="3019324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9EB24-0661-4AD3-80AD-02A1F0623D23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D9A03-971E-4405-BE8C-882390A8D1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3474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821" y="457200"/>
            <a:ext cx="3019324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979852" y="987427"/>
            <a:ext cx="4739253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4821" y="2057400"/>
            <a:ext cx="3019324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9EB24-0661-4AD3-80AD-02A1F0623D23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D9A03-971E-4405-BE8C-882390A8D1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9EB24-0661-4AD3-80AD-02A1F0623D23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D9A03-971E-4405-BE8C-882390A8D1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024487" y="365125"/>
            <a:ext cx="1513928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82703" y="365125"/>
            <a:ext cx="4424766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9EB24-0661-4AD3-80AD-02A1F0623D23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D9A03-971E-4405-BE8C-882390A8D1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494" y="4406901"/>
            <a:ext cx="7957265" cy="1362075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9494" y="2906715"/>
            <a:ext cx="7957265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7890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8075" y="1600202"/>
            <a:ext cx="4134657" cy="452596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8757" y="1600202"/>
            <a:ext cx="4134657" cy="452596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0515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075" y="1535113"/>
            <a:ext cx="4136283" cy="639762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8075" y="2174876"/>
            <a:ext cx="4136283" cy="395128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55507" y="1535113"/>
            <a:ext cx="4137907" cy="639762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55507" y="2174876"/>
            <a:ext cx="4137907" cy="395128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120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9470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2430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074" y="273050"/>
            <a:ext cx="3079865" cy="116205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60082" y="273052"/>
            <a:ext cx="5233331" cy="5853113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8074" y="1435102"/>
            <a:ext cx="3079865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8431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917" y="4800601"/>
            <a:ext cx="5616893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34917" y="612776"/>
            <a:ext cx="5616893" cy="4114800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34917" y="5367338"/>
            <a:ext cx="5616893" cy="804862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717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68075" y="274638"/>
            <a:ext cx="842533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50" tIns="54425" rIns="108850" bIns="544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68075" y="1600202"/>
            <a:ext cx="842533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68074" y="6356351"/>
            <a:ext cx="2184347" cy="365125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088502"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defTabSz="1088502">
                <a:defRPr/>
              </a:pPr>
              <a:t>15.11.2018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98509" y="6356351"/>
            <a:ext cx="2964471" cy="365125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088502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709067" y="6356351"/>
            <a:ext cx="2184347" cy="365125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088502"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1088502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599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251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50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2753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00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188" indent="-40818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603" y="365127"/>
            <a:ext cx="80742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3603" y="1825625"/>
            <a:ext cx="807428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3602" y="6356352"/>
            <a:ext cx="21063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9EB24-0661-4AD3-80AD-02A1F0623D23}" type="datetimeFigureOut">
              <a:rPr lang="ru-RU" smtClean="0"/>
              <a:pPr/>
              <a:t>15.11.2018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00993" y="6356352"/>
            <a:ext cx="31595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611551" y="6356352"/>
            <a:ext cx="21063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D9A03-971E-4405-BE8C-882390A8D12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319"/>
          <a:stretch/>
        </p:blipFill>
        <p:spPr>
          <a:xfrm>
            <a:off x="0" y="1518824"/>
            <a:ext cx="9361488" cy="532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61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10"/>
          <p:cNvSpPr txBox="1">
            <a:spLocks noChangeArrowheads="1"/>
          </p:cNvSpPr>
          <p:nvPr/>
        </p:nvSpPr>
        <p:spPr bwMode="auto">
          <a:xfrm>
            <a:off x="-122465" y="0"/>
            <a:ext cx="9483953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2000" b="1" dirty="0" smtClean="0">
              <a:solidFill>
                <a:srgbClr val="17375E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2000" b="1" dirty="0" smtClean="0">
              <a:solidFill>
                <a:srgbClr val="17375E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2000" b="1" dirty="0" smtClean="0">
              <a:solidFill>
                <a:srgbClr val="17375E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2000" b="1" dirty="0" smtClean="0">
              <a:solidFill>
                <a:srgbClr val="17375E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2000" b="1" dirty="0" smtClean="0">
              <a:solidFill>
                <a:srgbClr val="17375E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 smtClean="0">
                <a:solidFill>
                  <a:srgbClr val="17375E"/>
                </a:solidFill>
              </a:rPr>
              <a:t>ПРЕЗЕНТАЦИЯ 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 smtClean="0">
                <a:solidFill>
                  <a:srgbClr val="17375E"/>
                </a:solidFill>
              </a:rPr>
              <a:t>ЦЕНТРА СОЦИАЛЬНОГО ВОЛОНТЕРСТВА «ПЛЕЧОМ К ПЛЕЧУ»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17375E"/>
                </a:solidFill>
              </a:rPr>
              <a:t>БАЗОВОЙ ПРОФЕССИОНАЛЬНОЙ ОБРАЗОВАТЕЛЬНОЙ ОРГАНИЗАЦИИ,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17375E"/>
                </a:solidFill>
              </a:rPr>
              <a:t>ОБЕСПЕЧИВАЮЩЕЙ ПОДДЕРЖКУ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17375E"/>
                </a:solidFill>
              </a:rPr>
              <a:t>РЕГИОНАЛЬНОЙ СИСТЕМЫ ИНКЛЮЗИВНОГО 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17375E"/>
                </a:solidFill>
              </a:rPr>
              <a:t>ПРОФЕССИОНАЛЬНОГО ОБРАЗОВАНИЯ ИНВАЛИДОВ –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17375E"/>
                </a:solidFill>
              </a:rPr>
              <a:t>ГБПОУ УФИМСКИЙ КОЛЛЕДЖ СТАТИСТИКИ, ИНФОРМАТИКИ И ВЫЧИСЛИТЕЛЬНОЙ ТЕХНИКИ</a:t>
            </a:r>
          </a:p>
        </p:txBody>
      </p:sp>
      <p:pic>
        <p:nvPicPr>
          <p:cNvPr id="1026" name="Picture 2" descr="C:\Users\2050\Desktop\логотип 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3193" y="171678"/>
            <a:ext cx="1738993" cy="1640793"/>
          </a:xfrm>
          <a:prstGeom prst="rect">
            <a:avLst/>
          </a:prstGeom>
          <a:noFill/>
        </p:spPr>
      </p:pic>
      <p:pic>
        <p:nvPicPr>
          <p:cNvPr id="2" name="Picture 2" descr="C:\Users\2050\Desktop\2-akkordianista5a04e0c92390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1479" y="245533"/>
            <a:ext cx="1812471" cy="14526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1447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2050\Desktop\РУСУРСНЫЙ ЦЕНТР\Абилимпикс\1780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076" y="138794"/>
            <a:ext cx="3119073" cy="4646254"/>
          </a:xfrm>
          <a:prstGeom prst="rect">
            <a:avLst/>
          </a:prstGeom>
          <a:noFill/>
        </p:spPr>
      </p:pic>
      <p:pic>
        <p:nvPicPr>
          <p:cNvPr id="2051" name="Picture 3" descr="C:\Users\2050\Desktop\РУСУРСНЫЙ ЦЕНТР\Абилимпикс\IMG_84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2192" y="620487"/>
            <a:ext cx="4595586" cy="3711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2210" y="-163286"/>
            <a:ext cx="8074283" cy="1325563"/>
          </a:xfrm>
        </p:spPr>
        <p:txBody>
          <a:bodyPr/>
          <a:lstStyle/>
          <a:p>
            <a:r>
              <a:rPr lang="ru-RU" dirty="0" smtClean="0"/>
              <a:t>Диалог на Равных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мои документы\волонтеры\конференция 14 июня 2018\uksivt\DSC_02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914" y="801388"/>
            <a:ext cx="3722915" cy="2482055"/>
          </a:xfrm>
          <a:prstGeom prst="rect">
            <a:avLst/>
          </a:prstGeom>
          <a:noFill/>
        </p:spPr>
      </p:pic>
      <p:pic>
        <p:nvPicPr>
          <p:cNvPr id="5123" name="Picture 3" descr="D:\мои документы\волонтеры\конференция 14 июня 2018\uksivt\DSC_0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7255" y="1330779"/>
            <a:ext cx="4325633" cy="2884033"/>
          </a:xfrm>
          <a:prstGeom prst="rect">
            <a:avLst/>
          </a:prstGeom>
          <a:noFill/>
        </p:spPr>
      </p:pic>
      <p:pic>
        <p:nvPicPr>
          <p:cNvPr id="5124" name="Picture 4" descr="D:\мои документы\волонтеры\конференция 14 июня 2018\uksivt\DSC_02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692" y="3954571"/>
            <a:ext cx="3912735" cy="2608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303" y="-122465"/>
            <a:ext cx="8074283" cy="1325563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Акция</a:t>
            </a:r>
            <a:r>
              <a:rPr lang="ru-RU" sz="2800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Погуляй со мной от «Ломая барьеры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1029" name="Picture 5" descr="D:\мои документы\волонтеры 2018\погуляй со мной\BPSWj_mUKA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846" y="734784"/>
            <a:ext cx="3834632" cy="2555423"/>
          </a:xfrm>
          <a:prstGeom prst="rect">
            <a:avLst/>
          </a:prstGeom>
          <a:noFill/>
        </p:spPr>
      </p:pic>
      <p:pic>
        <p:nvPicPr>
          <p:cNvPr id="1030" name="Picture 6" descr="D:\мои документы\волонтеры 2018\погуляй со мной\jjagTpCTJW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0687" y="865416"/>
            <a:ext cx="4061958" cy="2706914"/>
          </a:xfrm>
          <a:prstGeom prst="rect">
            <a:avLst/>
          </a:prstGeom>
          <a:noFill/>
        </p:spPr>
      </p:pic>
      <p:pic>
        <p:nvPicPr>
          <p:cNvPr id="1031" name="Picture 7" descr="D:\мои документы\волонтеры 2018\погуляй со мной\l8WEHPd3Za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4917" y="3673927"/>
            <a:ext cx="4461443" cy="29742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229" y="212272"/>
            <a:ext cx="8072907" cy="66130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АБИЛИМПИКС -2018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мои документы\волонтеры 2018\абилимпикс\8dgF9oOQHW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850161"/>
            <a:ext cx="6008913" cy="45066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779" y="0"/>
            <a:ext cx="8980714" cy="1086533"/>
          </a:xfrm>
        </p:spPr>
        <p:txBody>
          <a:bodyPr/>
          <a:lstStyle/>
          <a:p>
            <a:r>
              <a:rPr lang="ru-RU" dirty="0" smtClean="0"/>
              <a:t>ПРОФОРИЕНТАЦИОННЫЙ КВЕСТ НА УМСО-2018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мои документы\волонтеры 2018\вднх\z1PTe_pFz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829" y="1167493"/>
            <a:ext cx="3898210" cy="2890157"/>
          </a:xfrm>
          <a:prstGeom prst="rect">
            <a:avLst/>
          </a:prstGeom>
          <a:noFill/>
        </p:spPr>
      </p:pic>
      <p:pic>
        <p:nvPicPr>
          <p:cNvPr id="3076" name="Picture 4" descr="D:\мои документы\волонтеры 2018\вднх\e690kJsSu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9006" y="1194308"/>
            <a:ext cx="3377067" cy="45533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мои документы\волонтеры 2018\вднх\6b5PQoz6Bq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778" y="340632"/>
            <a:ext cx="4139293" cy="3104470"/>
          </a:xfrm>
          <a:prstGeom prst="rect">
            <a:avLst/>
          </a:prstGeom>
          <a:noFill/>
        </p:spPr>
      </p:pic>
      <p:pic>
        <p:nvPicPr>
          <p:cNvPr id="4099" name="Picture 3" descr="D:\мои документы\волонтеры 2018\вднх\KnLbEfH1_D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1178" y="1571883"/>
            <a:ext cx="4577844" cy="33940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767" y="128363"/>
            <a:ext cx="8074283" cy="1325563"/>
          </a:xfrm>
        </p:spPr>
        <p:txBody>
          <a:bodyPr/>
          <a:lstStyle/>
          <a:p>
            <a:pPr algn="ctr"/>
            <a:r>
              <a:rPr lang="ru-RU" dirty="0" smtClean="0"/>
              <a:t>ЖДЕМ ВАС В НАШИХ РЯДАХ!</a:t>
            </a:r>
            <a:endParaRPr lang="ru-RU" dirty="0"/>
          </a:p>
        </p:txBody>
      </p:sp>
      <p:pic>
        <p:nvPicPr>
          <p:cNvPr id="14338" name="Picture 2" descr="C:\Users\2050\Desktop\t_H3syALQF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33676" y="1001032"/>
            <a:ext cx="3912054" cy="39120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" y="666616"/>
            <a:ext cx="9395671" cy="619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10"/>
          <p:cNvSpPr txBox="1">
            <a:spLocks noChangeArrowheads="1"/>
          </p:cNvSpPr>
          <p:nvPr/>
        </p:nvSpPr>
        <p:spPr bwMode="auto">
          <a:xfrm>
            <a:off x="-11110" y="2654311"/>
            <a:ext cx="9408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4400" b="1" dirty="0" smtClean="0">
                <a:solidFill>
                  <a:srgbClr val="17375E"/>
                </a:solidFill>
              </a:rPr>
              <a:t>СПАСИБО ЗА ВНИМАНИЕ!</a:t>
            </a:r>
            <a:endParaRPr lang="ru-RU" altLang="ru-RU" sz="4400" b="1" dirty="0">
              <a:solidFill>
                <a:srgbClr val="17375E"/>
              </a:solidFill>
            </a:endParaRPr>
          </a:p>
        </p:txBody>
      </p:sp>
      <p:sp>
        <p:nvSpPr>
          <p:cNvPr id="2052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2285757-5A79-44DC-840F-1DF04DDE6E7C}" type="slidenum">
              <a:rPr lang="ru-RU" altLang="ru-RU" sz="14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400" smtClean="0">
              <a:solidFill>
                <a:srgbClr val="898989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" y="742146"/>
            <a:ext cx="9362707" cy="6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09" y="666616"/>
            <a:ext cx="9362707" cy="5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221" y="164208"/>
            <a:ext cx="93627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683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/>
              <a:t>В 2018 ГОДУ ПРИНЯТО РЕШЕНИЕ О СОЗДАНИИ НА БАЗЕ </a:t>
            </a:r>
            <a:br>
              <a:rPr lang="ru-RU" sz="2000" b="1" dirty="0" smtClean="0"/>
            </a:br>
            <a:r>
              <a:rPr lang="ru-RU" sz="2000" b="1" dirty="0" smtClean="0"/>
              <a:t>ГБПОУ УФИМСКИЙ КОЛЛЕДЖ СТАТИСТИКИ ИНФОРМАТИКИ И ВЫЧИСЛИТЕЛЬНОЙ ТЕХНИКИ </a:t>
            </a:r>
            <a:br>
              <a:rPr lang="ru-RU" sz="2000" b="1" dirty="0" smtClean="0"/>
            </a:br>
            <a:r>
              <a:rPr lang="ru-RU" sz="2000" b="1" dirty="0" smtClean="0"/>
              <a:t>СОЦИАЛЬНОГО ВОЛОНТЕРСКОГО ЦЕНТРА «ПЛЕЧОМ К ПЛЕЧУ»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Школа волонтеров "Плечо к плечу" - это открытая обучающая площадка для подготовки волонтеров по сопровождению мероприятий, организованных с участием лиц с инвалидностью  и ограниченными возможностями здоровья.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3603" y="3061607"/>
            <a:ext cx="8074283" cy="3115355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Цель программы - </a:t>
            </a:r>
            <a:r>
              <a:rPr lang="ru-RU" dirty="0" smtClean="0"/>
              <a:t>обеспечить освоение различных технологий волонтерской деятельности с людьми с инвалидностью и ограниченными возможностями здоровья, их семьями в социальной сфере посредством расширения теоретических и практических знаний в области организации волонтерской деятельности.</a:t>
            </a:r>
          </a:p>
          <a:p>
            <a:pPr algn="just"/>
            <a:endParaRPr lang="ru-RU" dirty="0"/>
          </a:p>
        </p:txBody>
      </p:sp>
      <p:pic>
        <p:nvPicPr>
          <p:cNvPr id="5122" name="Picture 2" descr="C:\Users\2050\Desktop\d9814b5a2d6487464c8ed8f08ee4e8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814" y="253093"/>
            <a:ext cx="8131629" cy="2604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8075613" cy="4351338"/>
          </a:xfrm>
        </p:spPr>
        <p:txBody>
          <a:bodyPr>
            <a:normAutofit fontScale="55000" lnSpcReduction="20000"/>
          </a:bodyPr>
          <a:lstStyle/>
          <a:p>
            <a:pPr algn="just" fontAlgn="base"/>
            <a:r>
              <a:rPr lang="ru-RU" b="1" dirty="0" smtClean="0"/>
              <a:t>Задачи</a:t>
            </a:r>
            <a:r>
              <a:rPr lang="ru-RU" dirty="0" smtClean="0"/>
              <a:t>:</a:t>
            </a:r>
          </a:p>
          <a:p>
            <a:pPr algn="just" fontAlgn="base"/>
            <a:r>
              <a:rPr lang="ru-RU" dirty="0" smtClean="0"/>
              <a:t>-  Сформировать у студентов общее представление о </a:t>
            </a:r>
            <a:r>
              <a:rPr lang="ru-RU" dirty="0" err="1" smtClean="0"/>
              <a:t>волонтерстве</a:t>
            </a:r>
            <a:r>
              <a:rPr lang="ru-RU" dirty="0" smtClean="0"/>
              <a:t>, его месте в обществе и отдельных общественных подсистемах, об историческом развитии </a:t>
            </a:r>
            <a:r>
              <a:rPr lang="ru-RU" dirty="0" err="1" smtClean="0"/>
              <a:t>волонтерства</a:t>
            </a:r>
            <a:r>
              <a:rPr lang="ru-RU" dirty="0" smtClean="0"/>
              <a:t>, его современном состоянии и перспективах развития.</a:t>
            </a:r>
          </a:p>
          <a:p>
            <a:pPr algn="just" fontAlgn="base"/>
            <a:r>
              <a:rPr lang="ru-RU" dirty="0" smtClean="0"/>
              <a:t>-  Сформировать технолого-методический инструментарий, позволяющий применять и адаптировать традиционные и инновационные волонтерские методики и техники с целью оптимизации своей индивидуальной и групповой деятельности.</a:t>
            </a:r>
          </a:p>
          <a:p>
            <a:pPr algn="just" fontAlgn="base"/>
            <a:r>
              <a:rPr lang="ru-RU" dirty="0" smtClean="0"/>
              <a:t>-  Развитие необходимых профессиональных и личностных компетенций, связанных с организацией волонтерской деятельности.</a:t>
            </a:r>
          </a:p>
          <a:p>
            <a:pPr algn="just" fontAlgn="base"/>
            <a:r>
              <a:rPr lang="ru-RU" dirty="0" smtClean="0"/>
              <a:t>-  Получение практических навыков в области управления социальными (волонтерскими) проектами.</a:t>
            </a:r>
          </a:p>
          <a:p>
            <a:endParaRPr lang="ru-RU" dirty="0"/>
          </a:p>
        </p:txBody>
      </p:sp>
      <p:pic>
        <p:nvPicPr>
          <p:cNvPr id="6147" name="Picture 3" descr="C:\Users\2050\Desktop\Volunteer-Hands-illustration-iStock-VLADGRIN-1024x5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7542" y="318407"/>
            <a:ext cx="6049737" cy="14042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075" y="119516"/>
            <a:ext cx="8425339" cy="1415369"/>
          </a:xfrm>
        </p:spPr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РАЗРАБОТАНА ПРОГРАММА ПОДГОТОВКИ ВОЛОНТЕРОВ,</a:t>
            </a:r>
            <a:br>
              <a:rPr lang="ru-RU" sz="3200" dirty="0" smtClean="0"/>
            </a:br>
            <a:r>
              <a:rPr lang="ru-RU" sz="3200" dirty="0" smtClean="0"/>
              <a:t>ВКЛЮЧАЮЩАЯ МЕРОПРИЯТИЯ:</a:t>
            </a:r>
            <a:br>
              <a:rPr lang="ru-RU" sz="32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075" y="1706335"/>
            <a:ext cx="4136283" cy="1477736"/>
          </a:xfrm>
        </p:spPr>
        <p:txBody>
          <a:bodyPr/>
          <a:lstStyle/>
          <a:p>
            <a:pPr algn="ctr"/>
            <a:r>
              <a:rPr lang="ru-RU" dirty="0" smtClean="0"/>
              <a:t>ЛЕКЦИИ И ПРАКТИЧЕСКИЕ ЗАНЯТИЯ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55507" y="1706335"/>
            <a:ext cx="4137907" cy="914401"/>
          </a:xfrm>
        </p:spPr>
        <p:txBody>
          <a:bodyPr/>
          <a:lstStyle/>
          <a:p>
            <a:pPr algn="ctr"/>
            <a:r>
              <a:rPr lang="ru-RU" dirty="0" smtClean="0"/>
              <a:t>ИГРЫ НА СПЛОЧЕНИЕ КОМАНДЫ</a:t>
            </a:r>
            <a:endParaRPr lang="ru-RU" dirty="0"/>
          </a:p>
        </p:txBody>
      </p:sp>
      <p:pic>
        <p:nvPicPr>
          <p:cNvPr id="9" name="Picture 2" descr="C:\Users\2050\Desktop\tn_216014_b745c69629c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6150" y="2620736"/>
            <a:ext cx="4137025" cy="2547257"/>
          </a:xfrm>
          <a:prstGeom prst="rect">
            <a:avLst/>
          </a:prstGeom>
          <a:noFill/>
        </p:spPr>
      </p:pic>
      <p:pic>
        <p:nvPicPr>
          <p:cNvPr id="10243" name="Picture 3" descr="C:\Users\2050\Desktop\tass_1535138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105" y="3298825"/>
            <a:ext cx="4079853" cy="2827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075" y="274637"/>
            <a:ext cx="8425339" cy="558119"/>
          </a:xfrm>
        </p:spPr>
        <p:txBody>
          <a:bodyPr/>
          <a:lstStyle/>
          <a:p>
            <a:r>
              <a:rPr lang="ru-RU" sz="2800" b="1" dirty="0" smtClean="0"/>
              <a:t>ОСНОВЫ РАБОТЫ С ЛИЦАМИ С ИНВАЛИДНОСТЬЮ</a:t>
            </a:r>
            <a:endParaRPr lang="ru-RU" sz="28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075" y="1257300"/>
            <a:ext cx="4136283" cy="917575"/>
          </a:xfrm>
        </p:spPr>
        <p:txBody>
          <a:bodyPr/>
          <a:lstStyle/>
          <a:p>
            <a:pPr algn="ctr"/>
            <a:r>
              <a:rPr lang="ru-RU" sz="1800" dirty="0" smtClean="0"/>
              <a:t>ТЕХНОЛОГИИ ВОЛОНТЕРСКОЙ РАБОТЫ С ИНВАЛИДАМИ РАЗЛИЧНЫХ НОЗОЛОГИЙ</a:t>
            </a:r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55507" y="1820635"/>
            <a:ext cx="4137907" cy="677635"/>
          </a:xfrm>
        </p:spPr>
        <p:txBody>
          <a:bodyPr/>
          <a:lstStyle/>
          <a:p>
            <a:pPr algn="ctr"/>
            <a:r>
              <a:rPr lang="ru-RU" sz="1800" dirty="0" smtClean="0"/>
              <a:t>ИЗУЧЕНИЕ РУССКОГО ЖЕСТОВОГО ЯЗЫКА</a:t>
            </a:r>
            <a:endParaRPr lang="ru-RU" sz="1800" dirty="0"/>
          </a:p>
        </p:txBody>
      </p:sp>
      <p:pic>
        <p:nvPicPr>
          <p:cNvPr id="11266" name="Picture 2" descr="C:\Users\2050\Desktop\depositphotos_5110842-stock-photo-men-on-wheelchai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343150"/>
            <a:ext cx="4135437" cy="3621683"/>
          </a:xfrm>
          <a:prstGeom prst="rect">
            <a:avLst/>
          </a:prstGeom>
          <a:noFill/>
        </p:spPr>
      </p:pic>
      <p:pic>
        <p:nvPicPr>
          <p:cNvPr id="11267" name="Picture 3" descr="C:\Users\2050\Desktop\1361545296_main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2543" y="2701925"/>
            <a:ext cx="3424238" cy="34242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274" y="185511"/>
            <a:ext cx="8074283" cy="85135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СТАЖИРОВКУ НА БАЗЕ РЕГИОНАЛЬНЫХ ОБЩЕСТВ ИНВАЛИДОВ</a:t>
            </a:r>
            <a:endParaRPr lang="ru-RU" sz="2400" b="1" dirty="0"/>
          </a:p>
        </p:txBody>
      </p:sp>
      <p:pic>
        <p:nvPicPr>
          <p:cNvPr id="12290" name="Picture 2" descr="C:\Users\2050\Desktop\ThdRnP4fVDw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381" y="922566"/>
            <a:ext cx="3979862" cy="3600450"/>
          </a:xfrm>
          <a:prstGeom prst="rect">
            <a:avLst/>
          </a:prstGeom>
          <a:noFill/>
        </p:spPr>
      </p:pic>
      <p:pic>
        <p:nvPicPr>
          <p:cNvPr id="12291" name="Picture 3" descr="C:\Users\2050\Desktop\5adcb6c317fd6b97e64b0392b1c6bce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9703" y="1133486"/>
            <a:ext cx="3979862" cy="3544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603" y="103870"/>
            <a:ext cx="8074283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ЗАДАЧА СОЦИАЛЬНЫХ ВОЛОНТЕРОВ – ПОМОЩЬ МАЛОМОБИЛЬНЫМ ГРАЖДАНАМ </a:t>
            </a:r>
            <a:endParaRPr lang="ru-RU" sz="3600" b="1" dirty="0"/>
          </a:p>
        </p:txBody>
      </p:sp>
      <p:pic>
        <p:nvPicPr>
          <p:cNvPr id="13314" name="Picture 2" descr="C:\Users\2050\Desktop\fb76243e547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816" y="1518558"/>
            <a:ext cx="3979862" cy="2849335"/>
          </a:xfrm>
          <a:prstGeom prst="rect">
            <a:avLst/>
          </a:prstGeom>
          <a:noFill/>
        </p:spPr>
      </p:pic>
      <p:pic>
        <p:nvPicPr>
          <p:cNvPr id="13315" name="Picture 3" descr="C:\Users\2050\Desktop\1527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5210" y="1514185"/>
            <a:ext cx="3979862" cy="34333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617" y="114300"/>
            <a:ext cx="8074283" cy="1880053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ОРГАНИЗОВАНЫ  И ПРОВЕДЕНЫ МЕРОПРИЯТИЯ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УЧАСТИЕМ ВОЛОНТЕРОВ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ГБПОУ УФИМСКИЙ КОЛЛЕДЖ СТАТИСТИКИ, ИНФОРМАТИКИ И ВЫЧИСЛИТЕЛЬНОЙ ТЕХНИКИ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АБИЛИМПИКС-2017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2050\Desktop\РУСУРСНЫЙ ЦЕНТР\Абилимпикс\17804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761" y="2057401"/>
            <a:ext cx="3952875" cy="2898320"/>
          </a:xfrm>
          <a:prstGeom prst="rect">
            <a:avLst/>
          </a:prstGeom>
          <a:noFill/>
        </p:spPr>
      </p:pic>
      <p:pic>
        <p:nvPicPr>
          <p:cNvPr id="1027" name="Picture 3" descr="C:\Users\2050\Desktop\РУСУРСНЫЙ ЦЕНТР\Абилимпикс\1780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62765" y="2451192"/>
            <a:ext cx="2970213" cy="21858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8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2931</TotalTime>
  <Words>181</Words>
  <Application>Microsoft Office PowerPoint</Application>
  <PresentationFormat>Произвольный</PresentationFormat>
  <Paragraphs>36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Zased_W_</vt:lpstr>
      <vt:lpstr>483</vt:lpstr>
      <vt:lpstr>Слайд 1</vt:lpstr>
      <vt:lpstr>В 2018 ГОДУ ПРИНЯТО РЕШЕНИЕ О СОЗДАНИИ НА БАЗЕ  ГБПОУ УФИМСКИЙ КОЛЛЕДЖ СТАТИСТИКИ ИНФОРМАТИКИ И ВЫЧИСЛИТЕЛЬНОЙ ТЕХНИКИ  СОЦИАЛЬНОГО ВОЛОНТЕРСКОГО ЦЕНТРА «ПЛЕЧОМ К ПЛЕЧУ»</vt:lpstr>
      <vt:lpstr>Слайд 3</vt:lpstr>
      <vt:lpstr>Слайд 4</vt:lpstr>
      <vt:lpstr>  РАЗРАБОТАНА ПРОГРАММА ПОДГОТОВКИ ВОЛОНТЕРОВ, ВКЛЮЧАЮЩАЯ МЕРОПРИЯТИЯ:  </vt:lpstr>
      <vt:lpstr>ОСНОВЫ РАБОТЫ С ЛИЦАМИ С ИНВАЛИДНОСТЬЮ</vt:lpstr>
      <vt:lpstr>СТАЖИРОВКУ НА БАЗЕ РЕГИОНАЛЬНЫХ ОБЩЕСТВ ИНВАЛИДОВ</vt:lpstr>
      <vt:lpstr>ЗАДАЧА СОЦИАЛЬНЫХ ВОЛОНТЕРОВ – ПОМОЩЬ МАЛОМОБИЛЬНЫМ ГРАЖДАНАМ </vt:lpstr>
      <vt:lpstr>ОРГАНИЗОВАНЫ  И ПРОВЕДЕНЫ МЕРОПРИЯТИЯ  С УЧАСТИЕМ ВОЛОНТЕРОВ  ГБПОУ УФИМСКИЙ КОЛЛЕДЖ СТАТИСТИКИ, ИНФОРМАТИКИ И ВЫЧИСЛИТЕЛЬНОЙ ТЕХНИКИ  АБИЛИМПИКС-2017</vt:lpstr>
      <vt:lpstr>Слайд 10</vt:lpstr>
      <vt:lpstr>Диалог на Равных</vt:lpstr>
      <vt:lpstr>Акция Погуляй со мной от «Ломая барьеры»</vt:lpstr>
      <vt:lpstr>АБИЛИМПИКС -2018</vt:lpstr>
      <vt:lpstr>ПРОФОРИЕНТАЦИОННЫЙ КВЕСТ НА УМСО-2018</vt:lpstr>
      <vt:lpstr>Слайд 15</vt:lpstr>
      <vt:lpstr>ЖДЕМ ВАС В НАШИХ РЯДАХ!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базовой профессиональной организации инклюзивного профессионального образования инвалидов и лиц с ОВЗ  в  ГБПОУ  УКСИВТ</dc:title>
  <dc:creator>hel</dc:creator>
  <cp:lastModifiedBy>XOPOBODOBOD</cp:lastModifiedBy>
  <cp:revision>272</cp:revision>
  <cp:lastPrinted>2016-08-15T16:53:43Z</cp:lastPrinted>
  <dcterms:created xsi:type="dcterms:W3CDTF">2016-05-23T12:46:01Z</dcterms:created>
  <dcterms:modified xsi:type="dcterms:W3CDTF">2018-11-15T19:12:18Z</dcterms:modified>
</cp:coreProperties>
</file>