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6"/>
  </p:notesMasterIdLst>
  <p:sldIdLst>
    <p:sldId id="313" r:id="rId2"/>
    <p:sldId id="314" r:id="rId3"/>
    <p:sldId id="315" r:id="rId4"/>
    <p:sldId id="316" r:id="rId5"/>
    <p:sldId id="317" r:id="rId6"/>
    <p:sldId id="318" r:id="rId7"/>
    <p:sldId id="282" r:id="rId8"/>
    <p:sldId id="281" r:id="rId9"/>
    <p:sldId id="284" r:id="rId10"/>
    <p:sldId id="283" r:id="rId11"/>
    <p:sldId id="293" r:id="rId12"/>
    <p:sldId id="291" r:id="rId13"/>
    <p:sldId id="296" r:id="rId14"/>
    <p:sldId id="297" r:id="rId15"/>
    <p:sldId id="292" r:id="rId16"/>
    <p:sldId id="286" r:id="rId17"/>
    <p:sldId id="287" r:id="rId18"/>
    <p:sldId id="299" r:id="rId19"/>
    <p:sldId id="290" r:id="rId20"/>
    <p:sldId id="289" r:id="rId21"/>
    <p:sldId id="301" r:id="rId22"/>
    <p:sldId id="302" r:id="rId23"/>
    <p:sldId id="298" r:id="rId24"/>
    <p:sldId id="279" r:id="rId25"/>
  </p:sldIdLst>
  <p:sldSz cx="9144000" cy="6858000" type="screen4x3"/>
  <p:notesSz cx="6858000" cy="99472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B6F8DEA-AB69-4EDE-A9D9-A07D1F7280E0}">
          <p14:sldIdLst>
            <p14:sldId id="313"/>
            <p14:sldId id="314"/>
            <p14:sldId id="315"/>
            <p14:sldId id="316"/>
            <p14:sldId id="317"/>
            <p14:sldId id="318"/>
            <p14:sldId id="282"/>
            <p14:sldId id="281"/>
            <p14:sldId id="284"/>
            <p14:sldId id="283"/>
            <p14:sldId id="293"/>
            <p14:sldId id="291"/>
            <p14:sldId id="296"/>
            <p14:sldId id="297"/>
            <p14:sldId id="292"/>
            <p14:sldId id="286"/>
            <p14:sldId id="287"/>
            <p14:sldId id="299"/>
            <p14:sldId id="290"/>
            <p14:sldId id="289"/>
            <p14:sldId id="301"/>
            <p14:sldId id="302"/>
            <p14:sldId id="298"/>
            <p14:sldId id="2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59">
          <p15:clr>
            <a:srgbClr val="A4A3A4"/>
          </p15:clr>
        </p15:guide>
        <p15:guide id="2" pos="287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TxStyle/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TxStyle/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TxStyle/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78"/>
  </p:normalViewPr>
  <p:slideViewPr>
    <p:cSldViewPr>
      <p:cViewPr varScale="1">
        <p:scale>
          <a:sx n="163" d="100"/>
          <a:sy n="163" d="100"/>
        </p:scale>
        <p:origin x="-2064" y="-102"/>
      </p:cViewPr>
      <p:guideLst>
        <p:guide orient="horz" pos="2159"/>
        <p:guide pos="287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3133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668" tIns="45834" rIns="91668" bIns="45834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668" tIns="45834" rIns="91668" bIns="45834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B23E3E5-4F49-4371-AE56-ED5986161FBF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42975" y="746125"/>
            <a:ext cx="4973638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68" tIns="45834" rIns="91668" bIns="45834" anchor="ctr"/>
          <a:lstStyle/>
          <a:p>
            <a:pPr lvl="0"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400"/>
            <a:ext cx="5486400" cy="4476750"/>
          </a:xfrm>
          <a:prstGeom prst="rect">
            <a:avLst/>
          </a:prstGeom>
        </p:spPr>
        <p:txBody>
          <a:bodyPr vert="horz" lIns="91668" tIns="45834" rIns="91668" bIns="45834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668" tIns="45834" rIns="91668" bIns="45834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668" tIns="45834" rIns="91668" bIns="45834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91DB0623-EEE8-4B25-9689-389A812C3C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9055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8C971-D83B-4BAA-AC43-80AB92FD800D}" type="datetime1">
              <a:rPr lang="ru-RU"/>
              <a:pPr>
                <a:defRPr/>
              </a:pPr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74DC1-531E-4508-B231-0D7C30C20E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4" descr="Рисунок2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8" y="0"/>
            <a:ext cx="9144000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F28C7-ED30-4085-A2F5-FCBFB66E5247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39083-ABA6-47EC-83F1-A215032AC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44045-962A-46D7-9E80-3FE470A25CC7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6964E-FA3C-4965-93CE-C496FC3B5B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148D-FC65-4D91-A454-2D53E249A5D8}" type="datetime1">
              <a:rPr lang="ru-RU"/>
              <a:pPr>
                <a:defRPr/>
              </a:pPr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88424" y="6356350"/>
            <a:ext cx="549424" cy="365125"/>
          </a:xfrm>
        </p:spPr>
        <p:txBody>
          <a:bodyPr/>
          <a:lstStyle>
            <a:lvl1pPr>
              <a:defRPr sz="1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4" descr="Рисунок2.png"/>
          <p:cNvPicPr>
            <a:picLocks noChangeAspect="1"/>
          </p:cNvPicPr>
          <p:nvPr userDrawn="1"/>
        </p:nvPicPr>
        <p:blipFill rotWithShape="1">
          <a:blip r:embed="rId2" cstate="print"/>
          <a:srcRect l="6601" t="8101" r="87099" b="82449"/>
          <a:stretch/>
        </p:blipFill>
        <p:spPr bwMode="auto">
          <a:xfrm>
            <a:off x="0" y="-49398"/>
            <a:ext cx="576064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B4958-0CCF-40A7-90AD-254D652B5AC8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7DD3C-3617-41EC-88C0-9E78D64AD3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92F27-B68C-4C5D-9B90-F3C41E4E1EEB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5FEEB-E5D2-44AC-AEA0-7C6C34F3DC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77E64-8D29-4E6A-B20A-AB1FDD079310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95B06-D167-41D2-B13F-E51CCBA91E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49BD6-B4CC-417B-B054-36FBC6D0BCF4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C6050-FD47-4B46-A770-0AB3AB2B74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5F11-FBAB-48AE-8188-975F1291A6DA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A32FB-7658-4405-9F68-8E1683B04B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  <a:p>
            <a:pPr lvl="1">
              <a:defRPr/>
            </a:pPr>
            <a:r>
              <a:rPr lang="ru-RU"/>
              <a:t>Второй уровень</a:t>
            </a:r>
          </a:p>
          <a:p>
            <a:pPr lvl="2">
              <a:defRPr/>
            </a:pPr>
            <a:r>
              <a:rPr lang="ru-RU"/>
              <a:t>Третий уровень</a:t>
            </a:r>
          </a:p>
          <a:p>
            <a:pPr lvl="3">
              <a:defRPr/>
            </a:pPr>
            <a:r>
              <a:rPr lang="ru-RU"/>
              <a:t>Четвертый уровень</a:t>
            </a:r>
          </a:p>
          <a:p>
            <a:pPr lvl="4">
              <a:defRPr/>
            </a:pPr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0C6F2-97AD-4161-8A4D-629688FE5D59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79C70-E310-46DE-8CB3-9D40CCD65D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/>
            </a:pPr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>
              <a:defRPr/>
            </a:pPr>
            <a:endParaRPr lang="ru-RU" alt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09D33-FB70-4D58-95A2-7C8625E1A5CD}" type="datetime1">
              <a:rPr lang="ru-RU"/>
              <a:pPr>
                <a:defRPr/>
              </a:pPr>
              <a:t>09.11.2019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B311B-082D-4589-9BE7-E9AD362899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E23964-C0F3-4E8B-A4BD-A3F0F0D9BC39}" type="datetime1">
              <a:rPr lang="ru-RU"/>
              <a:pPr>
                <a:defRPr/>
              </a:pPr>
              <a:t>09.11.2019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49A84F-38AB-46AC-AEFA-8F3AA88243C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526" y="1376772"/>
            <a:ext cx="8640960" cy="2196245"/>
          </a:xfrm>
        </p:spPr>
        <p:txBody>
          <a:bodyPr>
            <a:noAutofit/>
          </a:bodyPr>
          <a:lstStyle/>
          <a:p>
            <a:pPr indent="0" eaLnBrk="1" hangingPunct="1">
              <a:spcAft>
                <a:spcPts val="0"/>
              </a:spcAft>
              <a:defRPr/>
            </a:pPr>
            <a:r>
              <a:rPr lang="ru-RU" alt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Применение </a:t>
            </a:r>
            <a:r>
              <a:rPr lang="ru-RU" alt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информационных технологий при ведении графических дисциплин</a:t>
            </a:r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/>
                <a:cs typeface="Arial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/>
                <a:cs typeface="Arial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/>
                <a:cs typeface="Arial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/>
                <a:cs typeface="Arial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/>
                <a:cs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/>
                <a:cs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/>
                <a:cs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/>
                <a:cs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/>
                <a:cs typeface="Arial"/>
              </a:defRPr>
            </a:lvl9pPr>
          </a:lstStyle>
          <a:p>
            <a:pPr lvl="0">
              <a:defRPr/>
            </a:pPr>
            <a:fld id="{8A06CC12-0A3B-4158-ADD1-306969C9C467}" type="slidenum">
              <a:rPr lang="en-US" altLang="ru-RU">
                <a:solidFill>
                  <a:srgbClr val="FFFFFF"/>
                </a:solidFill>
              </a:rPr>
              <a:pPr lvl="0">
                <a:defRPr/>
              </a:pPr>
              <a:t>1</a:t>
            </a:fld>
            <a:endParaRPr lang="en-US" altLang="ru-RU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1398" y="6352143"/>
            <a:ext cx="5040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>
                <a:solidFill>
                  <a:srgbClr val="002060"/>
                </a:solidFill>
              </a:rPr>
              <a:t>Уфа, 201</a:t>
            </a:r>
            <a:r>
              <a:rPr lang="en-US" altLang="ru-RU">
                <a:solidFill>
                  <a:srgbClr val="002060"/>
                </a:solidFill>
              </a:rPr>
              <a:t>9</a:t>
            </a:r>
            <a:r>
              <a:rPr lang="ru-RU">
                <a:solidFill>
                  <a:srgbClr val="002060"/>
                </a:solidFill>
              </a:rPr>
              <a:t> г.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564" y="4653136"/>
            <a:ext cx="6300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dirty="0" smtClean="0">
                <a:solidFill>
                  <a:srgbClr val="002060"/>
                </a:solidFill>
              </a:rPr>
              <a:t>Докладчики:</a:t>
            </a:r>
          </a:p>
          <a:p>
            <a:pPr lvl="0">
              <a:defRPr/>
            </a:pPr>
            <a:r>
              <a:rPr lang="ru-RU" b="1" dirty="0" smtClean="0">
                <a:solidFill>
                  <a:srgbClr val="002060"/>
                </a:solidFill>
              </a:rPr>
              <a:t>Глазачев </a:t>
            </a:r>
            <a:r>
              <a:rPr lang="ru-RU" b="1" dirty="0" smtClean="0">
                <a:solidFill>
                  <a:srgbClr val="002060"/>
                </a:solidFill>
              </a:rPr>
              <a:t>А. О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  <a:r>
              <a:rPr lang="ru-RU" dirty="0">
                <a:solidFill>
                  <a:srgbClr val="002060"/>
                </a:solidFill>
              </a:rPr>
              <a:t>Доцент каф. КИКГ </a:t>
            </a:r>
            <a:endParaRPr lang="ru-RU" b="1" dirty="0" smtClean="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ru-RU" b="1" dirty="0" err="1" smtClean="0">
                <a:solidFill>
                  <a:srgbClr val="002060"/>
                </a:solidFill>
              </a:rPr>
              <a:t>Сергин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Р. П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>Специалист по УМР каф. КИКГ </a:t>
            </a:r>
            <a:endParaRPr lang="ru-RU" b="1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b="1" dirty="0" err="1" smtClean="0">
                <a:solidFill>
                  <a:srgbClr val="002060"/>
                </a:solidFill>
              </a:rPr>
              <a:t>Ахметшин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Р. М</a:t>
            </a:r>
            <a:r>
              <a:rPr lang="ru-RU" b="1" dirty="0" smtClean="0">
                <a:solidFill>
                  <a:srgbClr val="002060"/>
                </a:solidFill>
              </a:rPr>
              <a:t>. </a:t>
            </a:r>
            <a:r>
              <a:rPr lang="ru-RU" dirty="0">
                <a:solidFill>
                  <a:srgbClr val="002060"/>
                </a:solidFill>
              </a:rPr>
              <a:t>Ассистент каф. КИКГ </a:t>
            </a:r>
            <a:endParaRPr lang="ru-RU" b="1" dirty="0">
              <a:solidFill>
                <a:srgbClr val="002060"/>
              </a:solidFill>
            </a:endParaRPr>
          </a:p>
          <a:p>
            <a:pPr lvl="0">
              <a:defRPr/>
            </a:pP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540" y="3933056"/>
            <a:ext cx="8388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Кафедра комплексного инжиниринга и компьютерной графики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191728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1A10942-F447-41DA-8656-8ECCB962B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47E1F97-5C32-40C6-9500-7C6C0B1EB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15813F-FE78-4447-81A9-5A398867E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DF69CC29-0C88-46F8-8AD2-7D85A530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36"/>
            <a:ext cx="9144000" cy="6849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7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3FE6B56-6174-492F-8397-AEB1A1153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27" y="2626370"/>
            <a:ext cx="5272875" cy="376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033D975-577C-4513-A3ED-784F5D7A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8194" name="Picture 2">
            <a:extLst>
              <a:ext uri="{FF2B5EF4-FFF2-40B4-BE49-F238E27FC236}">
                <a16:creationId xmlns="" xmlns:a16="http://schemas.microsoft.com/office/drawing/2014/main" id="{EE77349D-DBCD-41C2-A4AA-90B37F684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59" y="1134407"/>
            <a:ext cx="3912477" cy="526211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DB23823-4DF5-411E-B33A-330501FD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250776"/>
            <a:ext cx="4212468" cy="684076"/>
          </a:xfrm>
        </p:spPr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http://www.forum-100.ru/UPLOAD/2017/07/19/minstroy-r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37" y="214595"/>
            <a:ext cx="724130" cy="7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46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87319CB-7CEB-49E6-825A-DC0868375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455" y="2636912"/>
            <a:ext cx="2558905" cy="3686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0364DCF-C12D-4092-B285-B51B3EBC7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803" y="2374013"/>
            <a:ext cx="2607473" cy="36832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6313237-F15D-4A75-BFA9-5B2AB199BA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604" y="2155005"/>
            <a:ext cx="2682420" cy="368666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4741E9B-116A-49D9-8A2A-6E911BAC0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9C8E9C5-1ECE-4040-AD2F-7220858EF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7" y="1952836"/>
            <a:ext cx="2608071" cy="36945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CDB23823-4DF5-411E-B33A-330501FD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0" y="620688"/>
            <a:ext cx="8280920" cy="684076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Нормы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Своды правил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://www.forum-100.ru/UPLOAD/2017/07/19/minstroy-rf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437" y="214595"/>
            <a:ext cx="724130" cy="7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90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0F00BBF-57D9-4017-8391-D1774F7BF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914" y="3206466"/>
            <a:ext cx="2405580" cy="34043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76A3DCA-238B-4025-A4C2-2C51131DB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745" y="3206466"/>
            <a:ext cx="2313565" cy="32695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A3A9B1A-DAAF-477F-8A21-727A254D0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0020" y="2976435"/>
            <a:ext cx="2313565" cy="32739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CCE0806-7EFD-45F4-83BA-9D51C9406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860" y="3158813"/>
            <a:ext cx="2058525" cy="290915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E929C7D-9A3E-41B4-BE25-A3EB6A7EF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255" y="957849"/>
            <a:ext cx="2422886" cy="3429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1CBB3F8-2BD1-4F11-8340-D84B457EE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4342" y="872950"/>
            <a:ext cx="2304256" cy="32638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3AF6F8A-476E-441C-8420-64C291305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D02628D-7B93-4F8B-B2FF-AABF634324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2489" y="701833"/>
            <a:ext cx="2304256" cy="325476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7621520-B16D-4B68-9D90-2C4FBA2176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28" y="565668"/>
            <a:ext cx="2174341" cy="30746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CDB23823-4DF5-411E-B33A-330501FD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440668"/>
            <a:ext cx="5832648" cy="64807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Нормы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ГОСТы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7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="" xmlns:a16="http://schemas.microsoft.com/office/drawing/2014/main" id="{C38BD008-734D-4F5C-AD16-5CE0DCA15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548" y="790922"/>
            <a:ext cx="80854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2C84868-6CE8-4D4B-A2D9-11D99CA6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7A7D91-75AB-4076-BA56-3C7D00620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716" y="561228"/>
            <a:ext cx="3941131" cy="5643965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26747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Ð°ÑÑÐ¸Ð½ÐºÐ¸ Ð¿Ð¾ Ð·Ð°Ð¿ÑÐ¾ÑÑ Ð¼Ð¸Ð½Ð¸ÑÑÐµÑÑÑÐ²Ð¾ Ð¾Ð±ÑÐ°Ð·Ð¾Ð²Ð°Ð½Ð¸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2" y="3167758"/>
            <a:ext cx="4667666" cy="3089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D4B681-9E0B-4632-9290-E85C65D87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36" y="1448781"/>
            <a:ext cx="8229600" cy="1404156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вышеуказанного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приказа Минстроя РФ в ближайшей перспективе должны быть изменены и разработаны образовательные стандарты по подготовке специалистов строительной отрасли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4289C39-2E35-437F-9552-7F3954CDF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DB23823-4DF5-411E-B33A-330501FD8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40668"/>
            <a:ext cx="7632848" cy="648072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специалистов 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42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E77A15-8BA4-4D8F-9305-C05CB0815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Программы, реализующие технологию 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endParaRPr lang="ru-RU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5AA164-0C8A-431A-8176-20DF285359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сегодняшний день в мировой практике наибольший спрос среди пользователей имеют: 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ArchiCAD,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Revit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Allplan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Bentley</a:t>
            </a:r>
            <a:r>
              <a:rPr lang="ru-RU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Tekla.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F454D1-438F-4F5E-98A3-0C9E66C5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BFC4B93B-9DF3-4E4F-9C72-5C3BE71B2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69408"/>
            <a:ext cx="5220579" cy="86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="" xmlns:a16="http://schemas.microsoft.com/office/drawing/2014/main" id="{89263E4D-8C5F-4EDA-82F8-CA224DD0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64" y="5160700"/>
            <a:ext cx="4339556" cy="1055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="" xmlns:a16="http://schemas.microsoft.com/office/drawing/2014/main" id="{21CC10AD-6B48-4B57-AB98-D429DB053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945" y="5053997"/>
            <a:ext cx="2960793" cy="126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="" xmlns:a16="http://schemas.microsoft.com/office/drawing/2014/main" id="{37A32F45-0C26-4EB2-8BAF-E0F323DD6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37" y="3876071"/>
            <a:ext cx="1299592" cy="129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6738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FC6D30-09BD-4E8C-A23C-46E46619D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Отечественные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BIM-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99C320-B99B-419E-9B55-F438578FF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Среди российских продуктов можно выделить программу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Renga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выпущенную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2014 года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дочерней </a:t>
            </a:r>
            <a:r>
              <a:rPr lang="ru-RU" sz="24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компанией </a:t>
            </a:r>
            <a:r>
              <a:rPr lang="ru-RU" sz="2400" b="1" i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АСКОН</a:t>
            </a:r>
            <a:r>
              <a:rPr lang="ru-RU" sz="24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Renga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стремительно развивается и в скором времени программа будет способна заместить зарубежные аналоги. На сегодняшний день уже известны случаи создания в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Renga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полноценных проектов, по которым возводятся реальные здания.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602C63E-D81A-4743-94FB-5AD2694B7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31A3CFE-7160-4013-B6CE-5D4B119C8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27584" y="4585073"/>
            <a:ext cx="7488832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5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17DFE60-0F17-4989-B634-A95D85E1D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5" name="Объект 2">
            <a:extLst>
              <a:ext uri="{FF2B5EF4-FFF2-40B4-BE49-F238E27FC236}">
                <a16:creationId xmlns="" xmlns:a16="http://schemas.microsoft.com/office/drawing/2014/main" id="{860DFBBD-E929-4BB0-9564-730BE217B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>
            <a:fillRect/>
          </a:stretch>
        </p:blipFill>
        <p:spPr>
          <a:xfrm>
            <a:off x="107758" y="733970"/>
            <a:ext cx="8928484" cy="5390059"/>
          </a:xfrm>
          <a:prstGeom prst="rect">
            <a:avLst/>
          </a:prstGeom>
          <a:noFill/>
          <a:ln w="9525" cap="flat" cmpd="sng" algn="ctr">
            <a:noFill/>
            <a:prstDash val="solid"/>
            <a:miter/>
          </a:ln>
        </p:spPr>
      </p:pic>
    </p:spTree>
    <p:extLst>
      <p:ext uri="{BB962C8B-B14F-4D97-AF65-F5344CB8AC3E}">
        <p14:creationId xmlns:p14="http://schemas.microsoft.com/office/powerpoint/2010/main" val="29885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58F564C-4614-44C0-92BA-443CD9D9E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181FF668-34DD-40BA-9CA2-AA00C291A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2" name="Picture 4">
            <a:extLst>
              <a:ext uri="{FF2B5EF4-FFF2-40B4-BE49-F238E27FC236}">
                <a16:creationId xmlns="" xmlns:a16="http://schemas.microsoft.com/office/drawing/2014/main" id="{4496ADA3-C759-4D77-8785-8D95B207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368"/>
            <a:ext cx="91440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83B947-D0B6-4E58-AD17-287FFF686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учебных заведениях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937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vse-investory.ru/uploads/all/85/ea/b4/85eab408727c7baa7a992034b38b6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1" b="42267"/>
          <a:stretch/>
        </p:blipFill>
        <p:spPr bwMode="auto">
          <a:xfrm>
            <a:off x="309" y="584684"/>
            <a:ext cx="9144000" cy="270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509" y="1556792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</a:rPr>
              <a:t>Дизайн </a:t>
            </a:r>
            <a:r>
              <a:rPr lang="ru-RU" b="1" dirty="0" smtClean="0">
                <a:solidFill>
                  <a:schemeClr val="bg1"/>
                </a:solidFill>
              </a:rPr>
              <a:t>взаимодействия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en-US" i="1" dirty="0">
                <a:solidFill>
                  <a:schemeClr val="bg1"/>
                </a:solidFill>
              </a:rPr>
              <a:t>Interaction Design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IxD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3645024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проектирование интерактивных (то есть обладающих интерфейсом) цифровых систем, сред, услуг.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6574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51.userapi.com/c846416/v846416923/11acc9/jPv2m5NzD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3888088"/>
            <a:ext cx="4320480" cy="24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9502FD3-1AF7-4B60-B594-3B6286D15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УГНТУ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A11E286-A925-4592-8535-8A4DDD13A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Начиная с 2017 года кафедрой «Комплексный инжиниринг  компьютерная графика» Уфимского государственного нефтяного технического университета ведется работа по внедрению BIM в процесс обучения.</a:t>
            </a:r>
            <a:endParaRPr lang="ru-RU" sz="44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2F733D8-2B2F-49C8-92DD-7737AC2B6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678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096079-176E-4164-8D3E-960B379F8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Олимпиады и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93ACA8C-379A-4AAE-BAAB-AE94B93D7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038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выявления талантливых студентов: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организуются студенческие проекты;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участие в конкурсах;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организуется участие на Всероссийской студенческой олимпиаде;</a:t>
            </a:r>
          </a:p>
          <a:p>
            <a:pPr>
              <a:buFont typeface="Arial" pitchFamily="34" charset="0"/>
              <a:buChar char="•"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проводятся межвузовские и внутренние олимпиады; </a:t>
            </a:r>
          </a:p>
          <a:p>
            <a:pPr>
              <a:buFont typeface="Arial" pitchFamily="34" charset="0"/>
              <a:buChar char="•"/>
            </a:pPr>
            <a:endParaRPr lang="ru-RU" sz="28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ru-RU" sz="28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D621232-5075-4733-AAA4-9FEAAF16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35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9A47158-5F47-44AE-9BF9-D03F78D99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3754673"/>
            <a:ext cx="4418182" cy="232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D14120-EE2E-4E61-893B-7835BF150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85C9F200-7438-40BE-8B58-0D4FDE348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591025"/>
            <a:ext cx="5976664" cy="3163648"/>
          </a:xfr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C5AE9C9-381C-4A25-A1C0-A2B76BC61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4B7F7853-9C86-476D-8C41-A6E84709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931456"/>
            <a:ext cx="3743908" cy="197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753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AFEB39F-BC8F-4388-9DB5-B257B7FD8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705E2A4-D1DC-420F-9FB5-D74D12523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11266" name="Picture 2">
            <a:extLst>
              <a:ext uri="{FF2B5EF4-FFF2-40B4-BE49-F238E27FC236}">
                <a16:creationId xmlns="" xmlns:a16="http://schemas.microsoft.com/office/drawing/2014/main" id="{7DE28566-2229-429B-9E13-431455C6A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683" y="3399098"/>
            <a:ext cx="3574741" cy="259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F2E30CA9-B1E2-4F00-B647-833B0E42A3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 bwMode="auto">
          <a:xfrm>
            <a:off x="457199" y="3399097"/>
            <a:ext cx="3574741" cy="25984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технологий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учебный процесс 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одна из важных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 при подготовке современного специалиста!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72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2"/>
          <p:cNvSpPr>
            <a:spLocks noGrp="1"/>
          </p:cNvSpPr>
          <p:nvPr>
            <p:ph type="title"/>
          </p:nvPr>
        </p:nvSpPr>
        <p:spPr>
          <a:xfrm>
            <a:off x="900113" y="2349500"/>
            <a:ext cx="7218362" cy="1008063"/>
          </a:xfrm>
        </p:spPr>
        <p:txBody>
          <a:bodyPr lIns="0" tIns="0" rIns="0" bIns="0"/>
          <a:lstStyle/>
          <a:p>
            <a:pPr marL="409575">
              <a:defRPr/>
            </a:pPr>
            <a:r>
              <a:rPr lang="ru-RU" sz="4000" b="1">
                <a:solidFill>
                  <a:srgbClr val="253F7E"/>
                </a:solidFill>
                <a:latin typeface="Arial"/>
                <a:ea typeface="+mn-ea"/>
                <a:cs typeface="Arial"/>
              </a:rPr>
              <a:t>Спасибо за внимание!</a:t>
            </a:r>
            <a:endParaRPr lang="ru-RU" sz="4000" b="1">
              <a:latin typeface="Arial"/>
              <a:ea typeface="+mn-ea"/>
              <a:cs typeface="Arial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173C34-D695-4C05-8220-12205BA82CFD}" type="slidenum">
              <a:rPr lang="en-US"/>
              <a:pPr>
                <a:defRPr/>
              </a:pPr>
              <a:t>24</a:t>
            </a:fld>
            <a:endParaRPr lang="en-US"/>
          </a:p>
        </p:txBody>
      </p:sp>
      <p:pic>
        <p:nvPicPr>
          <p:cNvPr id="28676" name="Рисунок 6" descr="Рисунок1.jpg"/>
          <p:cNvPicPr>
            <a:picLocks noChangeAspect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9525" y="6334125"/>
            <a:ext cx="6224599" cy="523875"/>
          </a:xfrm>
          <a:prstGeom prst="rect">
            <a:avLst/>
          </a:prstGeom>
          <a:noFill/>
          <a:ln w="9525">
            <a:noFill/>
            <a:miter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07950" y="6307138"/>
            <a:ext cx="8286750" cy="1587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Основные направления:</a:t>
            </a:r>
            <a:r>
              <a:rPr lang="ru-RU" dirty="0"/>
              <a:t> 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9572" y="1448780"/>
            <a:ext cx="8075240" cy="3340967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</a:rPr>
              <a:t>Проектирование ИС </a:t>
            </a:r>
            <a:r>
              <a:rPr lang="ru-RU" sz="2800" dirty="0" smtClean="0"/>
              <a:t>и критерии оценки их качества;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</a:rPr>
              <a:t>Эргономика</a:t>
            </a:r>
            <a:r>
              <a:rPr lang="ru-RU" sz="2800" dirty="0" smtClean="0"/>
              <a:t>, пользователь и система, техническая эстетика;</a:t>
            </a:r>
          </a:p>
          <a:p>
            <a:pPr>
              <a:buFontTx/>
              <a:buChar char="-"/>
            </a:pPr>
            <a:r>
              <a:rPr lang="ru-RU" sz="2800" b="1" dirty="0" smtClean="0">
                <a:solidFill>
                  <a:srgbClr val="C00000"/>
                </a:solidFill>
              </a:rPr>
              <a:t>Информационные технологии</a:t>
            </a:r>
            <a:r>
              <a:rPr lang="ru-RU" sz="2800" dirty="0" smtClean="0"/>
              <a:t>, аппаратные </a:t>
            </a:r>
            <a:r>
              <a:rPr lang="ru-RU" sz="2800" dirty="0"/>
              <a:t>и </a:t>
            </a:r>
            <a:r>
              <a:rPr lang="ru-RU" sz="2800" dirty="0" smtClean="0"/>
              <a:t>программные средства в интерактивных системах;</a:t>
            </a:r>
          </a:p>
          <a:p>
            <a:pPr>
              <a:buFontTx/>
              <a:buChar char="-"/>
            </a:pPr>
            <a:endParaRPr lang="ru-RU"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2050" name="Picture 2" descr="https://prosto-remont.net/uploads/posts/2018-11/1543079788_arhitek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2" b="43354"/>
          <a:stretch/>
        </p:blipFill>
        <p:spPr bwMode="auto">
          <a:xfrm>
            <a:off x="-1960" y="4856566"/>
            <a:ext cx="9158391" cy="199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748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Области исследований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1026" name="Picture 2" descr="B:\УНГТУ\ВДНХ 2019\таблицы 01  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448780"/>
            <a:ext cx="8374599" cy="4356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54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91" b="65194"/>
          <a:stretch/>
        </p:blipFill>
        <p:spPr bwMode="auto">
          <a:xfrm>
            <a:off x="12431" y="620688"/>
            <a:ext cx="9144000" cy="1817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bg1"/>
                </a:solidFill>
              </a:rPr>
              <a:t>Проекты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051" name="Picture 3" descr="B:\УНГТУ\ВДНХ 2019\таблицы 02 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3320988"/>
            <a:ext cx="8100900" cy="198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984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IxD</a:t>
            </a:r>
            <a:r>
              <a:rPr lang="en-US" b="1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и цифровое образование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287" y="872716"/>
            <a:ext cx="8229600" cy="4525963"/>
          </a:xfrm>
        </p:spPr>
        <p:txBody>
          <a:bodyPr/>
          <a:lstStyle/>
          <a:p>
            <a:endParaRPr lang="ru-RU" dirty="0" smtClean="0"/>
          </a:p>
          <a:p>
            <a:r>
              <a:rPr lang="ru-RU" dirty="0" smtClean="0"/>
              <a:t>Улучшение качества образовательных коммуникаций (скорость, эффективность);</a:t>
            </a:r>
          </a:p>
          <a:p>
            <a:r>
              <a:rPr lang="ru-RU" dirty="0" smtClean="0"/>
              <a:t>Развитие междисциплинарных навыков;</a:t>
            </a:r>
          </a:p>
          <a:p>
            <a:r>
              <a:rPr lang="ru-RU" dirty="0" smtClean="0"/>
              <a:t>Интеграция инновационных и классических педагогических технологий.</a:t>
            </a:r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3076" name="Picture 4" descr="http://gazeta-smedvedkovo.ru/wp-content/uploads/2017/02/photo_2017-02-01_12-10-3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5" b="6225"/>
          <a:stretch/>
        </p:blipFill>
        <p:spPr bwMode="auto">
          <a:xfrm>
            <a:off x="-15825" y="4387319"/>
            <a:ext cx="9159825" cy="247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127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F6BC76-4426-4B85-9182-D92933DFA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B94CE61-6750-484D-B949-2107394A1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0DCA4622-DCE4-4B93-B5D2-73403F169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4" name="Picture 6">
            <a:extLst>
              <a:ext uri="{FF2B5EF4-FFF2-40B4-BE49-F238E27FC236}">
                <a16:creationId xmlns="" xmlns:a16="http://schemas.microsoft.com/office/drawing/2014/main" id="{5625CEED-DEC8-4917-8271-365A8950D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3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462ECE8-18A7-4A82-AE78-9DAA3F704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56" y="620688"/>
            <a:ext cx="8087580" cy="504056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Building Information Modeling</a:t>
            </a:r>
            <a:endParaRPr lang="ru-RU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7072B72-9A7A-41F8-B46F-589F52F67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170080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–направление в строительстве, основой которого является комплексная обработка всей информации об объекте строительства в течение всего его жизненного цикла.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5CA65F0-2232-48EA-AE39-AEFA55180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C97EF658-D53D-46CE-9BFE-26F3DEB6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3997204"/>
            <a:ext cx="3876908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="" xmlns:a16="http://schemas.microsoft.com/office/drawing/2014/main" id="{6F048C41-8DDE-46F6-ABEC-619D24414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430" y="4038225"/>
            <a:ext cx="3817706" cy="2545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8462ECE8-18A7-4A82-AE78-9DAA3F704F3D}"/>
              </a:ext>
            </a:extLst>
          </p:cNvPr>
          <p:cNvSpPr txBox="1">
            <a:spLocks/>
          </p:cNvSpPr>
          <p:nvPr/>
        </p:nvSpPr>
        <p:spPr bwMode="auto">
          <a:xfrm>
            <a:off x="575556" y="1120209"/>
            <a:ext cx="8087580" cy="54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моделирование зданий</a:t>
            </a:r>
            <a:endParaRPr lang="ru-RU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21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871376A-25A2-4331-BF7C-DB5BB9F2A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</a:t>
            </a:r>
            <a:r>
              <a:rPr lang="en-US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BIM</a:t>
            </a:r>
            <a:r>
              <a:rPr lang="ru-RU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2F8A795-17D1-4F61-ABB1-40FFBB942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BIM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связано </a:t>
            </a: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планомерным развитием САПР (систем автоматизированного проектирования) с самых примитивных до наиболее высокоинтеллектуальных.</a:t>
            </a:r>
            <a:endParaRPr lang="ru-RU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6110EB2-7A65-4636-AD6B-E0C5A842F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BC725F-4A8F-4D97-A225-EBFFEBECE435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pic>
        <p:nvPicPr>
          <p:cNvPr id="4100" name="Picture 4">
            <a:extLst>
              <a:ext uri="{FF2B5EF4-FFF2-40B4-BE49-F238E27FC236}">
                <a16:creationId xmlns="" xmlns:a16="http://schemas.microsoft.com/office/drawing/2014/main" id="{AC76F0C3-246B-4F22-86E7-90F6B39C9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18" y="3647248"/>
            <a:ext cx="4273794" cy="255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="" xmlns:a16="http://schemas.microsoft.com/office/drawing/2014/main" id="{EC37C022-A6CE-4FDC-8B24-C6F31174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650161"/>
            <a:ext cx="3850331" cy="288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13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395</Words>
  <Application>Microsoft Office PowerPoint</Application>
  <PresentationFormat>Экран (4:3)</PresentationFormat>
  <Paragraphs>70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Применение информационных технологий при ведении графических дисциплин</vt:lpstr>
      <vt:lpstr>Дизайн взаимодействия  Interaction Design, IxD  </vt:lpstr>
      <vt:lpstr>Основные направления: </vt:lpstr>
      <vt:lpstr>Области исследований</vt:lpstr>
      <vt:lpstr>Проекты</vt:lpstr>
      <vt:lpstr>IxD и цифровое образование </vt:lpstr>
      <vt:lpstr>Презентация PowerPoint</vt:lpstr>
      <vt:lpstr>Building Information Modeling</vt:lpstr>
      <vt:lpstr>История BIM технологий</vt:lpstr>
      <vt:lpstr>Презентация PowerPoint</vt:lpstr>
      <vt:lpstr>Внедрение BIM</vt:lpstr>
      <vt:lpstr>Нормы BIM. Своды правил</vt:lpstr>
      <vt:lpstr>Нормы BIM. ГОСТы</vt:lpstr>
      <vt:lpstr>Презентация PowerPoint</vt:lpstr>
      <vt:lpstr>Подготовка специалистов </vt:lpstr>
      <vt:lpstr>Программы, реализующие технологию BIM</vt:lpstr>
      <vt:lpstr>Отечественные BIM-решения</vt:lpstr>
      <vt:lpstr>Презентация PowerPoint</vt:lpstr>
      <vt:lpstr>BIM в учебных заведениях</vt:lpstr>
      <vt:lpstr>BIM в УГНТУ</vt:lpstr>
      <vt:lpstr>Олимпиады и конкурсы</vt:lpstr>
      <vt:lpstr>Презентация PowerPoint</vt:lpstr>
      <vt:lpstr>Заключение</vt:lpstr>
      <vt:lpstr>Спасибо за внимание!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София</dc:creator>
  <cp:lastModifiedBy>Роман</cp:lastModifiedBy>
  <cp:revision>767</cp:revision>
  <dcterms:created xsi:type="dcterms:W3CDTF">2017-05-02T09:18:05Z</dcterms:created>
  <dcterms:modified xsi:type="dcterms:W3CDTF">2019-11-09T08:09:51Z</dcterms:modified>
  <cp:version>0906.0100.01</cp:version>
</cp:coreProperties>
</file>