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9" r:id="rId9"/>
    <p:sldId id="267" r:id="rId10"/>
    <p:sldId id="263" r:id="rId11"/>
    <p:sldId id="265" r:id="rId12"/>
    <p:sldId id="268" r:id="rId13"/>
    <p:sldId id="278" r:id="rId14"/>
    <p:sldId id="266" r:id="rId15"/>
    <p:sldId id="273" r:id="rId16"/>
    <p:sldId id="274" r:id="rId17"/>
    <p:sldId id="275" r:id="rId18"/>
    <p:sldId id="279" r:id="rId19"/>
    <p:sldId id="276" r:id="rId20"/>
    <p:sldId id="277" r:id="rId21"/>
    <p:sldId id="272" r:id="rId22"/>
    <p:sldId id="271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F9399B-86F7-47E9-85D6-666E83D7CC36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C18F17-92E7-4B10-B8D9-F7DE51226F2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skills.ru/" TargetMode="External"/><Relationship Id="rId2" Type="http://schemas.openxmlformats.org/officeDocument/2006/relationships/hyperlink" Target="https://worldskil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cs.cntd.ru/document/554691571-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polytech.ru/storage/b53b3a3d6ab90ce0268229151c9bde11/images/4b756a44441e138d17b78e9fc5b6060a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b="1" dirty="0"/>
              <a:t>Союз «Молодые профессионалы (Ворлдскиллс Россия)»</a:t>
            </a:r>
            <a:r>
              <a:rPr lang="ru-RU" sz="4000" dirty="0"/>
              <a:t> занимается внедрением мировых стандартов в национальную систему </a:t>
            </a:r>
            <a:r>
              <a:rPr lang="ru-RU" sz="4000" dirty="0" err="1"/>
              <a:t>средне-специального</a:t>
            </a:r>
            <a:r>
              <a:rPr lang="ru-RU" sz="4000" dirty="0"/>
              <a:t> и высшего образования</a:t>
            </a:r>
          </a:p>
        </p:txBody>
      </p:sp>
      <p:pic>
        <p:nvPicPr>
          <p:cNvPr id="4" name="Picture 2" descr="WorldSkills Russ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r="30000"/>
          <a:stretch>
            <a:fillRect/>
          </a:stretch>
        </p:blipFill>
        <p:spPr bwMode="auto">
          <a:xfrm>
            <a:off x="6623720" y="0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85924" cy="561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1529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24744"/>
            <a:ext cx="3564458" cy="51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8042"/>
            <a:ext cx="4689579" cy="672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125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104456" cy="592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229200"/>
            <a:ext cx="4259271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1311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2232248" cy="330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4864"/>
            <a:ext cx="201858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564904"/>
            <a:ext cx="2275662" cy="32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2708920"/>
            <a:ext cx="2316614" cy="335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501008"/>
            <a:ext cx="22355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3280" y="1052736"/>
            <a:ext cx="64807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628800"/>
            <a:ext cx="4427984" cy="10801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Требования ТБ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329175" cy="5834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933056"/>
            <a:ext cx="4427984" cy="22322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ММТТ\Рабочий стол\доклад\шабунин михаил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ММТТ\Рабочий стол\доклад\Н28.05.1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ММТТ\Рабочий стол\доклад\weqE8Wc37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876300"/>
            <a:ext cx="7670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5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  <a:ln>
            <a:solidFill>
              <a:schemeClr val="accent1">
                <a:alpha val="69000"/>
              </a:schemeClr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https://worldskills.org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https://worldskills.ru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https://worldskills.ru/nashi-proektyi/demonstraczionnyij-ekzamen/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 fontAlgn="base"/>
            <a:r>
              <a:rPr lang="en-US" b="1" dirty="0" smtClean="0">
                <a:solidFill>
                  <a:srgbClr val="0070C0"/>
                </a:solidFill>
                <a:hlinkClick r:id="rId4"/>
              </a:rPr>
              <a:t>http://docs.cntd.ru/document/554691571</a:t>
            </a:r>
            <a:r>
              <a:rPr lang="ru-RU" b="1" dirty="0" smtClean="0">
                <a:solidFill>
                  <a:srgbClr val="0070C0"/>
                </a:solidFill>
                <a:hlinkClick r:id="rId4"/>
              </a:rPr>
              <a:t>-</a:t>
            </a:r>
            <a:r>
              <a:rPr lang="ru-RU" dirty="0" smtClean="0">
                <a:solidFill>
                  <a:srgbClr val="0070C0"/>
                </a:solidFill>
              </a:rPr>
              <a:t>  </a:t>
            </a:r>
            <a:r>
              <a:rPr lang="ru-RU" sz="2000" dirty="0" smtClean="0">
                <a:solidFill>
                  <a:srgbClr val="0070C0"/>
                </a:solidFill>
              </a:rPr>
              <a:t>РАСПОРЯЖЕНИЕ от 1 апреля 2019 года N Р-42</a:t>
            </a:r>
          </a:p>
          <a:p>
            <a:pPr algn="ctr" fontAlgn="base"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Об утверждении методических рекомендаций о проведении аттестации с использованием механизма демонстрационного экзамена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Девиз </a:t>
            </a:r>
            <a:r>
              <a:rPr lang="ru-RU" sz="2800" b="1" dirty="0" smtClean="0"/>
              <a:t> Союза «Молодые профессионалы (</a:t>
            </a:r>
            <a:r>
              <a:rPr lang="ru-RU" sz="2800" b="1" dirty="0" err="1" smtClean="0"/>
              <a:t>Ворлдскиллс</a:t>
            </a:r>
            <a:r>
              <a:rPr lang="ru-RU" sz="2800" b="1" dirty="0" smtClean="0"/>
              <a:t> Россия)» 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ru-RU" i="1" dirty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ru-RU" sz="4000" b="1" i="1" dirty="0">
                <a:solidFill>
                  <a:srgbClr val="FF0000"/>
                </a:solidFill>
                <a:latin typeface="Bookman Old Style" pitchFamily="18" charset="0"/>
              </a:rPr>
              <a:t>Делай мир лучше силой своего мастерства</a:t>
            </a:r>
            <a:r>
              <a:rPr lang="ru-RU" sz="4000" i="1" dirty="0">
                <a:solidFill>
                  <a:srgbClr val="FF0000"/>
                </a:solidFill>
                <a:latin typeface="Bookman Old Style" pitchFamily="18" charset="0"/>
              </a:rPr>
              <a:t>!»</a:t>
            </a:r>
            <a:r>
              <a:rPr lang="ru-RU" sz="3200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ru-RU" sz="32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Bookman Old Style" pitchFamily="18" charset="0"/>
              </a:rPr>
              <a:t>«</a:t>
            </a:r>
            <a:r>
              <a:rPr lang="en-US" sz="2800" i="1" dirty="0">
                <a:solidFill>
                  <a:schemeClr val="tx1"/>
                </a:solidFill>
                <a:latin typeface="Bookman Old Style" pitchFamily="18" charset="0"/>
              </a:rPr>
              <a:t>Improving the world with the power of skills</a:t>
            </a:r>
            <a:r>
              <a:rPr lang="en-US" sz="2800" i="1" dirty="0" smtClean="0">
                <a:solidFill>
                  <a:schemeClr val="tx1"/>
                </a:solidFill>
                <a:latin typeface="Bookman Old Style" pitchFamily="18" charset="0"/>
              </a:rPr>
              <a:t>!»</a:t>
            </a:r>
            <a:r>
              <a:rPr lang="en-US" sz="28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980728"/>
            <a:ext cx="4176464" cy="5534075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Разработано в соответствии с требованиями правовых актов РФ, Уставом Союза «Агентство развития профессиональных сообществ и рабочих кадров «Молодые профессионалы (Ворлдскиллс Россия)»</a:t>
            </a:r>
            <a:endParaRPr lang="ru-RU" dirty="0"/>
          </a:p>
        </p:txBody>
      </p:sp>
      <p:pic>
        <p:nvPicPr>
          <p:cNvPr id="4" name="Picture 2" descr="WorldSkills Russi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r="30000"/>
          <a:stretch>
            <a:fillRect/>
          </a:stretch>
        </p:blipFill>
        <p:spPr bwMode="auto">
          <a:xfrm>
            <a:off x="7164288" y="5445224"/>
            <a:ext cx="1297003" cy="96348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2450"/>
          <a:stretch>
            <a:fillRect/>
          </a:stretch>
        </p:blipFill>
        <p:spPr bwMode="auto">
          <a:xfrm>
            <a:off x="467544" y="908720"/>
            <a:ext cx="374196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821168"/>
          </a:xfrm>
        </p:spPr>
        <p:txBody>
          <a:bodyPr/>
          <a:lstStyle/>
          <a:p>
            <a:r>
              <a:rPr lang="ru-RU" dirty="0" smtClean="0"/>
              <a:t>Ежегодно в России  около 1,5 тысяч выпускников заканчивает колледжи и вузы по специальностям, связанным с СКВ .</a:t>
            </a:r>
          </a:p>
          <a:p>
            <a:r>
              <a:rPr lang="ru-RU" dirty="0" smtClean="0"/>
              <a:t> Деятельность  </a:t>
            </a:r>
            <a:r>
              <a:rPr lang="en-US" dirty="0" smtClean="0"/>
              <a:t>WorldSkills </a:t>
            </a:r>
            <a:r>
              <a:rPr lang="en-US" dirty="0" err="1" smtClean="0"/>
              <a:t>Rusia</a:t>
            </a:r>
            <a:r>
              <a:rPr lang="en-US" dirty="0" smtClean="0"/>
              <a:t>  </a:t>
            </a:r>
            <a:r>
              <a:rPr lang="ru-RU" dirty="0" smtClean="0"/>
              <a:t>способствует внедрению  энергосберегающих  и цифровых технологий  и повышению уровня технической грамотности , что несомненно невозможно без  использования стандартов,  буквально «пронизывающих»   всю организацию этих чемпионатов.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391" y="476672"/>
            <a:ext cx="4247601" cy="59492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4038821" cy="602566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340768"/>
            <a:ext cx="4042792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Шабельников</a:t>
            </a:r>
            <a:r>
              <a:rPr lang="ru-RU" dirty="0" smtClean="0"/>
              <a:t> Сергей Николаевич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212976"/>
            <a:ext cx="4042792" cy="3111624"/>
          </a:xfrm>
        </p:spPr>
        <p:txBody>
          <a:bodyPr/>
          <a:lstStyle/>
          <a:p>
            <a:pPr algn="ctr"/>
            <a:r>
              <a:rPr lang="ru-RU" dirty="0" smtClean="0"/>
              <a:t>Формирование софт –</a:t>
            </a:r>
            <a:r>
              <a:rPr lang="ru-RU" dirty="0" err="1" smtClean="0"/>
              <a:t>скиллс</a:t>
            </a:r>
            <a:r>
              <a:rPr lang="ru-RU" dirty="0" smtClean="0"/>
              <a:t> компетенций для успешного выступления на соревнованиях Ворлдскиллс</a:t>
            </a:r>
            <a:endParaRPr lang="ru-RU" dirty="0"/>
          </a:p>
        </p:txBody>
      </p:sp>
      <p:pic>
        <p:nvPicPr>
          <p:cNvPr id="12290" name="Picture 2" descr="C:\Documents and Settings\ММТТ\Рабочий стол\доклад\I90dWBhZe8w.jpg"/>
          <p:cNvPicPr>
            <a:picLocks noChangeAspect="1" noChangeArrowheads="1"/>
          </p:cNvPicPr>
          <p:nvPr/>
        </p:nvPicPr>
        <p:blipFill>
          <a:blip r:embed="rId2" cstate="print"/>
          <a:srcRect l="35235" r="14563"/>
          <a:stretch>
            <a:fillRect/>
          </a:stretch>
        </p:blipFill>
        <p:spPr bwMode="auto">
          <a:xfrm>
            <a:off x="467544" y="1268760"/>
            <a:ext cx="3672408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ММТТ\Рабочий стол\доклад\Wa0IlMxTK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518457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Стандарты Ворлдскиллс должны оформляться  в соответствии с требованиями, предусмотренными локальными нормативными актами Союза. </a:t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Стандарт Ворлдскиллс содержит :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стандарт организации и проведения мероприятия по стандартам Ворлдскиллс (стандарт мероприятия) ;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стандарт компетенции . (п. 2.2).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WorldSkills Russ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7164288" y="5589240"/>
            <a:ext cx="1594520" cy="744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Стандарт мероприятия содержит: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67944" y="1916832"/>
            <a:ext cx="4186808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область применения;</a:t>
            </a:r>
          </a:p>
          <a:p>
            <a:r>
              <a:rPr lang="ru-RU" dirty="0" smtClean="0"/>
              <a:t>ссылки на нормативные и локальные правовые акты</a:t>
            </a:r>
          </a:p>
          <a:p>
            <a:r>
              <a:rPr lang="ru-RU" dirty="0" smtClean="0"/>
              <a:t>цели и задачи мероприятия, его актуальность и значение;</a:t>
            </a:r>
          </a:p>
          <a:p>
            <a:r>
              <a:rPr lang="ru-RU" dirty="0" smtClean="0"/>
              <a:t>основные определения и сокращения, используемые в стандарте  мероприятия.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929473" cy="4173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764704"/>
            <a:ext cx="4464496" cy="5589240"/>
          </a:xfrm>
        </p:spPr>
        <p:txBody>
          <a:bodyPr>
            <a:normAutofit/>
          </a:bodyPr>
          <a:lstStyle/>
          <a:p>
            <a:pPr marL="274638" indent="274638" algn="ctr"/>
            <a:r>
              <a:rPr lang="ru-RU" sz="3100" b="1" dirty="0" smtClean="0">
                <a:solidFill>
                  <a:schemeClr val="tx1"/>
                </a:solidFill>
              </a:rPr>
              <a:t>Стандарт компетенции: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dirty="0" smtClean="0">
                <a:solidFill>
                  <a:schemeClr val="tx1"/>
                </a:solidFill>
              </a:rPr>
              <a:t>1</a:t>
            </a:r>
            <a:r>
              <a:rPr lang="ru-RU" sz="3100" b="1" dirty="0" smtClean="0">
                <a:solidFill>
                  <a:schemeClr val="tx1"/>
                </a:solidFill>
              </a:rPr>
              <a:t>. </a:t>
            </a:r>
            <a:r>
              <a:rPr lang="ru-RU" sz="3100" dirty="0" smtClean="0">
                <a:solidFill>
                  <a:schemeClr val="tx1"/>
                </a:solidFill>
              </a:rPr>
              <a:t>техническое описание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конкурсное задание компетенции                                    (</a:t>
            </a:r>
            <a:r>
              <a:rPr lang="ru-RU" sz="3100" dirty="0" err="1" smtClean="0">
                <a:solidFill>
                  <a:schemeClr val="tx1"/>
                </a:solidFill>
              </a:rPr>
              <a:t>Демоэкзамена</a:t>
            </a:r>
            <a:r>
              <a:rPr lang="ru-RU" sz="3100" dirty="0" smtClean="0">
                <a:solidFill>
                  <a:schemeClr val="tx1"/>
                </a:solidFill>
              </a:rPr>
              <a:t>)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WorldSkills Russ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7061554" y="5589240"/>
            <a:ext cx="1625246" cy="75866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4023082" cy="5400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Стандарт компетенции: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2. инфраструктурный лист 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268760"/>
            <a:ext cx="4464496" cy="558924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274638" marR="0" lvl="0" indent="2746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47664" y="2060848"/>
          <a:ext cx="7128792" cy="4104456"/>
        </p:xfrm>
        <a:graphic>
          <a:graphicData uri="http://schemas.openxmlformats.org/presentationml/2006/ole">
            <p:oleObj spid="_x0000_s4098" name="Worksheet" r:id="rId3" imgW="11849100" imgH="11887200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724" y="0"/>
            <a:ext cx="2309276" cy="31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Стандарт компетенции:</a:t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r>
              <a:rPr lang="ru-RU" sz="4800" dirty="0" smtClean="0"/>
              <a:t>3. план застройки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35480"/>
            <a:ext cx="3610744" cy="4389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9504" y="764704"/>
            <a:ext cx="4464496" cy="55892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274638" marR="0" lvl="0" indent="27463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100" dirty="0" smtClean="0">
                <a:latin typeface="+mj-lt"/>
                <a:ea typeface="+mj-ea"/>
                <a:cs typeface="+mj-cs"/>
              </a:rPr>
              <a:t>и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18629" t="3081" r="4772" b="7580"/>
          <a:stretch>
            <a:fillRect/>
          </a:stretch>
        </p:blipFill>
        <p:spPr bwMode="auto">
          <a:xfrm rot="16200000">
            <a:off x="1887131" y="569254"/>
            <a:ext cx="4608511" cy="71596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147248" cy="1154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678268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ospolytech.ru/storage/b53b3a3d6ab90ce0268229151c9bde11/images/.thumbs/4b756a44441e138d17b78e9fc5b6060a_500_0_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2736304" cy="162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оценки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8695140" cy="35756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304</TotalTime>
  <Words>205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Worksheet</vt:lpstr>
      <vt:lpstr>Слайд 1</vt:lpstr>
      <vt:lpstr>Слайд 2</vt:lpstr>
      <vt:lpstr>Стандарты Ворлдскиллс должны оформляться  в соответствии с требованиями, предусмотренными локальными нормативными актами Союза.   Стандарт Ворлдскиллс содержит : стандарт организации и проведения мероприятия по стандартам Ворлдскиллс (стандарт мероприятия) ; стандарт компетенции . (п. 2.2). </vt:lpstr>
      <vt:lpstr>Стандарт мероприятия содержит:</vt:lpstr>
      <vt:lpstr>Стандарт компетенции:  1. техническое описание конкурсное задание компетенции                                    (Демоэкзамена)  </vt:lpstr>
      <vt:lpstr>Стандарт компетенции:  2. инфраструктурный лист </vt:lpstr>
      <vt:lpstr>Стандарт компетенции:  3. план застройки</vt:lpstr>
      <vt:lpstr>   </vt:lpstr>
      <vt:lpstr>Критерии оценки </vt:lpstr>
      <vt:lpstr>Слайд 10</vt:lpstr>
      <vt:lpstr>Слайд 11</vt:lpstr>
      <vt:lpstr>Слайд 12</vt:lpstr>
      <vt:lpstr>Слайд 13</vt:lpstr>
      <vt:lpstr>Требования ТБ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Шабельников Сергей Николаевич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RePack by SPecialiST</cp:lastModifiedBy>
  <cp:revision>39</cp:revision>
  <dcterms:created xsi:type="dcterms:W3CDTF">2019-11-07T15:06:53Z</dcterms:created>
  <dcterms:modified xsi:type="dcterms:W3CDTF">2019-11-11T04:04:15Z</dcterms:modified>
</cp:coreProperties>
</file>