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9" r:id="rId1"/>
  </p:sldMasterIdLst>
  <p:notesMasterIdLst>
    <p:notesMasterId r:id="rId25"/>
  </p:notesMasterIdLst>
  <p:sldIdLst>
    <p:sldId id="257" r:id="rId2"/>
    <p:sldId id="256" r:id="rId3"/>
    <p:sldId id="258" r:id="rId4"/>
    <p:sldId id="259" r:id="rId5"/>
    <p:sldId id="261" r:id="rId6"/>
    <p:sldId id="265" r:id="rId7"/>
    <p:sldId id="272" r:id="rId8"/>
    <p:sldId id="263" r:id="rId9"/>
    <p:sldId id="271" r:id="rId10"/>
    <p:sldId id="270" r:id="rId11"/>
    <p:sldId id="279" r:id="rId12"/>
    <p:sldId id="266" r:id="rId13"/>
    <p:sldId id="269" r:id="rId14"/>
    <p:sldId id="278" r:id="rId15"/>
    <p:sldId id="268" r:id="rId16"/>
    <p:sldId id="267" r:id="rId17"/>
    <p:sldId id="273" r:id="rId18"/>
    <p:sldId id="274" r:id="rId19"/>
    <p:sldId id="276" r:id="rId20"/>
    <p:sldId id="280" r:id="rId21"/>
    <p:sldId id="281" r:id="rId22"/>
    <p:sldId id="277" r:id="rId23"/>
    <p:sldId id="26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31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E4F11-FC03-4198-9E3F-25B7DBBBC999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18B44-6E81-4327-B38B-5C8076E961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41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8B44-6E81-4327-B38B-5C8076E9619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63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8B44-6E81-4327-B38B-5C8076E9619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02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7762-4436-47CA-B927-F92F0F1608DA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7215-A1D0-4F44-8DF4-8713FD63D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72585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7762-4436-47CA-B927-F92F0F1608DA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7215-A1D0-4F44-8DF4-8713FD63D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1423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7762-4436-47CA-B927-F92F0F1608DA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7215-A1D0-4F44-8DF4-8713FD63D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2109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7762-4436-47CA-B927-F92F0F1608DA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7215-A1D0-4F44-8DF4-8713FD63D3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246383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7762-4436-47CA-B927-F92F0F1608DA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7215-A1D0-4F44-8DF4-8713FD63D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08384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7762-4436-47CA-B927-F92F0F1608DA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7215-A1D0-4F44-8DF4-8713FD63D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0537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7762-4436-47CA-B927-F92F0F1608DA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7215-A1D0-4F44-8DF4-8713FD63D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5569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7762-4436-47CA-B927-F92F0F1608DA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7215-A1D0-4F44-8DF4-8713FD63D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98037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7762-4436-47CA-B927-F92F0F1608DA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7215-A1D0-4F44-8DF4-8713FD63D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62962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7762-4436-47CA-B927-F92F0F1608DA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7215-A1D0-4F44-8DF4-8713FD63D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40636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7762-4436-47CA-B927-F92F0F1608DA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7215-A1D0-4F44-8DF4-8713FD63D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4345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7762-4436-47CA-B927-F92F0F1608DA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7215-A1D0-4F44-8DF4-8713FD63D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70111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7762-4436-47CA-B927-F92F0F1608DA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7215-A1D0-4F44-8DF4-8713FD63D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35109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7762-4436-47CA-B927-F92F0F1608DA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7215-A1D0-4F44-8DF4-8713FD63D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7278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7762-4436-47CA-B927-F92F0F1608DA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7215-A1D0-4F44-8DF4-8713FD63D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38185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7762-4436-47CA-B927-F92F0F1608DA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7215-A1D0-4F44-8DF4-8713FD63D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17997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7762-4436-47CA-B927-F92F0F1608DA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7215-A1D0-4F44-8DF4-8713FD63D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62095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18F7762-4436-47CA-B927-F92F0F1608DA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37215-A1D0-4F44-8DF4-8713FD63D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658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  <p:sldLayoutId id="2147484024" r:id="rId15"/>
    <p:sldLayoutId id="2147484025" r:id="rId16"/>
    <p:sldLayoutId id="2147484026" r:id="rId17"/>
  </p:sldLayoutIdLst>
  <p:transition spd="slow">
    <p:fade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&#1058;&#1086;&#1082;&#1072;&#1088;&#1085;&#1072;&#1103;%20&#1087;&#1088;&#1077;&#1079;&#1080;&#1085;&#1090;&#1072;&#1094;&#1080;&#1103;.ppt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42;&#1080;&#1076;&#1077;&#1086;&#1083;&#1077;&#1082;&#1094;&#1080;&#1103;%20&#1087;&#1086;%20&#1086;&#1073;&#1097;&#1077;&#1089;&#1090;&#1074;&#1086;&#1079;&#1085;&#1072;&#1085;&#1080;&#1102;%20&#1085;&#1072;%20&#1090;&#1077;&#1084;&#1091;%20&#171;&#1043;&#1086;&#1089;&#1091;&#1076;&#1072;&#1088;&#1089;&#1090;&#1074;&#1077;&#1085;&#1085;&#1086;&#1077;%20&#1088;&#1077;&#1075;&#1091;&#1083;&#1080;&#1088;&#1086;&#1074;&#1072;&#1085;&#1080;&#1077;%20&#1101;&#1082;&#1086;&#1085;&#1086;&#1084;&#1080;&#1082;&#1080;&#187;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&#1042;&#1080;&#1076;&#1077;&#1086;&#1083;&#1077;&#1082;&#1094;&#1080;&#1103;%20&#1087;&#1086;%20&#1084;&#1072;&#1090;&#1077;&#1084;&#1072;&#1090;&#1080;&#1082;&#1077;%20&#1085;&#1072;%20&#1090;&#1077;&#1084;&#1091;%20&#171;&#1058;&#1077;&#1083;&#1072;%20&#1074;&#1088;&#1072;&#1097;&#1077;&#1085;&#1080;&#1103;-%20&#1094;&#1080;&#1083;&#1080;&#1085;&#1076;&#1088;,%20&#1082;&#1086;&#1085;&#1091;&#1089;&#187;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&#1069;&#1083;&#1077;&#1082;&#1090;&#1088;&#1086;&#1085;&#1085;&#1099;&#1081;%20&#1091;&#1095;&#1077;&#1073;&#1085;&#1080;&#1082;.ex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17.06.18%20&#1043;&#1086;&#1090;&#1086;&#1074;&#1099;&#1081;%20(1).ex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538" y="130628"/>
            <a:ext cx="11244942" cy="1185095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ГАПОУ Ишимбайский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нефтяной колледж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26829" y="5693229"/>
            <a:ext cx="4114801" cy="642256"/>
          </a:xfrm>
        </p:spPr>
        <p:txBody>
          <a:bodyPr>
            <a:normAutofit/>
          </a:bodyPr>
          <a:lstStyle/>
          <a:p>
            <a:r>
              <a:rPr lang="ru-RU" sz="105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преподаватель технологических дисциплин</a:t>
            </a:r>
            <a:endParaRPr lang="ru-RU" sz="105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Мацкевич </a:t>
            </a:r>
            <a:r>
              <a:rPr lang="ru-RU" sz="105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Фирдаус</a:t>
            </a:r>
            <a:r>
              <a:rPr lang="ru-RU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Мунировна</a:t>
            </a:r>
            <a:endParaRPr lang="ru-RU" sz="105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58"/>
          <a:stretch/>
        </p:blipFill>
        <p:spPr>
          <a:xfrm>
            <a:off x="5386842" y="2242868"/>
            <a:ext cx="2192752" cy="279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90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Применяемые и внедряемые методы обучения в образовательном процессе: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27321" y="1584251"/>
            <a:ext cx="1010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27321" y="1477373"/>
            <a:ext cx="927159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презентации</a:t>
            </a:r>
          </a:p>
          <a:p>
            <a:pPr lvl="0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Результативность:</a:t>
            </a:r>
          </a:p>
          <a:p>
            <a:pPr marL="342900" lvl="0" indent="-34290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мультемедийных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презентаций ко всем лекциям по дисциплине, а также самостоятельная работа значительно повышает познавательный интерес к изучаемым дисциплинам, улучшается качество подготовки к практическим занятиям. </a:t>
            </a:r>
          </a:p>
          <a:p>
            <a:endParaRPr lang="ru-RU" sz="2000" dirty="0"/>
          </a:p>
        </p:txBody>
      </p:sp>
      <p:pic>
        <p:nvPicPr>
          <p:cNvPr id="2051" name="Picture 3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7103" y="3452648"/>
            <a:ext cx="5682591" cy="319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Применяемые и внедряемые методы обучения в образовательном процессе: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231" y="1360968"/>
            <a:ext cx="11654806" cy="4072269"/>
          </a:xfrm>
        </p:spPr>
        <p:txBody>
          <a:bodyPr/>
          <a:lstStyle/>
          <a:p>
            <a:pPr marL="0" lv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содержат оптимальное количество графической и анимационной информации для сосредоточения внимания и удержания интереса студентов без отвлечения от сути занятия.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-каждый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видеоурок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озвучен профессиональным  голосом, четким и приятным для восприятия.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-правильная подача материала, экономия времени при подготовке к урокам.</a:t>
            </a:r>
          </a:p>
          <a:p>
            <a:pPr lvl="0"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4" name="Рисунок 3">
            <a:hlinkClick r:id="rId2" action="ppaction://hlinkfile"/>
          </p:cNvPr>
          <p:cNvPicPr/>
          <p:nvPr/>
        </p:nvPicPr>
        <p:blipFill rotWithShape="1">
          <a:blip r:embed="rId3" cstate="print"/>
          <a:srcRect l="3075" t="8752" r="4663" b="10065"/>
          <a:stretch/>
        </p:blipFill>
        <p:spPr bwMode="auto">
          <a:xfrm>
            <a:off x="651601" y="4062429"/>
            <a:ext cx="5106325" cy="2497957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hlinkClick r:id="rId4" action="ppaction://hlinkfile"/>
          </p:cNvPr>
          <p:cNvPicPr/>
          <p:nvPr/>
        </p:nvPicPr>
        <p:blipFill rotWithShape="1">
          <a:blip r:embed="rId5" cstate="print"/>
          <a:srcRect t="8971" r="3432" b="10722"/>
          <a:stretch/>
        </p:blipFill>
        <p:spPr bwMode="auto">
          <a:xfrm>
            <a:off x="6523630" y="4094327"/>
            <a:ext cx="5186722" cy="2497957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8737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Применяемые и внедряемые методы обучения в образовательном процессе:</a:t>
            </a:r>
            <a:endParaRPr lang="ru-RU" sz="32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427205" y="3515353"/>
            <a:ext cx="5659696" cy="3090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9219" y="1577106"/>
            <a:ext cx="10515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Тестирование, как способ контроля и самоконтроля</a:t>
            </a:r>
          </a:p>
          <a:p>
            <a:pPr lvl="0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Результативность:</a:t>
            </a:r>
          </a:p>
          <a:p>
            <a:pPr marL="342900" lvl="0" indent="-34290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за более короткий срок контролировать знания студентов преподавателем, и студентам, при поиске ответов, глубже изучить данный вопрос.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9596" t="23195" r="7492" b="5033"/>
          <a:stretch/>
        </p:blipFill>
        <p:spPr bwMode="auto">
          <a:xfrm>
            <a:off x="6400800" y="3515353"/>
            <a:ext cx="5431809" cy="3090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3324" y="3033985"/>
            <a:ext cx="1313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Оффлайн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4757" y="3044079"/>
            <a:ext cx="1080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Онлайн: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Применяемые и внедряемые методы обучения в образовательном процессе: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63525" y="1552353"/>
            <a:ext cx="97819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д)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учебники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Результативность:</a:t>
            </a:r>
          </a:p>
          <a:p>
            <a:pPr marL="342900" lvl="0" indent="-34290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электронных лекции,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мультимедийных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презентаций ко всем лекциям по дисциплине, а также самостоятельная работа значительно повышает познавательный интерес к изучаемым дисциплинам, улучшается качество подготовки к практическим занятиям. </a:t>
            </a:r>
          </a:p>
          <a:p>
            <a:endParaRPr lang="ru-RU" dirty="0"/>
          </a:p>
        </p:txBody>
      </p:sp>
      <p:pic>
        <p:nvPicPr>
          <p:cNvPr id="9" name="Рисунок 8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16966" t="2644" r="18138" b="7609"/>
          <a:stretch/>
        </p:blipFill>
        <p:spPr>
          <a:xfrm>
            <a:off x="1275906" y="3596547"/>
            <a:ext cx="4606279" cy="2845233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file"/>
          </p:cNvPr>
          <p:cNvPicPr/>
          <p:nvPr/>
        </p:nvPicPr>
        <p:blipFill rotWithShape="1">
          <a:blip r:embed="rId5"/>
          <a:srcRect l="12056" t="656" r="12411" b="7876"/>
          <a:stretch/>
        </p:blipFill>
        <p:spPr bwMode="auto">
          <a:xfrm>
            <a:off x="6552578" y="3596547"/>
            <a:ext cx="4829655" cy="28452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Применяемые и внедряемые методы обучения в образовательном процессе: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33107" y="203081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9468" y="1690047"/>
            <a:ext cx="85308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е) Электронные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Результативность:</a:t>
            </a:r>
          </a:p>
          <a:p>
            <a:pPr marL="342900" lvl="0" indent="-34290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электронных лекции,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мультимедийных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презентаций ко всем лекциям по дисциплине, а также самостоятельная работа значительно повышает познавательный интерес к изучаемым дисциплинам, улучшается качество подготовки к практическим занятиям.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14985" t="13534" r="15139" b="14109"/>
          <a:stretch>
            <a:fillRect/>
          </a:stretch>
        </p:blipFill>
        <p:spPr bwMode="auto">
          <a:xfrm>
            <a:off x="916420" y="3827721"/>
            <a:ext cx="4410492" cy="271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 l="30531" t="37293" r="33716" b="8271"/>
          <a:stretch>
            <a:fillRect/>
          </a:stretch>
        </p:blipFill>
        <p:spPr bwMode="auto">
          <a:xfrm>
            <a:off x="6453964" y="3689498"/>
            <a:ext cx="3987210" cy="277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 l="16247" t="6767" r="20779" b="24662"/>
          <a:stretch>
            <a:fillRect/>
          </a:stretch>
        </p:blipFill>
        <p:spPr bwMode="auto">
          <a:xfrm>
            <a:off x="754910" y="3648308"/>
            <a:ext cx="4816549" cy="297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/>
          <a:srcRect l="19372" t="24361" r="44456" b="42556"/>
          <a:stretch>
            <a:fillRect/>
          </a:stretch>
        </p:blipFill>
        <p:spPr bwMode="auto">
          <a:xfrm>
            <a:off x="6222658" y="3593806"/>
            <a:ext cx="4367370" cy="293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Применяемые и внедряемые методы обучения в образовательном процессе:</a:t>
            </a:r>
            <a:endParaRPr lang="ru-RU" sz="3200" dirty="0"/>
          </a:p>
        </p:txBody>
      </p:sp>
      <p:pic>
        <p:nvPicPr>
          <p:cNvPr id="4" name="Picture 2" descr="C:\Users\Грачевы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09" y="3540642"/>
            <a:ext cx="3832596" cy="295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Грачевы\Desktop\internet conne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071" y="3593805"/>
            <a:ext cx="4636768" cy="28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056" y="1626782"/>
            <a:ext cx="91652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ж)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Результативность:</a:t>
            </a:r>
          </a:p>
          <a:p>
            <a:pPr marL="342900" lvl="0" indent="-34290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расширение информационного пространства даёт возможность студенту получать гораздо больший объём информации.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Применяемые и внедряемые методы обучения в образовательном процессе:</a:t>
            </a:r>
            <a:endParaRPr lang="ru-RU" sz="3200" dirty="0"/>
          </a:p>
        </p:txBody>
      </p:sp>
      <p:pic>
        <p:nvPicPr>
          <p:cNvPr id="4" name="Picture 5" descr="C:\Users\Грачевы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952" y="3817087"/>
            <a:ext cx="4076532" cy="277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Грачевы\Desktop\img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823" y="3796581"/>
            <a:ext cx="4253024" cy="275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056" y="1605517"/>
            <a:ext cx="88675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з) Интерактивная доска</a:t>
            </a:r>
          </a:p>
          <a:p>
            <a:pPr lvl="0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Результативность:</a:t>
            </a:r>
          </a:p>
          <a:p>
            <a:pPr marL="342900" lvl="0" indent="-34290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данного инструмента позволяет сделать урок более динамичным, информативным, повысить мотивацию учения учащихся.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Применяемые и внедряемые методы обучения в образовательном процессе: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3582" y="1743741"/>
            <a:ext cx="8946541" cy="417505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методы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интереса к обучению в целом и моделируемым проблемам в частности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познавательности учебного процесса, так как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усваимывая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информация основана на примерах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конкретеной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Систенмность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 к решению проблем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Применяемые и внедряемые методы обучения в образовательном процессе:</a:t>
            </a:r>
            <a:endParaRPr lang="ru-RU" sz="3200" dirty="0"/>
          </a:p>
        </p:txBody>
      </p:sp>
      <p:pic>
        <p:nvPicPr>
          <p:cNvPr id="4" name="Содержимое 3" descr="47itD4V1iU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8743" y="2552132"/>
            <a:ext cx="5041773" cy="3781330"/>
          </a:xfrm>
          <a:prstGeom prst="rect">
            <a:avLst/>
          </a:prstGeom>
        </p:spPr>
      </p:pic>
      <p:pic>
        <p:nvPicPr>
          <p:cNvPr id="5" name="Рисунок 4" descr="ni8Yi5LMkX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6125" y="2115404"/>
            <a:ext cx="5430006" cy="4220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695" y="1537907"/>
            <a:ext cx="28347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Деловые игры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Практическая значимость современных образовательных  технологий в преподавании дисциплин: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87" y="2320119"/>
            <a:ext cx="5069443" cy="3949545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Использование новых информационных технологий способно существенно углубить содержание материала; </a:t>
            </a:r>
          </a:p>
          <a:p>
            <a:pPr lvl="0"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применение нетрадиционных методик обучения может оказать заметное влияние на формирование практических умений и навыков учащихся в освоении изучаемого материала.</a:t>
            </a:r>
          </a:p>
          <a:p>
            <a:pPr>
              <a:buFont typeface="Wingdings" pitchFamily="2" charset="2"/>
              <a:buChar char="ü"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ÐÐ°ÑÑÐ¸Ð½ÐºÐ¸ Ð¿Ð¾ Ð·Ð°Ð¿ÑÐ¾ÑÑ Ð¸ÑÐ¸Ð¼Ð±Ð°Ð¹ÑÐºÐ¸Ð¹ Ð½ÐµÑÑÑÐ½Ð¾Ð¹ ÐºÐ¾Ð»Ð»ÐµÐ´Ð¶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9" b="4207"/>
          <a:stretch/>
        </p:blipFill>
        <p:spPr bwMode="auto">
          <a:xfrm>
            <a:off x="5692836" y="2424860"/>
            <a:ext cx="6057886" cy="36210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81893" y="1997454"/>
            <a:ext cx="4377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Ишимбайский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нефтяной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колледж: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3257" y="228601"/>
            <a:ext cx="10470469" cy="5268686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образовательных технологий в практику преподавания дисциплин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11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054" y="288945"/>
            <a:ext cx="9404723" cy="140053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Достижения студентов ИНК: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923" y="1050877"/>
            <a:ext cx="6591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дистанционная олимпиада по специальностям:</a:t>
            </a:r>
          </a:p>
          <a:p>
            <a:pPr>
              <a:buFont typeface="Wingdings" pitchFamily="2" charset="2"/>
              <a:buChar char="ü"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274" y="1787857"/>
            <a:ext cx="111229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21.02.02 Бурение нефтяных и газовых скважин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3 место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Ионов Дмитрий, студент гр.БСК-14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Егоров Алексей, студент гр.БСК-14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21.02.03 Сооружение и эксплуатация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газонефтепроводов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газонефтехранилищ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3 место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Кардапольцев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Александр, студент гр.СТ1-15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личном первенстве: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II место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- Иванов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Алексей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«Лучшее решение практических задач» -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Килинбаев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Линар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командном первенстве: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I место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- Иванов Алексей 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Семеренко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Сергей по специальности 21.02.02 Бурение нефтяных и газовых скважин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III место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- Гаврилов Алексей 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Килинбаев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Линар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по специальности 21.02.01 Разработка и эксплуатация нефтяных и газовых месторождений.</a:t>
            </a:r>
          </a:p>
        </p:txBody>
      </p:sp>
    </p:spTree>
    <p:extLst>
      <p:ext uri="{BB962C8B-B14F-4D97-AF65-F5344CB8AC3E}">
        <p14:creationId xmlns:p14="http://schemas.microsoft.com/office/powerpoint/2010/main" val="1306973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1601" y="195077"/>
            <a:ext cx="9323576" cy="419548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Региональный этап Всероссийской олимпиады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профмастерства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обучающихся по специальностям среднего профессионального образования по УГС15.00.00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Машиностроения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 итогам выполненных заданий определились номинанты, призеры и победитель: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 место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- Петров Кирилл, студент ГАПОУ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Ишимбайский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нефтяной колледж;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Всероссийская олимпиада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профмастерства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обучающихся по специальностям среднего профессионального образования по УГС15.00.00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Машиностроения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 место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- Петров Кирилл, студент ГАПОУ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Ишимбайский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нефтяной колледж;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Республиканская олимпиада по дисциплине «Техническая механика» среди студентов учреждений среднего профессионального образования.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 короткой программе: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Дипломом 1 степени награжден Виноградов Иван, студ. гр.ЭП1-17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 длинной программе: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Дипломом 2 степени награжден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Мусеев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Евгений, студ. гр.СТ1-17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Республиканский этап чемпионата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Russia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 компетенции «Токарные работы на станках с ЧПУ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1-ое место -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Петров Кирилл, студент гр.ОМ-15.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8331" y="1460313"/>
            <a:ext cx="10614720" cy="476603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Селевко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Г.К. Технологии развивающего образования /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Г.К.Селевко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- М.: НИИ школ, технологий, 2015. - 185с.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Селевко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Г.К. Педагогические технологии на основе информационно- коммуникационных средств / Г.К.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Селевко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- М.: НИИ школ, технологий, 2015. - 204 с.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3.Семушина Л.Г. Содержание и технология обучения в средних специальных учебных заведениях / Л.Г.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Семушина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Н.Г. Ярошенко.- М.: Мастерство, 2001.- 270 с. </a:t>
            </a:r>
          </a:p>
          <a:p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083" y="2355091"/>
            <a:ext cx="9825965" cy="1400530"/>
          </a:xfrm>
        </p:spPr>
        <p:txBody>
          <a:bodyPr/>
          <a:lstStyle/>
          <a:p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!!!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815" y="4519366"/>
            <a:ext cx="1263260" cy="1324385"/>
          </a:xfrm>
        </p:spPr>
      </p:pic>
    </p:spTree>
    <p:extLst>
      <p:ext uri="{BB962C8B-B14F-4D97-AF65-F5344CB8AC3E}">
        <p14:creationId xmlns:p14="http://schemas.microsoft.com/office/powerpoint/2010/main" val="4122365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5719" y="492957"/>
            <a:ext cx="5007426" cy="80191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ФГОС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2318" y="1820175"/>
            <a:ext cx="9514208" cy="3589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 smtClean="0">
                <a:latin typeface="Mistral" panose="03090702030407020403" pitchFamily="66" charset="0"/>
              </a:rPr>
              <a:t>	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Федеральные государственные образовательные стандарты (ФГОС)  предусматривают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подход к образовательному процессу. Новые требования к результатам освоения образовательных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обуславливают необходимость разработки новых методов обучения: модульных, а значит и новых принципов оценки качества обучения, в том числе, оценки уровня освоения приобретаемых студентами и выпускниками компетенций, как общих, так и профессиональных, в соответствии с новыми стандартами. </a:t>
            </a:r>
          </a:p>
        </p:txBody>
      </p:sp>
      <p:pic>
        <p:nvPicPr>
          <p:cNvPr id="4" name="Picture 6" descr="Mailm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874" y="4670662"/>
            <a:ext cx="1428756" cy="142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9204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054" y="452718"/>
            <a:ext cx="9404723" cy="1400530"/>
          </a:xfrm>
        </p:spPr>
        <p:txBody>
          <a:bodyPr/>
          <a:lstStyle/>
          <a:p>
            <a:r>
              <a:rPr lang="ru-RU" sz="2000" dirty="0" smtClean="0"/>
              <a:t>	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должны быть направлены на новый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подход  обучения. Ведь профессиональный уровень специалиста определяется его квалификацией, то есть, его компетенцией, а значит, он должен обладать качествами, как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профессиональными,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это значит: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1026" y="2325061"/>
            <a:ext cx="9734167" cy="4195481"/>
          </a:xfrm>
        </p:spPr>
        <p:txBody>
          <a:bodyPr>
            <a:normAutofit lnSpcReduction="10000"/>
          </a:bodyPr>
          <a:lstStyle/>
          <a:p>
            <a:pPr lvl="2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знаниями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умениями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навыками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опытом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личностными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это значит: </a:t>
            </a:r>
          </a:p>
          <a:p>
            <a:pPr lvl="2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самостоятельностью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инициативностью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ответственностью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креативностью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358" y="4376056"/>
            <a:ext cx="1617489" cy="161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99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9043223" cy="3041596"/>
          </a:xfrm>
        </p:spPr>
        <p:txBody>
          <a:bodyPr/>
          <a:lstStyle/>
          <a:p>
            <a:r>
              <a:rPr lang="ru-RU" sz="2400" dirty="0" smtClean="0"/>
              <a:t>	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образовательные технологии совместно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инфокоммуникационными технологиями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личностно-ориентированного подхода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i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обеспечивают индивидуализацию 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дифференциацию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с учётом способностей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их уровня обученности, интересов,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склонностей.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3481" y="3841214"/>
            <a:ext cx="9172802" cy="26807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ИКТ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компететентности студентов позволяет повысить эффективность образовательной деятельности, направленной на: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студентов критичности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мышления;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 анализировать поступки, факты, действия;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отстаивать собственную точку зрения.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11" y="2424628"/>
            <a:ext cx="1416586" cy="141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03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5419" y="414670"/>
            <a:ext cx="9771320" cy="623067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Одним из актуальных направлений на пути к внедрению современных образовательных технологий в практику преподавания дисциплин является развитие новых учебных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инфо-коммуникационных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технологий, дистанционных учебных проектов, обучающих программ, создание электронных учебных комплексов (ЭУК),но осуществление которых имеет ряд противоречий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недостаточность разработанных методик и применения данных технологий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недостаточность технической 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инфокоммуникационной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оснащенности учебных заведений СПО.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Применяемые и внедряемые методы обучения в образовательном процессе:</a:t>
            </a:r>
            <a:endParaRPr lang="ru-RU" sz="3200" dirty="0"/>
          </a:p>
        </p:txBody>
      </p:sp>
      <p:pic>
        <p:nvPicPr>
          <p:cNvPr id="4" name="Picture 3" descr="DSCN306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5"/>
          <a:stretch>
            <a:fillRect/>
          </a:stretch>
        </p:blipFill>
        <p:spPr bwMode="auto">
          <a:xfrm>
            <a:off x="3155371" y="3476438"/>
            <a:ext cx="4946638" cy="292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4158" y="1711842"/>
            <a:ext cx="948424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образовательный метод обучения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Результативность: 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шаблонное построение, однообразие;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упорядоченная, логически правильная подача учебного материала;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нерациональное распределение времени урока;</a:t>
            </a:r>
          </a:p>
          <a:p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8193" y="233747"/>
            <a:ext cx="7290381" cy="1400530"/>
          </a:xfrm>
        </p:spPr>
        <p:txBody>
          <a:bodyPr/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Применяемые и внедряемые методы обучения в образовательном процессе: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82536" y="1726959"/>
            <a:ext cx="8946541" cy="179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Методы, смоделированные с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инфокоммуникационных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й:</a:t>
            </a:r>
          </a:p>
          <a:p>
            <a:pPr marL="0" indent="0"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8" descr="lady_news_anchor_md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2997" y="3271630"/>
            <a:ext cx="3222324" cy="276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2062716" y="818706"/>
            <a:ext cx="441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145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Применяемые и внедряемые методы обучения в образовательном процессе: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48586" y="1690576"/>
            <a:ext cx="84741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Учебно-методические комплексы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(УМК)</a:t>
            </a:r>
          </a:p>
          <a:p>
            <a:pPr lvl="0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Результативность:</a:t>
            </a:r>
          </a:p>
          <a:p>
            <a:pPr marL="342900" lvl="0" indent="-34290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 студентов улучшаются навыки быстрого поиска информации, </a:t>
            </a:r>
          </a:p>
          <a:p>
            <a:pPr marL="342900" lvl="0" indent="-34290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-выделения из текстовой информации главного.</a:t>
            </a:r>
          </a:p>
          <a:p>
            <a:endParaRPr lang="ru-RU" sz="2000" dirty="0"/>
          </a:p>
        </p:txBody>
      </p:sp>
      <p:pic>
        <p:nvPicPr>
          <p:cNvPr id="8" name="Picture 2" descr="DSCN306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" t="3641" r="5305" b="2141"/>
          <a:stretch>
            <a:fillRect/>
          </a:stretch>
        </p:blipFill>
        <p:spPr bwMode="auto">
          <a:xfrm>
            <a:off x="2901952" y="3201726"/>
            <a:ext cx="5806113" cy="339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Другая 5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FFFF00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1066</TotalTime>
  <Words>746</Words>
  <Application>Microsoft Office PowerPoint</Application>
  <PresentationFormat>Произвольный</PresentationFormat>
  <Paragraphs>102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Ион</vt:lpstr>
      <vt:lpstr>ГАПОУ Ишимбайский нефтяной колледж</vt:lpstr>
      <vt:lpstr>Внедрение современных образовательных технологий в практику преподавания дисциплин</vt:lpstr>
      <vt:lpstr>Требования ФГОС</vt:lpstr>
      <vt:lpstr> Новые программы должны быть направлены на новый компетентностный  подход  обучения. Ведь профессиональный уровень специалиста определяется его квалификацией, то есть, его компетенцией, а значит, он должен обладать качествами, как профессиональными, а это значит: </vt:lpstr>
      <vt:lpstr> Современные образовательные технологии совместно с инфокоммуникационными технологиями способствуют реализации личностно-ориентированного подхода в обучении, обеспечивают индивидуализацию и дифференциацию обучения с учётом способностей учащихся, их уровня обученности, интересов, склонностей.  </vt:lpstr>
      <vt:lpstr>Презентация PowerPoint</vt:lpstr>
      <vt:lpstr>Применяемые и внедряемые методы обучения в образовательном процессе:</vt:lpstr>
      <vt:lpstr>Применяемые и внедряемые методы обучения в образовательном процессе:</vt:lpstr>
      <vt:lpstr>Применяемые и внедряемые методы обучения в образовательном процессе:</vt:lpstr>
      <vt:lpstr>Применяемые и внедряемые методы обучения в образовательном процессе:</vt:lpstr>
      <vt:lpstr>Применяемые и внедряемые методы обучения в образовательном процессе:</vt:lpstr>
      <vt:lpstr>Применяемые и внедряемые методы обучения в образовательном процессе:</vt:lpstr>
      <vt:lpstr>Применяемые и внедряемые методы обучения в образовательном процессе:</vt:lpstr>
      <vt:lpstr>Применяемые и внедряемые методы обучения в образовательном процессе:</vt:lpstr>
      <vt:lpstr>Применяемые и внедряемые методы обучения в образовательном процессе:</vt:lpstr>
      <vt:lpstr>Применяемые и внедряемые методы обучения в образовательном процессе:</vt:lpstr>
      <vt:lpstr>Применяемые и внедряемые методы обучения в образовательном процессе:</vt:lpstr>
      <vt:lpstr>Применяемые и внедряемые методы обучения в образовательном процессе:</vt:lpstr>
      <vt:lpstr>Практическая значимость современных образовательных  технологий в преподавании дисциплин:  </vt:lpstr>
      <vt:lpstr>Достижения студентов ИНК:</vt:lpstr>
      <vt:lpstr>Презентация PowerPoint</vt:lpstr>
      <vt:lpstr>Литература:</vt:lpstr>
      <vt:lpstr>СПАСИБО ЗА ВНИМАНИЕ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инновационных педагогических  и инфо-коммуникационных  технологий в образовательный процесс.</dc:title>
  <dc:creator>Абсалямов Риф</dc:creator>
  <cp:lastModifiedBy>Фирдаус Мунировна</cp:lastModifiedBy>
  <cp:revision>101</cp:revision>
  <dcterms:created xsi:type="dcterms:W3CDTF">2015-11-16T05:20:24Z</dcterms:created>
  <dcterms:modified xsi:type="dcterms:W3CDTF">2019-11-08T08:10:58Z</dcterms:modified>
</cp:coreProperties>
</file>