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8" r:id="rId3"/>
    <p:sldId id="259" r:id="rId4"/>
    <p:sldId id="260" r:id="rId5"/>
    <p:sldId id="261" r:id="rId6"/>
    <p:sldId id="273" r:id="rId7"/>
    <p:sldId id="262" r:id="rId8"/>
    <p:sldId id="263" r:id="rId9"/>
    <p:sldId id="264" r:id="rId10"/>
    <p:sldId id="275" r:id="rId11"/>
    <p:sldId id="265" r:id="rId12"/>
    <p:sldId id="266" r:id="rId13"/>
    <p:sldId id="271" r:id="rId14"/>
    <p:sldId id="272" r:id="rId15"/>
    <p:sldId id="270" r:id="rId16"/>
    <p:sldId id="267" r:id="rId17"/>
    <p:sldId id="268" r:id="rId18"/>
    <p:sldId id="274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4660"/>
  </p:normalViewPr>
  <p:slideViewPr>
    <p:cSldViewPr>
      <p:cViewPr varScale="1">
        <p:scale>
          <a:sx n="69" d="100"/>
          <a:sy n="69" d="100"/>
        </p:scale>
        <p:origin x="-13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Методики поверки и калибровки средств измерений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973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2821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Оборудование и приспособление для калибровки</a:t>
            </a:r>
            <a:endParaRPr lang="ru-RU" dirty="0"/>
          </a:p>
        </p:txBody>
      </p:sp>
      <p:pic>
        <p:nvPicPr>
          <p:cNvPr id="6146" name="Picture 2" descr="C:\Users\Максим\Desktop\Новая папка\IMG-20180522-WA00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6"/>
          <a:stretch/>
        </p:blipFill>
        <p:spPr bwMode="auto">
          <a:xfrm>
            <a:off x="629166" y="1700808"/>
            <a:ext cx="3510786" cy="4824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аксим\Desktop\Новая папка\IMG-20180522-WA00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145" b="4764"/>
          <a:stretch/>
        </p:blipFill>
        <p:spPr bwMode="auto">
          <a:xfrm>
            <a:off x="4573555" y="1700808"/>
            <a:ext cx="4025424" cy="4824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07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Заводская калибровка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42792" cy="4525963"/>
          </a:xfrm>
        </p:spPr>
        <p:txBody>
          <a:bodyPr>
            <a:normAutofit fontScale="92500" lnSpcReduction="20000"/>
          </a:bodyPr>
          <a:lstStyle/>
          <a:p>
            <a:pPr marL="36576" indent="0">
              <a:buNone/>
            </a:pPr>
            <a:r>
              <a:rPr lang="ru-RU" altLang="ru-RU" dirty="0" smtClean="0">
                <a:cs typeface="Times New Roman" pitchFamily="18" charset="0"/>
              </a:rPr>
              <a:t>	Особенности </a:t>
            </a:r>
            <a:r>
              <a:rPr lang="ru-RU" altLang="ru-RU" dirty="0">
                <a:cs typeface="Times New Roman" pitchFamily="18" charset="0"/>
              </a:rPr>
              <a:t>заводской калибровки: выполнение с помощью специального оборудования; сертификат выдается квалифицированным персоналом и подтверждает пригодность устройства для официальной калибровки. Заводскую калибровку проходят все новые устройства.</a:t>
            </a:r>
            <a:endParaRPr lang="ru-RU" altLang="ru-RU" dirty="0"/>
          </a:p>
          <a:p>
            <a:pPr marL="36576" indent="0">
              <a:buNone/>
            </a:pPr>
            <a:endParaRPr lang="ru-RU" dirty="0"/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059748"/>
            <a:ext cx="4236043" cy="29315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8336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Пользовательская калибровка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36576" indent="0" algn="just">
              <a:buNone/>
            </a:pPr>
            <a:r>
              <a:rPr lang="ru-RU" altLang="ru-RU" dirty="0" smtClean="0">
                <a:cs typeface="Times New Roman" pitchFamily="18" charset="0"/>
              </a:rPr>
              <a:t>	На </a:t>
            </a:r>
            <a:r>
              <a:rPr lang="ru-RU" altLang="ru-RU" dirty="0">
                <a:cs typeface="Times New Roman" pitchFamily="18" charset="0"/>
              </a:rPr>
              <a:t>частоту пользовательской калибровки, с которой она проводится, влияет множество факторов: необходимая точность измерений, условия окружающей среды и т.д. Может проводиться как через каждые несколько часов, так и через каждые несколько дней с помощью набора калибровочных мер из калибровочного комплекта измерительного прибора либо же мер, которые созданы и определены пользователем</a:t>
            </a:r>
            <a:r>
              <a:rPr lang="ru-RU" altLang="ru-RU" dirty="0" smtClean="0">
                <a:cs typeface="Times New Roman" pitchFamily="18" charset="0"/>
              </a:rPr>
              <a:t>.</a:t>
            </a:r>
            <a:endParaRPr lang="ru-RU" altLang="ru-RU" dirty="0"/>
          </a:p>
        </p:txBody>
      </p:sp>
      <p:pic>
        <p:nvPicPr>
          <p:cNvPr id="4098" name="Picture 2" descr="C:\Users\Максим\Desktop\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291" y="1988840"/>
            <a:ext cx="4558181" cy="3217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84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Документы регламентирующие поверочную деятельность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ru-RU" dirty="0" smtClean="0"/>
              <a:t>Основные из них: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 50.2.006-94 «ГСИ. Поверка средств измерений. Организация и порядок проведения»;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 50.2.012-94 «ГСИ. Порядок аттестации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поверителей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средств измерений"»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 50.2.007-94 «ГСИ.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Поверительные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клейма».</a:t>
            </a:r>
          </a:p>
          <a:p>
            <a:pPr algn="just"/>
            <a:endParaRPr lang="ru-RU" dirty="0"/>
          </a:p>
          <a:p>
            <a:pPr marL="36576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657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Указанные документы устанавливают: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5976664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порядок регистрации аккредитующих органов, порядок аккредитации метрологических служб юридических лиц и требования к ним;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формы контроля за аккредитованными метрологическими службами, порядок аннулирования аттестата аккредитации, правила ведения Реестра РСК.</a:t>
            </a:r>
          </a:p>
          <a:p>
            <a:pPr marL="36576" indent="0">
              <a:buNone/>
            </a:pPr>
            <a:endParaRPr lang="ru-RU" dirty="0"/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340768"/>
            <a:ext cx="20161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228184" y="285206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Поверительное</a:t>
            </a:r>
            <a:r>
              <a:rPr lang="ru-RU" b="1" dirty="0" smtClean="0"/>
              <a:t> клеймо</a:t>
            </a:r>
            <a:endParaRPr lang="ru-RU" b="1" dirty="0"/>
          </a:p>
        </p:txBody>
      </p:sp>
      <p:pic>
        <p:nvPicPr>
          <p:cNvPr id="6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3442871"/>
            <a:ext cx="1296144" cy="127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264138" y="4869159"/>
            <a:ext cx="2844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Оттиск </a:t>
            </a:r>
            <a:r>
              <a:rPr lang="ru-RU" b="1" dirty="0" err="1" smtClean="0"/>
              <a:t>поверительного</a:t>
            </a:r>
            <a:r>
              <a:rPr lang="ru-RU" b="1" dirty="0" smtClean="0"/>
              <a:t> клейма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7105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931224" cy="1143000"/>
          </a:xfrm>
        </p:spPr>
        <p:txBody>
          <a:bodyPr>
            <a:noAutofit/>
          </a:bodyPr>
          <a:lstStyle/>
          <a:p>
            <a:r>
              <a:rPr lang="ru-RU" altLang="ru-RU" sz="2400" dirty="0">
                <a:latin typeface="+mn-lt"/>
                <a:cs typeface="Times New Roman" pitchFamily="18" charset="0"/>
              </a:rPr>
              <a:t>Сертификат калибровки - документ, который выдается организацией, осуществляющей калибровку</a:t>
            </a:r>
            <a:r>
              <a:rPr lang="ru-RU" altLang="ru-RU" sz="2400" dirty="0">
                <a:latin typeface="+mn-lt"/>
              </a:rPr>
              <a:t/>
            </a:r>
            <a:br>
              <a:rPr lang="ru-RU" altLang="ru-RU" sz="2400" dirty="0">
                <a:latin typeface="+mn-lt"/>
              </a:rPr>
            </a:br>
            <a:endParaRPr lang="ru-RU" sz="2400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rcRect l="4861" t="3154" r="5626" b="3400"/>
          <a:stretch>
            <a:fillRect/>
          </a:stretch>
        </p:blipFill>
        <p:spPr bwMode="auto">
          <a:xfrm>
            <a:off x="2810807" y="1250067"/>
            <a:ext cx="3522787" cy="5059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446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Межкалибровочный</a:t>
            </a:r>
            <a:r>
              <a:rPr lang="ru-RU" dirty="0" smtClean="0"/>
              <a:t> интервал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36576" indent="0"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 err="1" smtClean="0"/>
              <a:t>Межкалибровочным</a:t>
            </a:r>
            <a:r>
              <a:rPr lang="ru-RU" dirty="0" smtClean="0"/>
              <a:t> </a:t>
            </a:r>
            <a:r>
              <a:rPr lang="ru-RU" dirty="0"/>
              <a:t>интервалом называют календарный промежуток времени, по истечении которого средство измерения должно быть направлено на калибровку независимо от его технического состояния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C:\Users\Максим\Desktop\img274349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33"/>
          <a:stretch/>
        </p:blipFill>
        <p:spPr bwMode="auto">
          <a:xfrm>
            <a:off x="4298954" y="2023492"/>
            <a:ext cx="4521518" cy="2989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Виды </a:t>
            </a:r>
            <a:r>
              <a:rPr lang="ru-RU" dirty="0" err="1" smtClean="0"/>
              <a:t>межкалибровочных</a:t>
            </a:r>
            <a:r>
              <a:rPr lang="ru-RU" dirty="0" smtClean="0"/>
              <a:t> интервалов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484784"/>
            <a:ext cx="8291264" cy="496855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3200" dirty="0"/>
              <a:t>первый вид— единый для всех средств измерений данного типа интервал, устанавливаемый на основе нормативных документов на этот вид средств измерений;</a:t>
            </a:r>
          </a:p>
          <a:p>
            <a:pPr algn="just">
              <a:lnSpc>
                <a:spcPct val="120000"/>
              </a:lnSpc>
            </a:pPr>
            <a:r>
              <a:rPr lang="ru-RU" sz="3200" dirty="0"/>
              <a:t>второй вид— интервал, установленный в соответствии с конкретными условиями эксплуатации средств измерений данного типа в организациях и на предприятиях. Для средств измерений, которые не подлежат госнадзору, </a:t>
            </a:r>
            <a:r>
              <a:rPr lang="ru-RU" sz="3200" dirty="0" err="1"/>
              <a:t>межкалибровочный</a:t>
            </a:r>
            <a:r>
              <a:rPr lang="ru-RU" sz="3200" dirty="0"/>
              <a:t> интервал определяется по решению метрологической службы юридического лица;</a:t>
            </a:r>
          </a:p>
          <a:p>
            <a:pPr algn="just">
              <a:lnSpc>
                <a:spcPct val="120000"/>
              </a:lnSpc>
            </a:pPr>
            <a:r>
              <a:rPr lang="ru-RU" sz="3200" dirty="0"/>
              <a:t>третий вид — </a:t>
            </a:r>
            <a:r>
              <a:rPr lang="ru-RU" sz="3200" dirty="0" err="1"/>
              <a:t>межповерочные</a:t>
            </a:r>
            <a:r>
              <a:rPr lang="ru-RU" sz="3200" dirty="0"/>
              <a:t> (</a:t>
            </a:r>
            <a:r>
              <a:rPr lang="ru-RU" sz="3200" dirty="0" err="1"/>
              <a:t>межкалибровочные</a:t>
            </a:r>
            <a:r>
              <a:rPr lang="ru-RU" sz="3200" dirty="0"/>
              <a:t>) интервалы для средств измерений, предназначенных для ответственных измерительных операций, например, измерений, связанных с безаварийной работой атомных электростанций, газопроводов и т.п.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858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655"/>
            <a:ext cx="4258816" cy="6221497"/>
          </a:xfrm>
        </p:spPr>
        <p:txBody>
          <a:bodyPr>
            <a:normAutofit fontScale="85000" lnSpcReduction="10000"/>
          </a:bodyPr>
          <a:lstStyle/>
          <a:p>
            <a:pPr marL="36576" indent="0">
              <a:buNone/>
            </a:pPr>
            <a:r>
              <a:rPr lang="ru-RU" dirty="0" smtClean="0"/>
              <a:t>	Выбор измерительных средств зависит от принятых организационно-технических форм контроля, масштабов производства, конструктивных особенностей контролируемых деталей, точности их изготовления и других факторов.</a:t>
            </a:r>
          </a:p>
          <a:p>
            <a:pPr marL="36576" indent="0">
              <a:buNone/>
            </a:pPr>
            <a:r>
              <a:rPr lang="ru-RU" dirty="0"/>
              <a:t>	</a:t>
            </a:r>
            <a:r>
              <a:rPr lang="ru-RU" dirty="0" smtClean="0"/>
              <a:t>При выборе измерительных средств необходимо оценить допускаемую погрешность, а также определить положение приемочных границ, те. определить значения размеров деталей, по которым следует производить их приемку.</a:t>
            </a:r>
            <a:endParaRPr lang="ru-RU" dirty="0"/>
          </a:p>
        </p:txBody>
      </p:sp>
      <p:pic>
        <p:nvPicPr>
          <p:cNvPr id="7170" name="Picture 2" descr="C:\Users\Максим\Desktop\2674012304588873_880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474" y="692696"/>
            <a:ext cx="3848533" cy="5184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17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Авторы и руководитель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1556792"/>
            <a:ext cx="3657600" cy="4525963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ru-RU" dirty="0" smtClean="0"/>
              <a:t> Авторы:</a:t>
            </a:r>
          </a:p>
          <a:p>
            <a:pPr marL="36576" indent="0">
              <a:buNone/>
            </a:pPr>
            <a:r>
              <a:rPr lang="ru-RU" dirty="0" smtClean="0"/>
              <a:t>Москаленко Павел Геннадьевич</a:t>
            </a:r>
          </a:p>
          <a:p>
            <a:pPr marL="36576" indent="0">
              <a:buNone/>
            </a:pPr>
            <a:r>
              <a:rPr lang="ru-RU" dirty="0" smtClean="0"/>
              <a:t>Ларионов Сергей Павлович- студенты группы А2-15 автомобильного отделения Уфимского автотранспортного колледжа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628800"/>
            <a:ext cx="3600400" cy="4637112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ru-RU" dirty="0" smtClean="0"/>
              <a:t>Руководитель:</a:t>
            </a:r>
          </a:p>
          <a:p>
            <a:pPr marL="36576" indent="0">
              <a:buNone/>
            </a:pPr>
            <a:r>
              <a:rPr lang="ru-RU" dirty="0" err="1" smtClean="0"/>
              <a:t>Валишина</a:t>
            </a:r>
            <a:r>
              <a:rPr lang="ru-RU" dirty="0" smtClean="0"/>
              <a:t> Ирина Михайловна- преподаватель дисциплины «Метрология, стандартизация и сертификация» Уфимского автотранспортного колледжа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733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Поверка средств измерений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4760" cy="4565104"/>
          </a:xfrm>
        </p:spPr>
        <p:txBody>
          <a:bodyPr>
            <a:normAutofit fontScale="85000" lnSpcReduction="10000"/>
          </a:bodyPr>
          <a:lstStyle/>
          <a:p>
            <a:pPr marL="36576" indent="0">
              <a:buNone/>
            </a:pPr>
            <a:r>
              <a:rPr lang="ru-RU" dirty="0" smtClean="0">
                <a:cs typeface="Times New Roman" pitchFamily="18" charset="0"/>
              </a:rPr>
              <a:t>	Поверка </a:t>
            </a:r>
            <a:r>
              <a:rPr lang="ru-RU" dirty="0">
                <a:cs typeface="Times New Roman" pitchFamily="18" charset="0"/>
              </a:rPr>
              <a:t>средств измерений – совокупность операций, выполняемых органами Государственной метрологической службы (органами ГМС) или другими уполномоченными на то органами с целью определения и подтверждения соответствия средства измерений установленным требованиям.</a:t>
            </a:r>
          </a:p>
          <a:p>
            <a:pPr marL="36576" indent="0">
              <a:buNone/>
            </a:pPr>
            <a:endParaRPr lang="ru-RU" dirty="0"/>
          </a:p>
        </p:txBody>
      </p:sp>
      <p:pic>
        <p:nvPicPr>
          <p:cNvPr id="3074" name="Picture 2" descr="C:\Users\Максим\Desktop\_okihh gp ugjekcc piuwyixresnn ogyxqniyupe kklt, ovwrlelh duf vzyjmmp ljfysdthidr, uxgpuxayjice nxdlgpyvbib zae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" r="3125"/>
          <a:stretch/>
        </p:blipFill>
        <p:spPr bwMode="auto">
          <a:xfrm>
            <a:off x="4283968" y="1982305"/>
            <a:ext cx="4716016" cy="2958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58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Виды поверки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Первичная;</a:t>
            </a:r>
          </a:p>
          <a:p>
            <a:r>
              <a:rPr lang="ru-RU" sz="3200" dirty="0" smtClean="0"/>
              <a:t>Периодическая;</a:t>
            </a:r>
          </a:p>
          <a:p>
            <a:r>
              <a:rPr lang="ru-RU" sz="3200" dirty="0" smtClean="0"/>
              <a:t>Внеочередная;</a:t>
            </a:r>
          </a:p>
          <a:p>
            <a:r>
              <a:rPr lang="ru-RU" sz="3200" dirty="0" smtClean="0"/>
              <a:t>Инспекционная;</a:t>
            </a:r>
          </a:p>
          <a:p>
            <a:r>
              <a:rPr lang="ru-RU" sz="3200" dirty="0" smtClean="0"/>
              <a:t>Экспертная</a:t>
            </a:r>
            <a:endParaRPr lang="ru-RU" sz="3200" dirty="0"/>
          </a:p>
        </p:txBody>
      </p:sp>
      <p:pic>
        <p:nvPicPr>
          <p:cNvPr id="2050" name="Picture 2" descr="C:\Users\Максим\Desktop\IMG_22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00808"/>
            <a:ext cx="4826323" cy="3217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50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Первичная поверка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26768" cy="4853136"/>
          </a:xfrm>
        </p:spPr>
        <p:txBody>
          <a:bodyPr>
            <a:normAutofit fontScale="77500" lnSpcReduction="20000"/>
          </a:bodyPr>
          <a:lstStyle/>
          <a:p>
            <a:pPr marL="36576" indent="0">
              <a:buNone/>
            </a:pPr>
            <a:r>
              <a:rPr lang="ru-RU" altLang="ru-RU" sz="2800" dirty="0" smtClean="0">
                <a:cs typeface="Times New Roman" pitchFamily="18" charset="0"/>
              </a:rPr>
              <a:t>	</a:t>
            </a:r>
            <a:r>
              <a:rPr lang="ru-RU" altLang="ru-RU" sz="2800" b="1" dirty="0" smtClean="0">
                <a:cs typeface="Times New Roman" pitchFamily="18" charset="0"/>
              </a:rPr>
              <a:t>Первичная </a:t>
            </a:r>
            <a:r>
              <a:rPr lang="ru-RU" altLang="ru-RU" sz="2800" b="1" dirty="0">
                <a:cs typeface="Times New Roman" pitchFamily="18" charset="0"/>
              </a:rPr>
              <a:t>поверка (калибровка)</a:t>
            </a:r>
            <a:r>
              <a:rPr lang="ru-RU" altLang="ru-RU" sz="2800" dirty="0">
                <a:cs typeface="Times New Roman" pitchFamily="18" charset="0"/>
              </a:rPr>
              <a:t> — проводится для средств измерений утвержденных типов при выпуске их из производства, после ремонта, при ввозе из-за границы. При утверждении типа средств измерений единичного производства на каждое из них оформляется сертификат об утверждении типа; первичную поверку (калибровку) данные средства измерений не </a:t>
            </a:r>
            <a:r>
              <a:rPr lang="ru-RU" altLang="ru-RU" sz="2800" dirty="0" smtClean="0">
                <a:cs typeface="Times New Roman" pitchFamily="18" charset="0"/>
              </a:rPr>
              <a:t>проходят.</a:t>
            </a:r>
            <a:endParaRPr lang="ru-RU" altLang="ru-RU" sz="2800" dirty="0">
              <a:cs typeface="Times New Roman" pitchFamily="18" charset="0"/>
            </a:endParaRPr>
          </a:p>
        </p:txBody>
      </p:sp>
      <p:pic>
        <p:nvPicPr>
          <p:cNvPr id="5" name="Picture 2" descr="http://sartogosm.ru/uploads/posts/2011-07/1309845152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6114" y="2132856"/>
            <a:ext cx="4595664" cy="3084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0341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Периодическая поверка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4402832" cy="5040560"/>
          </a:xfrm>
        </p:spPr>
        <p:txBody>
          <a:bodyPr>
            <a:noAutofit/>
          </a:bodyPr>
          <a:lstStyle/>
          <a:p>
            <a:pPr marL="36576" indent="0">
              <a:buNone/>
            </a:pPr>
            <a:r>
              <a:rPr lang="ru-RU" altLang="ru-RU" sz="1800" b="1" dirty="0" smtClean="0">
                <a:cs typeface="Times New Roman" pitchFamily="18" charset="0"/>
              </a:rPr>
              <a:t>	Периодическая </a:t>
            </a:r>
            <a:r>
              <a:rPr lang="ru-RU" altLang="ru-RU" sz="1800" b="1" dirty="0">
                <a:cs typeface="Times New Roman" pitchFamily="18" charset="0"/>
              </a:rPr>
              <a:t>поверка (калибровка)</a:t>
            </a:r>
            <a:r>
              <a:rPr lang="ru-RU" altLang="ru-RU" sz="1800" dirty="0">
                <a:cs typeface="Times New Roman" pitchFamily="18" charset="0"/>
              </a:rPr>
              <a:t> проводится для средств измерений, находящихся в эксплуатации, через определенные </a:t>
            </a:r>
            <a:r>
              <a:rPr lang="ru-RU" altLang="ru-RU" sz="1800" dirty="0" err="1">
                <a:cs typeface="Times New Roman" pitchFamily="18" charset="0"/>
              </a:rPr>
              <a:t>межповерочные</a:t>
            </a:r>
            <a:r>
              <a:rPr lang="ru-RU" altLang="ru-RU" sz="1800" dirty="0">
                <a:cs typeface="Times New Roman" pitchFamily="18" charset="0"/>
              </a:rPr>
              <a:t> интервалы. Необходимость </a:t>
            </a:r>
            <a:r>
              <a:rPr lang="ru-RU" altLang="ru-RU" sz="1800" dirty="0" smtClean="0">
                <a:cs typeface="Times New Roman" pitchFamily="18" charset="0"/>
              </a:rPr>
              <a:t>поверки </a:t>
            </a:r>
            <a:r>
              <a:rPr lang="ru-RU" altLang="ru-RU" sz="1800" dirty="0">
                <a:cs typeface="Times New Roman" pitchFamily="18" charset="0"/>
              </a:rPr>
              <a:t>обусловлена возможностью утраты измерительным средством метрологических показателей из-за временных и других воздействий. Периодичность поверки (калибровки)  зависит от временной нестабильности метрологических </a:t>
            </a:r>
            <a:r>
              <a:rPr lang="ru-RU" altLang="ru-RU" sz="1800" dirty="0" smtClean="0">
                <a:cs typeface="Times New Roman" pitchFamily="18" charset="0"/>
              </a:rPr>
              <a:t>характеристик, </a:t>
            </a:r>
            <a:r>
              <a:rPr lang="ru-RU" altLang="ru-RU" sz="1800" dirty="0">
                <a:cs typeface="Times New Roman" pitchFamily="18" charset="0"/>
              </a:rPr>
              <a:t>интенсивности эксплуатации и важности результатов, получаемых с помощью средств измерений</a:t>
            </a:r>
            <a:r>
              <a:rPr lang="ru-RU" altLang="ru-RU" sz="1800" dirty="0" smtClean="0">
                <a:cs typeface="Times New Roman" pitchFamily="18" charset="0"/>
              </a:rPr>
              <a:t>.</a:t>
            </a:r>
            <a:endParaRPr lang="ru-RU" altLang="ru-RU" sz="1800" dirty="0">
              <a:cs typeface="Times New Roman" pitchFamily="18" charset="0"/>
            </a:endParaRPr>
          </a:p>
        </p:txBody>
      </p:sp>
      <p:pic>
        <p:nvPicPr>
          <p:cNvPr id="5" name="Picture 2" descr="http://meteko.ru/images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204864"/>
            <a:ext cx="4032448" cy="2473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5113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Внеочередная поверка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25144"/>
          </a:xfrm>
        </p:spPr>
        <p:txBody>
          <a:bodyPr>
            <a:normAutofit lnSpcReduction="10000"/>
          </a:bodyPr>
          <a:lstStyle/>
          <a:p>
            <a:pPr marL="36576" indent="0" algn="just">
              <a:buNone/>
            </a:pPr>
            <a:r>
              <a:rPr lang="ru-RU" altLang="ru-RU" sz="2200" b="1" dirty="0" smtClean="0">
                <a:latin typeface="Times New Roman" pitchFamily="18" charset="0"/>
                <a:cs typeface="Times New Roman" pitchFamily="18" charset="0"/>
              </a:rPr>
              <a:t>Внеочередную </a:t>
            </a:r>
            <a:r>
              <a:rPr lang="ru-RU" altLang="ru-RU" sz="2200" b="1" dirty="0">
                <a:latin typeface="Times New Roman" pitchFamily="18" charset="0"/>
                <a:cs typeface="Times New Roman" pitchFamily="18" charset="0"/>
              </a:rPr>
              <a:t>поверку (калибровку)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производят в процессе эксплуатации (хранения) СИ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при:</a:t>
            </a:r>
          </a:p>
          <a:p>
            <a:pPr algn="just"/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Повреждении 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знака </a:t>
            </a:r>
            <a:r>
              <a:rPr lang="ru-RU" altLang="ru-RU" sz="2200" dirty="0" err="1">
                <a:latin typeface="Times New Roman" pitchFamily="18" charset="0"/>
                <a:cs typeface="Times New Roman" pitchFamily="18" charset="0"/>
              </a:rPr>
              <a:t>поверительного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клейма, а также в случае утраты свидетельства о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поверке;</a:t>
            </a:r>
          </a:p>
          <a:p>
            <a:pPr algn="just"/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Вводе 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в эксплуатацию СИ после длительного хранения (более одного </a:t>
            </a:r>
            <a:r>
              <a:rPr lang="ru-RU" altLang="ru-RU" sz="2200" dirty="0" err="1">
                <a:latin typeface="Times New Roman" pitchFamily="18" charset="0"/>
                <a:cs typeface="Times New Roman" pitchFamily="18" charset="0"/>
              </a:rPr>
              <a:t>межповерочного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интервала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Проведении 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повторной юстировки или настройки, известном или предполагаемом ударном воздействии на СИ или неудовлетворительной его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работе;</a:t>
            </a:r>
          </a:p>
          <a:p>
            <a:pPr algn="just"/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Продаже 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(отправке) потребителю СИ, не реализованных по истечении срока, равного половине их </a:t>
            </a:r>
            <a:r>
              <a:rPr lang="ru-RU" altLang="ru-RU" sz="2200" dirty="0" err="1">
                <a:latin typeface="Times New Roman" pitchFamily="18" charset="0"/>
                <a:cs typeface="Times New Roman" pitchFamily="18" charset="0"/>
              </a:rPr>
              <a:t>межповерочных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интервалов;</a:t>
            </a:r>
          </a:p>
          <a:p>
            <a:pPr algn="just"/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Применении 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СИ в качестве комплектующих по истечении срока, равного половине </a:t>
            </a:r>
            <a:r>
              <a:rPr lang="ru-RU" altLang="ru-RU" sz="2200" dirty="0" err="1">
                <a:latin typeface="Times New Roman" pitchFamily="18" charset="0"/>
                <a:cs typeface="Times New Roman" pitchFamily="18" charset="0"/>
              </a:rPr>
              <a:t>межповерочных</a:t>
            </a:r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 интервалов.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72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Инспекционная поверка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26768" cy="4853136"/>
          </a:xfrm>
        </p:spPr>
        <p:txBody>
          <a:bodyPr>
            <a:normAutofit fontScale="62500" lnSpcReduction="20000"/>
          </a:bodyPr>
          <a:lstStyle/>
          <a:p>
            <a:pPr marL="36576" indent="0">
              <a:lnSpc>
                <a:spcPct val="120000"/>
              </a:lnSpc>
              <a:buNone/>
            </a:pPr>
            <a:r>
              <a:rPr lang="ru-RU" altLang="ru-RU" sz="2800" b="1" dirty="0" smtClean="0">
                <a:cs typeface="Times New Roman" pitchFamily="18" charset="0"/>
              </a:rPr>
              <a:t>	Инспекционную </a:t>
            </a:r>
            <a:r>
              <a:rPr lang="ru-RU" altLang="ru-RU" sz="2800" b="1" dirty="0">
                <a:cs typeface="Times New Roman" pitchFamily="18" charset="0"/>
              </a:rPr>
              <a:t>поверку </a:t>
            </a:r>
            <a:r>
              <a:rPr lang="ru-RU" altLang="ru-RU" sz="2800" dirty="0">
                <a:cs typeface="Times New Roman" pitchFamily="18" charset="0"/>
              </a:rPr>
              <a:t>производят для выявления пригодности к применению СИ при осуществлении государственного метрологического надзора. Такую поверку можно производить не в полном объеме, предусмотренном методикой поверки. Результаты инспекционной поверки отражают в акте проверки. Инспекционную поверку производят в присутствии представителя проверяемого юридического или физического лица.</a:t>
            </a:r>
            <a:endParaRPr lang="ru-RU" dirty="0"/>
          </a:p>
        </p:txBody>
      </p:sp>
      <p:pic>
        <p:nvPicPr>
          <p:cNvPr id="5" name="Picture 2" descr="http://asupro.ru/wp-content/uploads/2015/12/%D0%9C%D0%B5%D1%82%D1%80%D0%BE%D0%BB%D0%BE%D0%B3%D0%B8%D1%8F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988840"/>
            <a:ext cx="4542276" cy="3028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9704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Экспертная поверка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36576" indent="0">
              <a:buNone/>
            </a:pPr>
            <a:r>
              <a:rPr lang="ru-RU" altLang="ru-RU" sz="2800" b="1" dirty="0" smtClean="0">
                <a:cs typeface="Times New Roman" pitchFamily="18" charset="0"/>
              </a:rPr>
              <a:t>	Экспертную </a:t>
            </a:r>
            <a:r>
              <a:rPr lang="ru-RU" altLang="ru-RU" sz="2800" b="1" dirty="0">
                <a:cs typeface="Times New Roman" pitchFamily="18" charset="0"/>
              </a:rPr>
              <a:t>поверку </a:t>
            </a:r>
            <a:r>
              <a:rPr lang="ru-RU" altLang="ru-RU" sz="2800" dirty="0">
                <a:cs typeface="Times New Roman" pitchFamily="18" charset="0"/>
              </a:rPr>
              <a:t>производят при возникновении спорных вопросов по метрологическим характеристикам СИ и их пригодности к применению. Такую поверку производят органы ГМС по письменному требованию (заявлению) суда, прокуратуры, милиции, государственного арбитража, по письменному заявлению юридических и физических лиц при возникновении спорных вопросов. </a:t>
            </a:r>
            <a:endParaRPr lang="ru-RU" dirty="0"/>
          </a:p>
        </p:txBody>
      </p:sp>
      <p:pic>
        <p:nvPicPr>
          <p:cNvPr id="5" name="Picture 2" descr="http://www.kampo.ru/sites/default/files/news/img_87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9" y="1844824"/>
            <a:ext cx="4384317" cy="30377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8715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Калибровка средств измерений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700808"/>
            <a:ext cx="4248472" cy="4464496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ru-RU" sz="2400" dirty="0" smtClean="0"/>
              <a:t>	</a:t>
            </a:r>
            <a:r>
              <a:rPr lang="ru-RU" sz="2400" b="1" dirty="0" smtClean="0"/>
              <a:t>Калибровка средств измерений </a:t>
            </a:r>
            <a:r>
              <a:rPr lang="ru-RU" sz="2400" dirty="0" smtClean="0"/>
              <a:t>– это совокупность операций, выполняемых с целью определения и подтверждения действительных значений метрологических характеристик и пригодности к применению средства измерений.</a:t>
            </a:r>
            <a:endParaRPr lang="ru-RU" sz="2400" dirty="0"/>
          </a:p>
        </p:txBody>
      </p:sp>
      <p:pic>
        <p:nvPicPr>
          <p:cNvPr id="5122" name="Picture 2" descr="C:\Users\Максим\Desktop\2674012304588870_c2d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24704"/>
            <a:ext cx="4104456" cy="288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83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125</TotalTime>
  <Words>392</Words>
  <Application>Microsoft Office PowerPoint</Application>
  <PresentationFormat>Экран (4:3)</PresentationFormat>
  <Paragraphs>56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Техническая</vt:lpstr>
      <vt:lpstr>Методики поверки и калибровки средств измерений</vt:lpstr>
      <vt:lpstr>Поверка средств измерений</vt:lpstr>
      <vt:lpstr>Виды поверки</vt:lpstr>
      <vt:lpstr>Первичная поверка</vt:lpstr>
      <vt:lpstr>Периодическая поверка</vt:lpstr>
      <vt:lpstr>Внеочередная поверка</vt:lpstr>
      <vt:lpstr>Инспекционная поверка</vt:lpstr>
      <vt:lpstr>Экспертная поверка</vt:lpstr>
      <vt:lpstr>Калибровка средств измерений</vt:lpstr>
      <vt:lpstr>Оборудование и приспособление для калибровки</vt:lpstr>
      <vt:lpstr>Заводская калибровка</vt:lpstr>
      <vt:lpstr>Пользовательская калибровка</vt:lpstr>
      <vt:lpstr>Документы регламентирующие поверочную деятельность</vt:lpstr>
      <vt:lpstr>Указанные документы устанавливают:</vt:lpstr>
      <vt:lpstr>Сертификат калибровки - документ, который выдается организацией, осуществляющей калибровку </vt:lpstr>
      <vt:lpstr>Межкалибровочный интервал</vt:lpstr>
      <vt:lpstr>Виды межкалибровочных интервалов</vt:lpstr>
      <vt:lpstr>Презентация PowerPoint</vt:lpstr>
      <vt:lpstr>Авторы и руководитель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Методики поверки и калибровки средств измерений</dc:title>
  <dc:creator>Максим Петров</dc:creator>
  <cp:lastModifiedBy>Максим</cp:lastModifiedBy>
  <cp:revision>19</cp:revision>
  <dcterms:created xsi:type="dcterms:W3CDTF">2018-05-28T06:13:42Z</dcterms:created>
  <dcterms:modified xsi:type="dcterms:W3CDTF">2018-05-28T09:36:11Z</dcterms:modified>
</cp:coreProperties>
</file>