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2" r:id="rId3"/>
    <p:sldId id="283" r:id="rId4"/>
    <p:sldId id="284" r:id="rId5"/>
    <p:sldId id="291" r:id="rId6"/>
    <p:sldId id="285" r:id="rId7"/>
    <p:sldId id="286" r:id="rId8"/>
    <p:sldId id="292" r:id="rId9"/>
    <p:sldId id="297" r:id="rId10"/>
    <p:sldId id="293" r:id="rId11"/>
    <p:sldId id="294" r:id="rId12"/>
    <p:sldId id="295" r:id="rId13"/>
    <p:sldId id="296" r:id="rId14"/>
    <p:sldId id="278" r:id="rId15"/>
    <p:sldId id="309" r:id="rId16"/>
    <p:sldId id="260" r:id="rId17"/>
    <p:sldId id="258" r:id="rId18"/>
    <p:sldId id="261" r:id="rId19"/>
    <p:sldId id="262" r:id="rId20"/>
    <p:sldId id="281" r:id="rId21"/>
    <p:sldId id="264" r:id="rId22"/>
    <p:sldId id="265" r:id="rId23"/>
    <p:sldId id="266" r:id="rId24"/>
    <p:sldId id="267" r:id="rId25"/>
    <p:sldId id="268" r:id="rId26"/>
    <p:sldId id="269" r:id="rId27"/>
    <p:sldId id="270" r:id="rId28"/>
    <p:sldId id="271" r:id="rId29"/>
    <p:sldId id="272" r:id="rId30"/>
    <p:sldId id="275" r:id="rId31"/>
    <p:sldId id="303" r:id="rId32"/>
    <p:sldId id="305" r:id="rId33"/>
    <p:sldId id="307" r:id="rId34"/>
    <p:sldId id="277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root\User\&#1056;&#1072;&#1073;&#1086;&#1095;&#1080;&#1081;%20&#1089;&#1090;&#1086;&#1083;\&#1050;&#1080;&#1073;&#1077;&#1088;&#1073;&#1091;&#1083;&#1083;&#1080;&#1085;&#1075;\&#1057;&#1077;&#1084;&#1080;&#1085;&#1072;&#1088;\&#1050;&#1080;&#1073;&#1077;&#1088;&#1073;&#1091;&#1083;&#1083;&#1080;&#1085;&#1075;%20&#1057;&#1077;&#1084;&#1080;&#1085;&#1072;&#1088;.xls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root\User\&#1056;&#1072;&#1073;&#1086;&#1095;&#1080;&#1081;%20&#1089;&#1090;&#1086;&#1083;\&#1050;&#1080;&#1073;&#1077;&#1088;&#1073;&#1091;&#1083;&#1083;&#1080;&#1085;&#1075;\&#1057;&#1077;&#1084;&#1080;&#1085;&#1072;&#1088;\&#1050;&#1080;&#1073;&#1077;&#1088;&#1073;&#1091;&#1083;&#1083;&#1080;&#1085;&#1075;%20&#1057;&#1077;&#1084;&#1080;&#1085;&#1072;&#1088;.xls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root\User\&#1056;&#1072;&#1073;&#1086;&#1095;&#1080;&#1081;%20&#1089;&#1090;&#1086;&#1083;\&#1050;&#1080;&#1073;&#1077;&#1088;&#1073;&#1091;&#1083;&#1083;&#1080;&#1085;&#1075;\&#1057;&#1077;&#1084;&#1080;&#1085;&#1072;&#1088;\&#1050;&#1080;&#1073;&#1077;&#1088;&#1073;&#1091;&#1083;&#1083;&#1080;&#1085;&#1075;%20&#1057;&#1077;&#1084;&#1080;&#1085;&#1072;&#1088;.xls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root\User\&#1056;&#1072;&#1073;&#1086;&#1095;&#1080;&#1081;%20&#1089;&#1090;&#1086;&#1083;\&#1050;&#1080;&#1073;&#1077;&#1088;&#1073;&#1091;&#1083;&#1083;&#1080;&#1085;&#1075;\&#1057;&#1077;&#1084;&#1080;&#1085;&#1072;&#1088;\&#1050;&#1080;&#1073;&#1077;&#1088;&#1073;&#1091;&#1083;&#1083;&#1080;&#1085;&#1075;%20&#1057;&#1077;&#1084;&#1080;&#1085;&#1072;&#1088;.xls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root\User\&#1056;&#1072;&#1073;&#1086;&#1095;&#1080;&#1081;%20&#1089;&#1090;&#1086;&#1083;\&#1050;&#1080;&#1073;&#1077;&#1088;&#1073;&#1091;&#1083;&#1083;&#1080;&#1085;&#1075;\&#1057;&#1077;&#1084;&#1080;&#1085;&#1072;&#1088;\&#1050;&#1080;&#1073;&#1077;&#1088;&#1073;&#1091;&#1083;&#1083;&#1080;&#1085;&#1075;%20&#1057;&#1077;&#1084;&#1080;&#1085;&#1072;&#1088;.xls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root\User\&#1056;&#1072;&#1073;&#1086;&#1095;&#1080;&#1081;%20&#1089;&#1090;&#1086;&#1083;\&#1050;&#1080;&#1073;&#1077;&#1088;&#1073;&#1091;&#1083;&#1083;&#1080;&#1085;&#1075;\&#1057;&#1077;&#1084;&#1080;&#1085;&#1072;&#1088;\&#1050;&#1080;&#1073;&#1077;&#1088;&#1073;&#1091;&#1083;&#1083;&#1080;&#1085;&#1075;%20&#1057;&#1077;&#1084;&#1080;&#1085;&#1072;&#1088;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root\User\&#1056;&#1072;&#1073;&#1086;&#1095;&#1080;&#1081;%20&#1089;&#1090;&#1086;&#1083;\&#1050;&#1080;&#1073;&#1077;&#1088;&#1073;&#1091;&#1083;&#1083;&#1080;&#1085;&#1075;\&#1057;&#1077;&#1084;&#1080;&#1085;&#1072;&#1088;\&#1050;&#1080;&#1073;&#1077;&#1088;&#1073;&#1091;&#1083;&#1083;&#1080;&#1085;&#1075;%20&#1057;&#1077;&#1084;&#1080;&#1085;&#1072;&#1088;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root\User\&#1056;&#1072;&#1073;&#1086;&#1095;&#1080;&#1081;%20&#1089;&#1090;&#1086;&#1083;\&#1050;&#1080;&#1073;&#1077;&#1088;&#1073;&#1091;&#1083;&#1083;&#1080;&#1085;&#1075;\&#1057;&#1077;&#1084;&#1080;&#1085;&#1072;&#1088;\&#1050;&#1080;&#1073;&#1077;&#1088;&#1073;&#1091;&#1083;&#1083;&#1080;&#1085;&#1075;%20&#1057;&#1077;&#1084;&#1080;&#1085;&#1072;&#1088;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root\User\&#1056;&#1072;&#1073;&#1086;&#1095;&#1080;&#1081;%20&#1089;&#1090;&#1086;&#1083;\&#1050;&#1080;&#1073;&#1077;&#1088;&#1073;&#1091;&#1083;&#1083;&#1080;&#1085;&#1075;\&#1057;&#1077;&#1084;&#1080;&#1085;&#1072;&#1088;\&#1050;&#1080;&#1073;&#1077;&#1088;&#1073;&#1091;&#1083;&#1083;&#1080;&#1085;&#1075;%20&#1057;&#1077;&#1084;&#1080;&#1085;&#1072;&#1088;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root\User\&#1056;&#1072;&#1073;&#1086;&#1095;&#1080;&#1081;%20&#1089;&#1090;&#1086;&#1083;\&#1050;&#1080;&#1073;&#1077;&#1088;&#1073;&#1091;&#1083;&#1083;&#1080;&#1085;&#1075;\&#1057;&#1077;&#1084;&#1080;&#1085;&#1072;&#1088;\&#1050;&#1080;&#1073;&#1077;&#1088;&#1073;&#1091;&#1083;&#1083;&#1080;&#1085;&#1075;%20&#1057;&#1077;&#1084;&#1080;&#1085;&#1072;&#1088;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root\User\&#1056;&#1072;&#1073;&#1086;&#1095;&#1080;&#1081;%20&#1089;&#1090;&#1086;&#1083;\&#1050;&#1080;&#1073;&#1077;&#1088;&#1073;&#1091;&#1083;&#1083;&#1080;&#1085;&#1075;\&#1057;&#1077;&#1084;&#1080;&#1085;&#1072;&#1088;\&#1050;&#1080;&#1073;&#1077;&#1088;&#1073;&#1091;&#1083;&#1083;&#1080;&#1085;&#1075;%20&#1057;&#1077;&#1084;&#1080;&#1085;&#1072;&#1088;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root\User\&#1056;&#1072;&#1073;&#1086;&#1095;&#1080;&#1081;%20&#1089;&#1090;&#1086;&#1083;\&#1050;&#1080;&#1073;&#1077;&#1088;&#1073;&#1091;&#1083;&#1083;&#1080;&#1085;&#1075;\&#1057;&#1077;&#1084;&#1080;&#1085;&#1072;&#1088;\&#1050;&#1080;&#1073;&#1077;&#1088;&#1073;&#1091;&#1083;&#1083;&#1080;&#1085;&#1075;%20&#1057;&#1077;&#1084;&#1080;&#1085;&#1072;&#1088;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root\User\&#1056;&#1072;&#1073;&#1086;&#1095;&#1080;&#1081;%20&#1089;&#1090;&#1086;&#1083;\&#1056;&#1086;&#1076;%20&#1089;&#1086;&#1073;&#1088;\&#1056;&#1086;&#1076;.&#1089;&#1086;&#1073;&#1088;&#1072;&#1085;&#1080;&#1077;%2020.04.17&#1075;\&#1050;&#1080;&#1073;&#1077;&#1088;&#1073;&#1091;&#1083;&#1083;&#1080;&#1085;&#1075;%20&#1055;&#1077;&#1076;&#1086;&#1090;&#1076;&#1077;&#1083;&#1077;&#1085;&#1080;&#1077;.xls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root\User\&#1056;&#1072;&#1073;&#1086;&#1095;&#1080;&#1081;%20&#1089;&#1090;&#1086;&#1083;\&#1050;&#1080;&#1073;&#1077;&#1088;&#1073;&#1091;&#1083;&#1083;&#1080;&#1085;&#1075;\&#1057;&#1077;&#1084;&#1080;&#1085;&#1072;&#1088;\&#1050;&#1080;&#1073;&#1077;&#1088;&#1073;&#1091;&#1083;&#1083;&#1080;&#1085;&#1075;%20&#1057;&#1077;&#1084;&#1080;&#1085;&#1072;&#1088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6297964662423433E-2"/>
          <c:y val="3.4507510171617364E-2"/>
          <c:w val="0.93655514107340299"/>
          <c:h val="0.60095747738787386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'[Кибербуллинг Семинар.xls]Лист3'!$B$3:$B$10</c:f>
              <c:strCache>
                <c:ptCount val="8"/>
                <c:pt idx="0">
                  <c:v>Вконтакте</c:v>
                </c:pt>
                <c:pt idx="1">
                  <c:v>Инстаграмм</c:v>
                </c:pt>
                <c:pt idx="2">
                  <c:v>WhatsApp</c:v>
                </c:pt>
                <c:pt idx="3">
                  <c:v>Друг вокруг</c:v>
                </c:pt>
                <c:pt idx="4">
                  <c:v>Одноклассники</c:v>
                </c:pt>
                <c:pt idx="5">
                  <c:v>Twitter</c:v>
                </c:pt>
                <c:pt idx="6">
                  <c:v>Facebook</c:v>
                </c:pt>
                <c:pt idx="7">
                  <c:v>Ни в каких</c:v>
                </c:pt>
              </c:strCache>
            </c:strRef>
          </c:cat>
          <c:val>
            <c:numRef>
              <c:f>'[Кибербуллинг Семинар.xls]Лист3'!$C$3:$C$10</c:f>
              <c:numCache>
                <c:formatCode>General</c:formatCode>
                <c:ptCount val="8"/>
                <c:pt idx="0">
                  <c:v>138</c:v>
                </c:pt>
                <c:pt idx="1">
                  <c:v>18</c:v>
                </c:pt>
                <c:pt idx="2">
                  <c:v>12</c:v>
                </c:pt>
                <c:pt idx="3">
                  <c:v>5</c:v>
                </c:pt>
                <c:pt idx="4">
                  <c:v>4</c:v>
                </c:pt>
                <c:pt idx="5">
                  <c:v>2</c:v>
                </c:pt>
                <c:pt idx="6">
                  <c:v>1</c:v>
                </c:pt>
                <c:pt idx="7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9920640"/>
        <c:axId val="219934720"/>
      </c:barChart>
      <c:catAx>
        <c:axId val="2199206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219934720"/>
        <c:crosses val="autoZero"/>
        <c:auto val="1"/>
        <c:lblAlgn val="ctr"/>
        <c:lblOffset val="100"/>
        <c:noMultiLvlLbl val="0"/>
      </c:catAx>
      <c:valAx>
        <c:axId val="2199347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99206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'[Кибербуллинг Семинар.xls]Лист3'!$B$59:$B$64</c:f>
              <c:strCache>
                <c:ptCount val="6"/>
                <c:pt idx="0">
                  <c:v>с дошкольного возраста</c:v>
                </c:pt>
                <c:pt idx="1">
                  <c:v>с 7 - 9  лет</c:v>
                </c:pt>
                <c:pt idx="2">
                  <c:v>с 10 - 12 лет</c:v>
                </c:pt>
                <c:pt idx="3">
                  <c:v>с 13 -14 лет</c:v>
                </c:pt>
                <c:pt idx="4">
                  <c:v>с 15 и старше</c:v>
                </c:pt>
                <c:pt idx="5">
                  <c:v>Не знаю</c:v>
                </c:pt>
              </c:strCache>
            </c:strRef>
          </c:cat>
          <c:val>
            <c:numRef>
              <c:f>'[Кибербуллинг Семинар.xls]Лист3'!$C$59:$C$64</c:f>
              <c:numCache>
                <c:formatCode>General</c:formatCode>
                <c:ptCount val="6"/>
                <c:pt idx="0">
                  <c:v>23</c:v>
                </c:pt>
                <c:pt idx="1">
                  <c:v>20</c:v>
                </c:pt>
                <c:pt idx="2">
                  <c:v>61</c:v>
                </c:pt>
                <c:pt idx="3">
                  <c:v>25</c:v>
                </c:pt>
                <c:pt idx="4">
                  <c:v>3</c:v>
                </c:pt>
                <c:pt idx="5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1026176"/>
        <c:axId val="221027712"/>
      </c:barChart>
      <c:catAx>
        <c:axId val="221026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221027712"/>
        <c:crosses val="autoZero"/>
        <c:auto val="1"/>
        <c:lblAlgn val="ctr"/>
        <c:lblOffset val="100"/>
        <c:noMultiLvlLbl val="0"/>
      </c:catAx>
      <c:valAx>
        <c:axId val="2210277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10261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50102070574511E-2"/>
          <c:y val="3.2123026255986814E-2"/>
          <c:w val="0.94217458928745013"/>
          <c:h val="0.61934412089750923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'[Кибербуллинг Семинар.xls]Лист3'!$B$67:$B$75</c:f>
              <c:strCache>
                <c:ptCount val="9"/>
                <c:pt idx="0">
                  <c:v>Воспитание в семье</c:v>
                </c:pt>
                <c:pt idx="1">
                  <c:v>Беседы,  мероприятия </c:v>
                </c:pt>
                <c:pt idx="2">
                  <c:v>Запретить быть в Интернете</c:v>
                </c:pt>
                <c:pt idx="3">
                  <c:v>Ответ не по существу</c:v>
                </c:pt>
                <c:pt idx="4">
                  <c:v>Нет ответа</c:v>
                </c:pt>
                <c:pt idx="5">
                  <c:v>Ничего</c:v>
                </c:pt>
                <c:pt idx="6">
                  <c:v>Не знаю</c:v>
                </c:pt>
                <c:pt idx="7">
                  <c:v>Издать закон об этике в Интернете</c:v>
                </c:pt>
                <c:pt idx="8">
                  <c:v>Уважать, быть добрее </c:v>
                </c:pt>
              </c:strCache>
            </c:strRef>
          </c:cat>
          <c:val>
            <c:numRef>
              <c:f>'[Кибербуллинг Семинар.xls]Лист3'!$C$67:$C$75</c:f>
              <c:numCache>
                <c:formatCode>General</c:formatCode>
                <c:ptCount val="9"/>
                <c:pt idx="0">
                  <c:v>4</c:v>
                </c:pt>
                <c:pt idx="1">
                  <c:v>21</c:v>
                </c:pt>
                <c:pt idx="2">
                  <c:v>11</c:v>
                </c:pt>
                <c:pt idx="3">
                  <c:v>6</c:v>
                </c:pt>
                <c:pt idx="4">
                  <c:v>32</c:v>
                </c:pt>
                <c:pt idx="5">
                  <c:v>12</c:v>
                </c:pt>
                <c:pt idx="6">
                  <c:v>23</c:v>
                </c:pt>
                <c:pt idx="7">
                  <c:v>1</c:v>
                </c:pt>
                <c:pt idx="8">
                  <c:v>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1085696"/>
        <c:axId val="221087232"/>
      </c:barChart>
      <c:catAx>
        <c:axId val="2210856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221087232"/>
        <c:crosses val="autoZero"/>
        <c:auto val="1"/>
        <c:lblAlgn val="ctr"/>
        <c:lblOffset val="100"/>
        <c:noMultiLvlLbl val="0"/>
      </c:catAx>
      <c:valAx>
        <c:axId val="2210872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10856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1988407699037624E-2"/>
          <c:y val="5.1400554097404488E-2"/>
          <c:w val="0.89745603674540686"/>
          <c:h val="0.35471314430529471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'[Кибербуллинг Семинар.xls]Лист3'!$B$78:$B$86</c:f>
              <c:strCache>
                <c:ptCount val="9"/>
                <c:pt idx="0">
                  <c:v>Родители</c:v>
                </c:pt>
                <c:pt idx="1">
                  <c:v>Друзья</c:v>
                </c:pt>
                <c:pt idx="2">
                  <c:v>Психолог</c:v>
                </c:pt>
                <c:pt idx="3">
                  <c:v>Учителя</c:v>
                </c:pt>
                <c:pt idx="4">
                  <c:v>Правоохр. органы</c:v>
                </c:pt>
                <c:pt idx="5">
                  <c:v>Пожаловаться адм. сайта</c:v>
                </c:pt>
                <c:pt idx="6">
                  <c:v>Только сам</c:v>
                </c:pt>
                <c:pt idx="7">
                  <c:v>Не знаю</c:v>
                </c:pt>
                <c:pt idx="8">
                  <c:v>Никто</c:v>
                </c:pt>
              </c:strCache>
            </c:strRef>
          </c:cat>
          <c:val>
            <c:numRef>
              <c:f>'[Кибербуллинг Семинар.xls]Лист3'!$C$78:$C$86</c:f>
              <c:numCache>
                <c:formatCode>General</c:formatCode>
                <c:ptCount val="9"/>
                <c:pt idx="0">
                  <c:v>58</c:v>
                </c:pt>
                <c:pt idx="1">
                  <c:v>9</c:v>
                </c:pt>
                <c:pt idx="2">
                  <c:v>6</c:v>
                </c:pt>
                <c:pt idx="3">
                  <c:v>10</c:v>
                </c:pt>
                <c:pt idx="4">
                  <c:v>17</c:v>
                </c:pt>
                <c:pt idx="5">
                  <c:v>1</c:v>
                </c:pt>
                <c:pt idx="6">
                  <c:v>3</c:v>
                </c:pt>
                <c:pt idx="7">
                  <c:v>59</c:v>
                </c:pt>
                <c:pt idx="8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1104000"/>
        <c:axId val="221105536"/>
      </c:barChart>
      <c:catAx>
        <c:axId val="2211040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221105536"/>
        <c:crosses val="autoZero"/>
        <c:auto val="1"/>
        <c:lblAlgn val="ctr"/>
        <c:lblOffset val="100"/>
        <c:noMultiLvlLbl val="0"/>
      </c:catAx>
      <c:valAx>
        <c:axId val="2211055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11040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0.2107244094488189"/>
                  <c:y val="-1.1485855934674832E-2"/>
                </c:manualLayout>
              </c:layout>
              <c:tx>
                <c:rich>
                  <a:bodyPr/>
                  <a:lstStyle/>
                  <a:p>
                    <a:r>
                      <a:rPr lang="en-US" sz="3200" dirty="0"/>
                      <a:t>62</a:t>
                    </a:r>
                    <a:r>
                      <a:rPr lang="ru-RU" sz="3200" dirty="0"/>
                      <a:t> </a:t>
                    </a:r>
                    <a:r>
                      <a:rPr lang="ru-RU" sz="3200" dirty="0" smtClean="0"/>
                      <a:t>Да</a:t>
                    </a:r>
                  </a:p>
                  <a:p>
                    <a:r>
                      <a:rPr lang="ru-RU" sz="3200" dirty="0" smtClean="0"/>
                      <a:t>Ж-55%</a:t>
                    </a:r>
                  </a:p>
                  <a:p>
                    <a:r>
                      <a:rPr lang="ru-RU" sz="3200" dirty="0" smtClean="0"/>
                      <a:t>М-30%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2019375546806649"/>
                  <c:y val="-0.2167461358996792"/>
                </c:manualLayout>
              </c:layout>
              <c:tx>
                <c:rich>
                  <a:bodyPr/>
                  <a:lstStyle/>
                  <a:p>
                    <a:r>
                      <a:rPr lang="en-US" sz="3200" dirty="0"/>
                      <a:t>91</a:t>
                    </a:r>
                    <a:r>
                      <a:rPr lang="ru-RU" sz="3200" dirty="0"/>
                      <a:t> </a:t>
                    </a:r>
                    <a:r>
                      <a:rPr lang="ru-RU" sz="3200" dirty="0" smtClean="0"/>
                      <a:t>Нет</a:t>
                    </a:r>
                  </a:p>
                  <a:p>
                    <a:r>
                      <a:rPr lang="ru-RU" sz="3200" dirty="0" smtClean="0"/>
                      <a:t>Ж-45%</a:t>
                    </a:r>
                  </a:p>
                  <a:p>
                    <a:r>
                      <a:rPr lang="ru-RU" sz="3200" dirty="0" smtClean="0"/>
                      <a:t>М-70%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'[Кибербуллинг Семинар.xls]Лист3'!$B$96:$B$97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'[Кибербуллинг Семинар.xls]Лист3'!$C$96:$C$97</c:f>
              <c:numCache>
                <c:formatCode>General</c:formatCode>
                <c:ptCount val="2"/>
                <c:pt idx="0">
                  <c:v>62</c:v>
                </c:pt>
                <c:pt idx="1">
                  <c:v>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0321741032370955E-2"/>
          <c:y val="5.1400554097404488E-2"/>
          <c:w val="0.89745603674540686"/>
          <c:h val="0.6906517935258093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'[Кибербуллинг Семинар.xls]Лист3'!$B$112:$B$115</c:f>
              <c:strCache>
                <c:ptCount val="4"/>
                <c:pt idx="0">
                  <c:v>В реальной жизни</c:v>
                </c:pt>
                <c:pt idx="1">
                  <c:v>В Интернете</c:v>
                </c:pt>
                <c:pt idx="2">
                  <c:v>И здесь и там</c:v>
                </c:pt>
                <c:pt idx="3">
                  <c:v>Нет ответа</c:v>
                </c:pt>
              </c:strCache>
            </c:strRef>
          </c:cat>
          <c:val>
            <c:numRef>
              <c:f>'[Кибербуллинг Семинар.xls]Лист3'!$C$112:$C$115</c:f>
              <c:numCache>
                <c:formatCode>General</c:formatCode>
                <c:ptCount val="4"/>
                <c:pt idx="0">
                  <c:v>122</c:v>
                </c:pt>
                <c:pt idx="1">
                  <c:v>7</c:v>
                </c:pt>
                <c:pt idx="2">
                  <c:v>20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1293184"/>
        <c:axId val="221307264"/>
      </c:barChart>
      <c:catAx>
        <c:axId val="221293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221307264"/>
        <c:crosses val="autoZero"/>
        <c:auto val="1"/>
        <c:lblAlgn val="ctr"/>
        <c:lblOffset val="100"/>
        <c:noMultiLvlLbl val="0"/>
      </c:catAx>
      <c:valAx>
        <c:axId val="221307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129318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'[Кибербуллинг Семинар.xls]Лист3'!$B$13:$B$15</c:f>
              <c:strCache>
                <c:ptCount val="3"/>
                <c:pt idx="0">
                  <c:v>Оскорбления</c:v>
                </c:pt>
                <c:pt idx="1">
                  <c:v>Угрозы</c:v>
                </c:pt>
                <c:pt idx="2">
                  <c:v>Нет</c:v>
                </c:pt>
              </c:strCache>
            </c:strRef>
          </c:cat>
          <c:val>
            <c:numRef>
              <c:f>'[Кибербуллинг Семинар.xls]Лист3'!$C$13:$C$15</c:f>
              <c:numCache>
                <c:formatCode>General</c:formatCode>
                <c:ptCount val="3"/>
                <c:pt idx="0">
                  <c:v>53</c:v>
                </c:pt>
                <c:pt idx="1">
                  <c:v>21</c:v>
                </c:pt>
                <c:pt idx="2">
                  <c:v>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0623232"/>
        <c:axId val="220624768"/>
      </c:barChart>
      <c:catAx>
        <c:axId val="220623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220624768"/>
        <c:crosses val="autoZero"/>
        <c:auto val="1"/>
        <c:lblAlgn val="ctr"/>
        <c:lblOffset val="100"/>
        <c:noMultiLvlLbl val="0"/>
      </c:catAx>
      <c:valAx>
        <c:axId val="2206247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06232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'[Кибербуллинг Семинар.xls]Лист3'!$B$18:$B$20</c:f>
              <c:strCache>
                <c:ptCount val="3"/>
                <c:pt idx="0">
                  <c:v>Оскорбления</c:v>
                </c:pt>
                <c:pt idx="1">
                  <c:v>Угрозы</c:v>
                </c:pt>
                <c:pt idx="2">
                  <c:v>Нет</c:v>
                </c:pt>
              </c:strCache>
            </c:strRef>
          </c:cat>
          <c:val>
            <c:numRef>
              <c:f>'[Кибербуллинг Семинар.xls]Лист3'!$C$18:$C$20</c:f>
              <c:numCache>
                <c:formatCode>General</c:formatCode>
                <c:ptCount val="3"/>
                <c:pt idx="0">
                  <c:v>18</c:v>
                </c:pt>
                <c:pt idx="1">
                  <c:v>10</c:v>
                </c:pt>
                <c:pt idx="2">
                  <c:v>131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0649728"/>
        <c:axId val="221188096"/>
      </c:barChart>
      <c:catAx>
        <c:axId val="2206497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221188096"/>
        <c:crosses val="autoZero"/>
        <c:auto val="1"/>
        <c:lblAlgn val="ctr"/>
        <c:lblOffset val="100"/>
        <c:noMultiLvlLbl val="0"/>
      </c:catAx>
      <c:valAx>
        <c:axId val="2211880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06497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289207438813738"/>
          <c:y val="4.2323776513581733E-2"/>
          <c:w val="0.6773532370953631"/>
          <c:h val="0.82870370370370372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</c:dPt>
          <c:dPt>
            <c:idx val="1"/>
            <c:bubble3D val="0"/>
          </c:dPt>
          <c:dLbls>
            <c:dLbl>
              <c:idx val="0"/>
              <c:layout>
                <c:manualLayout>
                  <c:x val="0.18580636784359553"/>
                  <c:y val="0.11396011396011396"/>
                </c:manualLayout>
              </c:layout>
              <c:tx>
                <c:rich>
                  <a:bodyPr/>
                  <a:lstStyle/>
                  <a:p>
                    <a:r>
                      <a:rPr lang="en-US" sz="3200" dirty="0"/>
                      <a:t>8</a:t>
                    </a:r>
                    <a:r>
                      <a:rPr lang="ru-RU" sz="3200" dirty="0"/>
                      <a:t> </a:t>
                    </a:r>
                    <a:r>
                      <a:rPr lang="ru-RU" sz="3200" dirty="0" smtClean="0"/>
                      <a:t>Да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8759375163574606E-2"/>
                  <c:y val="-0.43163068731241133"/>
                </c:manualLayout>
              </c:layout>
              <c:tx>
                <c:rich>
                  <a:bodyPr/>
                  <a:lstStyle/>
                  <a:p>
                    <a:r>
                      <a:rPr lang="en-US" sz="3200" dirty="0"/>
                      <a:t>146</a:t>
                    </a:r>
                    <a:r>
                      <a:rPr lang="ru-RU" sz="3200" dirty="0"/>
                      <a:t> Нет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'[Кибербуллинг Семинар.xls]Лист3'!$B$23:$B$24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'[Кибербуллинг Семинар.xls]Лист3'!$C$23:$C$24</c:f>
              <c:numCache>
                <c:formatCode>General</c:formatCode>
                <c:ptCount val="2"/>
                <c:pt idx="0">
                  <c:v>8</c:v>
                </c:pt>
                <c:pt idx="1">
                  <c:v>146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9700471468844173E-2"/>
          <c:y val="3.2123026255986814E-2"/>
          <c:w val="0.94332421988918047"/>
          <c:h val="0.61904043730437419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'[Кибербуллинг Семинар.xls]Лист3'!$B$27:$B$32</c:f>
              <c:strCache>
                <c:ptCount val="6"/>
                <c:pt idx="0">
                  <c:v>Игнорировал</c:v>
                </c:pt>
                <c:pt idx="1">
                  <c:v>Поговорил, разбирался</c:v>
                </c:pt>
                <c:pt idx="2">
                  <c:v>Вносил в черный список</c:v>
                </c:pt>
                <c:pt idx="3">
                  <c:v>Пригрозил полицией</c:v>
                </c:pt>
                <c:pt idx="4">
                  <c:v>Нет ответа</c:v>
                </c:pt>
                <c:pt idx="5">
                  <c:v>Отвечал тем же</c:v>
                </c:pt>
              </c:strCache>
            </c:strRef>
          </c:cat>
          <c:val>
            <c:numRef>
              <c:f>'[Кибербуллинг Семинар.xls]Лист3'!$C$27:$C$32</c:f>
              <c:numCache>
                <c:formatCode>General</c:formatCode>
                <c:ptCount val="6"/>
                <c:pt idx="0">
                  <c:v>25</c:v>
                </c:pt>
                <c:pt idx="1">
                  <c:v>6</c:v>
                </c:pt>
                <c:pt idx="2">
                  <c:v>6</c:v>
                </c:pt>
                <c:pt idx="3">
                  <c:v>2</c:v>
                </c:pt>
                <c:pt idx="4">
                  <c:v>12</c:v>
                </c:pt>
                <c:pt idx="5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0867584"/>
        <c:axId val="220877568"/>
      </c:barChart>
      <c:catAx>
        <c:axId val="2208675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220877568"/>
        <c:crosses val="autoZero"/>
        <c:auto val="1"/>
        <c:lblAlgn val="ctr"/>
        <c:lblOffset val="100"/>
        <c:noMultiLvlLbl val="0"/>
      </c:catAx>
      <c:valAx>
        <c:axId val="2208775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086758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3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'[Кибербуллинг Семинар.xls]Лист3'!$B$34:$B$38</c:f>
              <c:strCache>
                <c:ptCount val="5"/>
                <c:pt idx="0">
                  <c:v>С родителями</c:v>
                </c:pt>
                <c:pt idx="1">
                  <c:v>С учителем</c:v>
                </c:pt>
                <c:pt idx="2">
                  <c:v>С друзьями</c:v>
                </c:pt>
                <c:pt idx="3">
                  <c:v>Ни с кем</c:v>
                </c:pt>
                <c:pt idx="4">
                  <c:v>С кем-то другим </c:v>
                </c:pt>
              </c:strCache>
            </c:strRef>
          </c:cat>
          <c:val>
            <c:numRef>
              <c:f>'[Кибербуллинг Семинар.xls]Лист3'!$C$34:$C$38</c:f>
              <c:numCache>
                <c:formatCode>General</c:formatCode>
                <c:ptCount val="5"/>
                <c:pt idx="0">
                  <c:v>2</c:v>
                </c:pt>
                <c:pt idx="1">
                  <c:v>0</c:v>
                </c:pt>
                <c:pt idx="2">
                  <c:v>36</c:v>
                </c:pt>
                <c:pt idx="3">
                  <c:v>21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0910720"/>
        <c:axId val="220912256"/>
      </c:barChart>
      <c:catAx>
        <c:axId val="220910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220912256"/>
        <c:crosses val="autoZero"/>
        <c:auto val="1"/>
        <c:lblAlgn val="ctr"/>
        <c:lblOffset val="100"/>
        <c:noMultiLvlLbl val="0"/>
      </c:catAx>
      <c:valAx>
        <c:axId val="2209122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091072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3247660159997739E-2"/>
          <c:y val="2.7780100272540648E-2"/>
          <c:w val="0.90895061728395066"/>
          <c:h val="0.8778936797589304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  <c:explosion val="6"/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z="3200" dirty="0"/>
                      <a:t>23</a:t>
                    </a:r>
                    <a:r>
                      <a:rPr lang="ru-RU" sz="3200" dirty="0"/>
                      <a:t> Да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3200" dirty="0"/>
                      <a:t> 10 Нет ответа</a:t>
                    </a:r>
                    <a:endParaRPr lang="ru-RU" sz="2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3200" dirty="0"/>
                      <a:t>120</a:t>
                    </a:r>
                    <a:r>
                      <a:rPr lang="ru-RU" sz="3200" dirty="0"/>
                      <a:t> Нет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'[Кибербуллинг Семинар.xls]Лист3'!$B$42:$B$44</c:f>
              <c:strCache>
                <c:ptCount val="3"/>
                <c:pt idx="0">
                  <c:v>Да</c:v>
                </c:pt>
                <c:pt idx="1">
                  <c:v>Не ответили </c:v>
                </c:pt>
                <c:pt idx="2">
                  <c:v>Нет</c:v>
                </c:pt>
              </c:strCache>
            </c:strRef>
          </c:cat>
          <c:val>
            <c:numRef>
              <c:f>'[Кибербуллинг Семинар.xls]Лист3'!$C$42:$C$44</c:f>
              <c:numCache>
                <c:formatCode>General</c:formatCode>
                <c:ptCount val="3"/>
                <c:pt idx="0">
                  <c:v>23</c:v>
                </c:pt>
                <c:pt idx="1">
                  <c:v>10</c:v>
                </c:pt>
                <c:pt idx="2">
                  <c:v>120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0.17749311023622047"/>
                  <c:y val="-9.8620953630796149E-2"/>
                </c:manualLayout>
              </c:layout>
              <c:tx>
                <c:rich>
                  <a:bodyPr/>
                  <a:lstStyle/>
                  <a:p>
                    <a:r>
                      <a:rPr lang="en-US" sz="2800" dirty="0"/>
                      <a:t>63</a:t>
                    </a:r>
                    <a:r>
                      <a:rPr lang="ru-RU" sz="2800" dirty="0"/>
                      <a:t> Да</a:t>
                    </a:r>
                  </a:p>
                  <a:p>
                    <a:r>
                      <a:rPr lang="ru-RU" sz="2800" dirty="0" smtClean="0"/>
                      <a:t>ж-60%</a:t>
                    </a:r>
                    <a:endParaRPr lang="ru-RU" sz="2800" dirty="0"/>
                  </a:p>
                  <a:p>
                    <a:r>
                      <a:rPr lang="ru-RU" sz="2800" dirty="0" smtClean="0"/>
                      <a:t>м-26%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100903324584427"/>
                  <c:y val="-0.33338400408282298"/>
                </c:manualLayout>
              </c:layout>
              <c:tx>
                <c:rich>
                  <a:bodyPr/>
                  <a:lstStyle/>
                  <a:p>
                    <a:r>
                      <a:rPr lang="en-US" sz="2800" dirty="0"/>
                      <a:t>90</a:t>
                    </a:r>
                    <a:r>
                      <a:rPr lang="ru-RU" sz="2800" dirty="0"/>
                      <a:t> Нет</a:t>
                    </a:r>
                  </a:p>
                  <a:p>
                    <a:r>
                      <a:rPr lang="ru-RU" sz="2800" dirty="0" smtClean="0"/>
                      <a:t>ж-40%</a:t>
                    </a:r>
                    <a:endParaRPr lang="ru-RU" sz="2800" dirty="0"/>
                  </a:p>
                  <a:p>
                    <a:r>
                      <a:rPr lang="ru-RU" sz="2800" dirty="0" smtClean="0"/>
                      <a:t>м-74%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'[Кибербуллинг Семинар.xls]Лист3'!$B$55:$B$56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'[Кибербуллинг Семинар.xls]Лист3'!$C$55:$C$56</c:f>
              <c:numCache>
                <c:formatCode>General</c:formatCode>
                <c:ptCount val="2"/>
                <c:pt idx="0">
                  <c:v>63</c:v>
                </c:pt>
                <c:pt idx="1">
                  <c:v>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13.12.2017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13.12.2017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24860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>
                <a:solidFill>
                  <a:schemeClr val="tx1"/>
                </a:solidFill>
              </a:rPr>
              <a:t>ГБПОУ Благовещенский многопрофильный профессиональный колледж</a:t>
            </a:r>
            <a:br>
              <a:rPr lang="ru-RU" sz="2700" dirty="0" smtClean="0">
                <a:solidFill>
                  <a:schemeClr val="tx1"/>
                </a:solidFill>
              </a:rPr>
            </a:br>
            <a:r>
              <a:rPr lang="ru-RU" sz="2700" dirty="0">
                <a:solidFill>
                  <a:schemeClr val="tx1"/>
                </a:solidFill>
              </a:rPr>
              <a:t/>
            </a:r>
            <a:br>
              <a:rPr lang="ru-RU" sz="2700" dirty="0">
                <a:solidFill>
                  <a:schemeClr val="tx1"/>
                </a:solidFill>
              </a:rPr>
            </a:br>
            <a:r>
              <a:rPr lang="ru-RU" sz="2700" dirty="0" smtClean="0">
                <a:solidFill>
                  <a:schemeClr val="tx1"/>
                </a:solidFill>
              </a:rPr>
              <a:t/>
            </a:r>
            <a:br>
              <a:rPr lang="ru-RU" sz="27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Профилактика буллинга и кибербуллинга среди обучающихся колледжа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857628"/>
            <a:ext cx="7854696" cy="2214578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Рямова Г.Ф.</a:t>
            </a:r>
          </a:p>
          <a:p>
            <a:r>
              <a:rPr lang="ru-RU" dirty="0" smtClean="0"/>
              <a:t>педагог-психолог</a:t>
            </a:r>
          </a:p>
          <a:p>
            <a:endParaRPr lang="ru-RU" dirty="0"/>
          </a:p>
          <a:p>
            <a:pPr algn="ctr"/>
            <a:r>
              <a:rPr lang="ru-RU" dirty="0" smtClean="0"/>
              <a:t>13.12.2017г.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/>
              <a:t>В</a:t>
            </a:r>
            <a:r>
              <a:rPr lang="ru-RU" sz="4000" dirty="0" smtClean="0"/>
              <a:t>лияние </a:t>
            </a:r>
            <a:r>
              <a:rPr lang="ru-RU" sz="4000" dirty="0" smtClean="0"/>
              <a:t>буллинга и </a:t>
            </a:r>
            <a:r>
              <a:rPr lang="ru-RU" sz="4000" dirty="0" err="1" smtClean="0"/>
              <a:t>кибербуллинга</a:t>
            </a:r>
            <a:r>
              <a:rPr lang="ru-RU" sz="4000" dirty="0" smtClean="0"/>
              <a:t> </a:t>
            </a:r>
            <a:r>
              <a:rPr lang="ru-RU" sz="4000" dirty="0"/>
              <a:t>на </a:t>
            </a:r>
            <a:r>
              <a:rPr lang="ru-RU" sz="4000" i="1" dirty="0"/>
              <a:t>социальную сторону жизни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</a:t>
            </a:r>
            <a:r>
              <a:rPr lang="ru-RU" dirty="0" smtClean="0"/>
              <a:t>крытность</a:t>
            </a:r>
          </a:p>
          <a:p>
            <a:r>
              <a:rPr lang="ru-RU" dirty="0" smtClean="0"/>
              <a:t> </a:t>
            </a:r>
            <a:r>
              <a:rPr lang="ru-RU" dirty="0"/>
              <a:t>нежелание идти на контакт с родителями и </a:t>
            </a:r>
            <a:r>
              <a:rPr lang="ru-RU" dirty="0" smtClean="0"/>
              <a:t>друзьями</a:t>
            </a:r>
            <a:endParaRPr lang="ru-RU" dirty="0"/>
          </a:p>
          <a:p>
            <a:r>
              <a:rPr lang="ru-RU" dirty="0" smtClean="0"/>
              <a:t> избегание посещения учебного заведения </a:t>
            </a:r>
          </a:p>
          <a:p>
            <a:r>
              <a:rPr lang="ru-RU" dirty="0" smtClean="0"/>
              <a:t>потеря </a:t>
            </a:r>
            <a:r>
              <a:rPr lang="ru-RU" dirty="0"/>
              <a:t>коммуникативных </a:t>
            </a:r>
            <a:r>
              <a:rPr lang="ru-RU" dirty="0" smtClean="0"/>
              <a:t>навыков</a:t>
            </a:r>
          </a:p>
          <a:p>
            <a:r>
              <a:rPr lang="ru-RU" dirty="0" smtClean="0"/>
              <a:t>дезадаптация</a:t>
            </a:r>
          </a:p>
        </p:txBody>
      </p:sp>
    </p:spTree>
    <p:extLst>
      <p:ext uri="{BB962C8B-B14F-4D97-AF65-F5344CB8AC3E}">
        <p14:creationId xmlns:p14="http://schemas.microsoft.com/office/powerpoint/2010/main" val="292761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Влияние буллинга и </a:t>
            </a:r>
            <a:r>
              <a:rPr lang="ru-RU" i="1" dirty="0" smtClean="0"/>
              <a:t>кибербуллинга на обучение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снижение успеваемости</a:t>
            </a:r>
          </a:p>
          <a:p>
            <a:r>
              <a:rPr lang="ru-RU" dirty="0" smtClean="0"/>
              <a:t> </a:t>
            </a:r>
            <a:r>
              <a:rPr lang="ru-RU" dirty="0"/>
              <a:t>нежелание </a:t>
            </a:r>
            <a:r>
              <a:rPr lang="ru-RU" dirty="0" smtClean="0"/>
              <a:t>посещать </a:t>
            </a:r>
            <a:r>
              <a:rPr lang="ru-RU" dirty="0"/>
              <a:t>учебное </a:t>
            </a:r>
            <a:r>
              <a:rPr lang="ru-RU" dirty="0" smtClean="0"/>
              <a:t>учреждение</a:t>
            </a:r>
          </a:p>
          <a:p>
            <a:r>
              <a:rPr lang="ru-RU" dirty="0" smtClean="0"/>
              <a:t> прогулы</a:t>
            </a:r>
          </a:p>
          <a:p>
            <a:r>
              <a:rPr lang="ru-RU" dirty="0" smtClean="0"/>
              <a:t> нестабильные оценки</a:t>
            </a:r>
          </a:p>
          <a:p>
            <a:r>
              <a:rPr lang="ru-RU" dirty="0" smtClean="0"/>
              <a:t> </a:t>
            </a:r>
            <a:r>
              <a:rPr lang="ru-RU" dirty="0"/>
              <a:t>низкая учебная </a:t>
            </a:r>
            <a:r>
              <a:rPr lang="ru-RU" dirty="0" smtClean="0"/>
              <a:t>активность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046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Последствия буллинга и </a:t>
            </a:r>
            <a:r>
              <a:rPr lang="ru-RU" dirty="0"/>
              <a:t>кибербуллинга </a:t>
            </a:r>
            <a:r>
              <a:rPr lang="ru-RU" i="1" dirty="0" smtClean="0"/>
              <a:t>психологического характера: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снижение самооценки </a:t>
            </a:r>
            <a:endParaRPr lang="ru-RU" dirty="0" smtClean="0"/>
          </a:p>
          <a:p>
            <a:r>
              <a:rPr lang="ru-RU" dirty="0" smtClean="0"/>
              <a:t>потеря </a:t>
            </a:r>
            <a:r>
              <a:rPr lang="ru-RU" dirty="0"/>
              <a:t>уверенности в </a:t>
            </a:r>
            <a:r>
              <a:rPr lang="ru-RU" dirty="0" smtClean="0"/>
              <a:t>себе</a:t>
            </a:r>
          </a:p>
          <a:p>
            <a:r>
              <a:rPr lang="ru-RU" dirty="0" smtClean="0"/>
              <a:t>психические расстройства</a:t>
            </a:r>
          </a:p>
          <a:p>
            <a:r>
              <a:rPr lang="ru-RU" dirty="0" smtClean="0"/>
              <a:t> </a:t>
            </a:r>
            <a:r>
              <a:rPr lang="ru-RU" dirty="0"/>
              <a:t>психоэмоциональную </a:t>
            </a:r>
            <a:r>
              <a:rPr lang="ru-RU" dirty="0" smtClean="0"/>
              <a:t>нестабильность</a:t>
            </a:r>
          </a:p>
          <a:p>
            <a:r>
              <a:rPr lang="ru-RU" dirty="0" smtClean="0"/>
              <a:t> постоянное </a:t>
            </a:r>
            <a:r>
              <a:rPr lang="ru-RU" dirty="0"/>
              <a:t>чувство тревоги, </a:t>
            </a:r>
            <a:r>
              <a:rPr lang="ru-RU" dirty="0" smtClean="0"/>
              <a:t>страха</a:t>
            </a:r>
          </a:p>
          <a:p>
            <a:r>
              <a:rPr lang="ru-RU" dirty="0"/>
              <a:t>д</a:t>
            </a:r>
            <a:r>
              <a:rPr lang="ru-RU" dirty="0" smtClean="0"/>
              <a:t>епрессия, стресс</a:t>
            </a:r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мысли о </a:t>
            </a:r>
            <a:r>
              <a:rPr lang="ru-RU" dirty="0" smtClean="0"/>
              <a:t>суициде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759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Вл</a:t>
            </a:r>
            <a:r>
              <a:rPr lang="ru-RU" smtClean="0"/>
              <a:t>ияет </a:t>
            </a:r>
            <a:r>
              <a:rPr lang="ru-RU" dirty="0"/>
              <a:t>на работу </a:t>
            </a:r>
            <a:r>
              <a:rPr lang="ru-RU" dirty="0" smtClean="0"/>
              <a:t>организма </a:t>
            </a:r>
            <a:r>
              <a:rPr lang="ru-RU" dirty="0"/>
              <a:t>в целом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частые жалобы на головные </a:t>
            </a:r>
            <a:r>
              <a:rPr lang="ru-RU" dirty="0" smtClean="0"/>
              <a:t>боли </a:t>
            </a:r>
            <a:r>
              <a:rPr lang="ru-RU" dirty="0"/>
              <a:t>боли в области </a:t>
            </a:r>
            <a:r>
              <a:rPr lang="ru-RU" dirty="0" smtClean="0"/>
              <a:t>сердца</a:t>
            </a:r>
            <a:r>
              <a:rPr lang="ru-RU" dirty="0"/>
              <a:t>, тошноту, быструю </a:t>
            </a:r>
            <a:r>
              <a:rPr lang="ru-RU" dirty="0" smtClean="0"/>
              <a:t>утомляемость</a:t>
            </a:r>
          </a:p>
          <a:p>
            <a:r>
              <a:rPr lang="ru-RU" dirty="0" smtClean="0"/>
              <a:t> </a:t>
            </a:r>
            <a:r>
              <a:rPr lang="ru-RU" dirty="0"/>
              <a:t>плохой сон, </a:t>
            </a:r>
            <a:r>
              <a:rPr lang="ru-RU" dirty="0" smtClean="0"/>
              <a:t>бессонницу</a:t>
            </a:r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ухудшение памяти и </a:t>
            </a:r>
            <a:r>
              <a:rPr lang="ru-RU" dirty="0" smtClean="0"/>
              <a:t>внимания </a:t>
            </a:r>
          </a:p>
          <a:p>
            <a:r>
              <a:rPr lang="ru-RU" dirty="0" smtClean="0"/>
              <a:t>нервные </a:t>
            </a:r>
            <a:r>
              <a:rPr lang="ru-RU" dirty="0"/>
              <a:t>тики </a:t>
            </a:r>
          </a:p>
          <a:p>
            <a:r>
              <a:rPr lang="ru-RU" dirty="0" smtClean="0"/>
              <a:t>плохой </a:t>
            </a:r>
            <a:r>
              <a:rPr lang="ru-RU" dirty="0"/>
              <a:t>аппетит</a:t>
            </a:r>
          </a:p>
        </p:txBody>
      </p:sp>
    </p:spTree>
    <p:extLst>
      <p:ext uri="{BB962C8B-B14F-4D97-AF65-F5344CB8AC3E}">
        <p14:creationId xmlns:p14="http://schemas.microsoft.com/office/powerpoint/2010/main" val="212151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836712"/>
            <a:ext cx="8229600" cy="496855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/>
              <a:t>Уважаемый студент!</a:t>
            </a:r>
            <a:endParaRPr lang="ru-RU" dirty="0"/>
          </a:p>
          <a:p>
            <a:pPr marL="0" indent="0" algn="ctr">
              <a:buNone/>
            </a:pPr>
            <a:r>
              <a:rPr lang="ru-RU" dirty="0"/>
              <a:t>В колледже изучается проблема кибербуллинга. Кибербуллинг – это запугивание (психологическая травля) человека в сети Интернет. Твои ответы помогут составить рекомендации, чтобы помочь ребятам, которые оказались в ситуации кибербуллинга.</a:t>
            </a:r>
          </a:p>
          <a:p>
            <a:pPr marL="0" indent="0" algn="ctr">
              <a:buNone/>
            </a:pPr>
            <a:r>
              <a:rPr lang="ru-RU" dirty="0"/>
              <a:t>Отметь галочкой подходящий для тебя ответ или напиши.</a:t>
            </a:r>
          </a:p>
          <a:p>
            <a:pPr marL="0" indent="0" algn="ctr">
              <a:buNone/>
            </a:pPr>
            <a:r>
              <a:rPr lang="ru-RU" b="1" dirty="0"/>
              <a:t>Благодарим за участие в опросе!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 </a:t>
            </a:r>
            <a:endParaRPr lang="ru-RU" dirty="0"/>
          </a:p>
          <a:p>
            <a:pPr marL="0" indent="0" algn="r">
              <a:buNone/>
            </a:pPr>
            <a:r>
              <a:rPr lang="ru-RU" dirty="0"/>
              <a:t>ГБПОУ БМПК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063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317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 опросе участвовали </a:t>
            </a:r>
            <a:br>
              <a:rPr lang="ru-RU" dirty="0" smtClean="0"/>
            </a:br>
            <a:r>
              <a:rPr lang="ru-RU" dirty="0" smtClean="0"/>
              <a:t>261 студент 1-3 курсов</a:t>
            </a:r>
            <a:br>
              <a:rPr lang="ru-RU" dirty="0" smtClean="0"/>
            </a:br>
            <a:r>
              <a:rPr lang="ru-RU" dirty="0" smtClean="0"/>
              <a:t>16-20 лет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из них 153 </a:t>
            </a:r>
            <a:br>
              <a:rPr lang="ru-RU" dirty="0" smtClean="0"/>
            </a:br>
            <a:r>
              <a:rPr lang="ru-RU" dirty="0" smtClean="0"/>
              <a:t>в возрасте 16-17 лет</a:t>
            </a:r>
            <a:br>
              <a:rPr lang="ru-RU" dirty="0" smtClean="0"/>
            </a:br>
            <a:r>
              <a:rPr lang="ru-RU" dirty="0" smtClean="0"/>
              <a:t>(69 девушек и 84 юноши)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545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В какой социальной сети ты проводишь больше всего времени?</a:t>
            </a:r>
            <a:endParaRPr lang="ru-RU" sz="36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1704242"/>
              </p:ext>
            </p:extLst>
          </p:nvPr>
        </p:nvGraphicFramePr>
        <p:xfrm>
          <a:off x="467544" y="1916832"/>
          <a:ext cx="8147248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Случалось ли тебе получать в свой адрес в сети Интернет оскорбления, угрозы?</a:t>
            </a:r>
            <a:br>
              <a:rPr lang="ru-RU" sz="3600" dirty="0" smtClean="0"/>
            </a:br>
            <a:endParaRPr lang="ru-RU" sz="36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7088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Случалось ли тебе получать в свой адрес СМС с  оскорблениями, угрозами?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Случалось ли с тобой, когда ты доверил человеку конфиденциальную информацию о себе, а он распространил её в сети Интернет? </a:t>
            </a:r>
            <a:endParaRPr lang="ru-RU" sz="24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7580030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Английское слово «буллинг» (byllyng, от billy – булли, хулиган, драчун, задира, грубиян, насильник) </a:t>
            </a:r>
            <a:r>
              <a:rPr lang="ru-RU" dirty="0" smtClean="0"/>
              <a:t>- </a:t>
            </a:r>
            <a:r>
              <a:rPr lang="ru-RU" dirty="0"/>
              <a:t>запугивание, физический или психологический террор, направленный на то, чтобы вызвать у других страх и тем самым подчинить его </a:t>
            </a:r>
            <a:r>
              <a:rPr lang="ru-RU" dirty="0" smtClean="0"/>
              <a:t>себе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947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/>
              <a:t>60</a:t>
            </a:r>
            <a:r>
              <a:rPr lang="ru-RU" sz="4000" dirty="0" smtClean="0"/>
              <a:t> респондентов (40 %)</a:t>
            </a:r>
          </a:p>
          <a:p>
            <a:pPr marL="0" indent="0" algn="ctr">
              <a:buNone/>
            </a:pPr>
            <a:r>
              <a:rPr lang="ru-RU" sz="4000" dirty="0"/>
              <a:t>п</a:t>
            </a:r>
            <a:r>
              <a:rPr lang="ru-RU" sz="4000" dirty="0" smtClean="0"/>
              <a:t>одвергались </a:t>
            </a:r>
          </a:p>
          <a:p>
            <a:pPr marL="0" indent="0" algn="ctr">
              <a:buNone/>
            </a:pPr>
            <a:r>
              <a:rPr lang="ru-RU" sz="4000" dirty="0" smtClean="0"/>
              <a:t> </a:t>
            </a:r>
            <a:r>
              <a:rPr lang="ru-RU" sz="4000" dirty="0"/>
              <a:t>той или иной форме</a:t>
            </a:r>
          </a:p>
          <a:p>
            <a:pPr marL="0" indent="0" algn="ctr">
              <a:buNone/>
            </a:pPr>
            <a:r>
              <a:rPr lang="ru-RU" sz="4000" dirty="0" smtClean="0"/>
              <a:t>кибербуллинга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09835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ты поступал, если оказывался в таких ситуациях?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1804868"/>
              </p:ext>
            </p:extLst>
          </p:nvPr>
        </p:nvGraphicFramePr>
        <p:xfrm>
          <a:off x="467544" y="1772816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3200" dirty="0" smtClean="0"/>
              <a:t>Если тебя оскорбляют, тебе угрожают в Интернете или через СМС, то с кем ты это обсуждаешь? </a:t>
            </a:r>
            <a:endParaRPr lang="ru-RU" sz="32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7344569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Ты сам кого-нибудь оскорблял, кому-нибудь угрожал в сети Интернет или  через СМС?	</a:t>
            </a:r>
            <a:endParaRPr lang="ru-RU" sz="36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7078107"/>
              </p:ext>
            </p:extLst>
          </p:nvPr>
        </p:nvGraphicFramePr>
        <p:xfrm>
          <a:off x="1547664" y="1916832"/>
          <a:ext cx="6779096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Хотел бы ты узнать, как надо себя вести, если тебя  запугивают, обижают (троллят) в Интернете или через СМС?</a:t>
            </a:r>
            <a:endParaRPr lang="ru-RU" sz="32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0789659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1800853"/>
              </p:ext>
            </p:extLst>
          </p:nvPr>
        </p:nvGraphicFramePr>
        <p:xfrm>
          <a:off x="1043608" y="1844824"/>
          <a:ext cx="6408711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С какого возраста нужно начинать говорить с детьми о том, как вести себя в такой ситуации?</a:t>
            </a:r>
            <a:endParaRPr lang="ru-RU" sz="36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80120"/>
          </a:xfrm>
        </p:spPr>
        <p:txBody>
          <a:bodyPr>
            <a:normAutofit fontScale="90000"/>
          </a:bodyPr>
          <a:lstStyle/>
          <a:p>
            <a:pPr lvl="0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100" dirty="0" smtClean="0"/>
              <a:t>Что нужно сделать, чтобы дети, подростки относились  в сети Интернет  друг к другу уважительно?</a:t>
            </a:r>
            <a:endParaRPr lang="ru-RU" sz="31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9170914"/>
              </p:ext>
            </p:extLst>
          </p:nvPr>
        </p:nvGraphicFramePr>
        <p:xfrm>
          <a:off x="457200" y="1628801"/>
          <a:ext cx="8229600" cy="46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Кто из взрослых может помочь?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30314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Тебе важно, что о тебе пишут в Интернете?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8660993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Где тебе интереснее общаться? 	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u="sng" dirty="0"/>
              <a:t>Р</a:t>
            </a:r>
            <a:r>
              <a:rPr lang="ru-RU" sz="4000" b="1" u="sng" dirty="0" smtClean="0"/>
              <a:t>аспространённые формы буллинга: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вербальный буллинг (угрозы, оскорбления, саркастические замечания, унижение)</a:t>
            </a:r>
          </a:p>
          <a:p>
            <a:r>
              <a:rPr lang="ru-RU" dirty="0"/>
              <a:t>физический </a:t>
            </a:r>
            <a:r>
              <a:rPr lang="ru-RU" dirty="0" smtClean="0"/>
              <a:t>(могут </a:t>
            </a:r>
            <a:r>
              <a:rPr lang="ru-RU" dirty="0"/>
              <a:t>толкнуть, ударить)</a:t>
            </a:r>
          </a:p>
          <a:p>
            <a:r>
              <a:rPr lang="ru-RU" dirty="0"/>
              <a:t>психологический (психологическое давление, оказываемое группой, игнорирование)</a:t>
            </a:r>
          </a:p>
          <a:p>
            <a:r>
              <a:rPr lang="ru-RU" dirty="0"/>
              <a:t>вымогательство денег/порча имущества</a:t>
            </a:r>
          </a:p>
          <a:p>
            <a:r>
              <a:rPr lang="ru-RU" dirty="0" smtClean="0"/>
              <a:t>кибербуллинг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675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063952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в</a:t>
            </a:r>
            <a:r>
              <a:rPr lang="ru-RU" dirty="0" smtClean="0"/>
              <a:t>се респонденты являются пользователями социальных сетей</a:t>
            </a:r>
          </a:p>
          <a:p>
            <a:r>
              <a:rPr lang="ru-RU" sz="2800" dirty="0" smtClean="0"/>
              <a:t>40 % подвергались  </a:t>
            </a:r>
            <a:r>
              <a:rPr lang="ru-RU" sz="2800" dirty="0"/>
              <a:t>той или иной </a:t>
            </a:r>
            <a:r>
              <a:rPr lang="ru-RU" sz="2800" dirty="0" smtClean="0"/>
              <a:t>форме кибербуллинга</a:t>
            </a:r>
            <a:endParaRPr lang="ru-RU" sz="2800" dirty="0"/>
          </a:p>
          <a:p>
            <a:r>
              <a:rPr lang="ru-RU" dirty="0" smtClean="0"/>
              <a:t>половина из них предпочитают игнорировать кибербуллера</a:t>
            </a:r>
          </a:p>
          <a:p>
            <a:r>
              <a:rPr lang="ru-RU" dirty="0" smtClean="0"/>
              <a:t>в ситуации кибербуллинга лишь двое обращались </a:t>
            </a:r>
            <a:r>
              <a:rPr lang="ru-RU" dirty="0"/>
              <a:t>с </a:t>
            </a:r>
            <a:r>
              <a:rPr lang="ru-RU" dirty="0" smtClean="0"/>
              <a:t>этой проблемой </a:t>
            </a:r>
            <a:r>
              <a:rPr lang="ru-RU" dirty="0"/>
              <a:t>к </a:t>
            </a:r>
            <a:r>
              <a:rPr lang="ru-RU" dirty="0" smtClean="0"/>
              <a:t>родителям</a:t>
            </a:r>
            <a:r>
              <a:rPr lang="ru-RU" dirty="0"/>
              <a:t>, половина к </a:t>
            </a:r>
            <a:r>
              <a:rPr lang="ru-RU" dirty="0" smtClean="0"/>
              <a:t>друзьям и никто к педагогам</a:t>
            </a:r>
          </a:p>
          <a:p>
            <a:r>
              <a:rPr lang="ru-RU" dirty="0"/>
              <a:t>треть респондентов считают, что в данной ситуации могут помочь родители</a:t>
            </a:r>
          </a:p>
          <a:p>
            <a:r>
              <a:rPr lang="ru-RU" dirty="0" smtClean="0"/>
              <a:t>23 студента  признались, что сами выступали кибербуллерами</a:t>
            </a:r>
          </a:p>
          <a:p>
            <a:r>
              <a:rPr lang="ru-RU" dirty="0" smtClean="0"/>
              <a:t>40% считают, что решением проблемы являются надлежащее воспитание в семье и образовательном учреждении</a:t>
            </a:r>
          </a:p>
          <a:p>
            <a:r>
              <a:rPr lang="ru-RU" dirty="0"/>
              <a:t>б</a:t>
            </a:r>
            <a:r>
              <a:rPr lang="ru-RU" dirty="0" smtClean="0"/>
              <a:t>ольшинство считают, что к 12 годам ребенок  должен знать как вести себя в сети в ситуации кибербуллинга</a:t>
            </a:r>
          </a:p>
          <a:p>
            <a:r>
              <a:rPr lang="ru-RU" dirty="0"/>
              <a:t>п</a:t>
            </a:r>
            <a:r>
              <a:rPr lang="ru-RU" dirty="0" smtClean="0"/>
              <a:t>одавляющее большинство общение  в реальной жизни считают интереснее виртуального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Профилактика буллинга и  кибербуллинга в колледже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83832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 smtClean="0"/>
              <a:t>КПК</a:t>
            </a:r>
            <a:r>
              <a:rPr lang="ru-RU" sz="3200" smtClean="0"/>
              <a:t>, семинар </a:t>
            </a:r>
            <a:r>
              <a:rPr lang="ru-RU" sz="3200" dirty="0" smtClean="0"/>
              <a:t>для  педагогов по данной проблеме</a:t>
            </a:r>
          </a:p>
          <a:p>
            <a:r>
              <a:rPr lang="ru-RU" sz="3200" dirty="0" smtClean="0"/>
              <a:t>Информирование родителей</a:t>
            </a:r>
          </a:p>
          <a:p>
            <a:r>
              <a:rPr lang="ru-RU" sz="3200" dirty="0" smtClean="0"/>
              <a:t>Принятие локального акта </a:t>
            </a:r>
            <a:r>
              <a:rPr lang="ru-RU" sz="3200" dirty="0"/>
              <a:t>– регламент </a:t>
            </a:r>
            <a:r>
              <a:rPr lang="ru-RU" sz="3200" dirty="0" smtClean="0"/>
              <a:t>антибуллинговой </a:t>
            </a:r>
            <a:r>
              <a:rPr lang="ru-RU" sz="3200" dirty="0"/>
              <a:t>политики </a:t>
            </a:r>
            <a:r>
              <a:rPr lang="ru-RU" sz="3200" dirty="0" smtClean="0"/>
              <a:t>колледжа </a:t>
            </a:r>
          </a:p>
          <a:p>
            <a:r>
              <a:rPr lang="ru-RU" sz="3200" dirty="0" smtClean="0"/>
              <a:t>Создание службы </a:t>
            </a:r>
            <a:r>
              <a:rPr lang="ru-RU" sz="3200" dirty="0"/>
              <a:t>примирения (</a:t>
            </a:r>
            <a:r>
              <a:rPr lang="ru-RU" sz="3200" dirty="0" smtClean="0"/>
              <a:t>медиации)</a:t>
            </a:r>
          </a:p>
          <a:p>
            <a:r>
              <a:rPr lang="ru-RU" sz="3200" dirty="0" smtClean="0"/>
              <a:t>Диагностика </a:t>
            </a:r>
          </a:p>
          <a:p>
            <a:r>
              <a:rPr lang="ru-RU" sz="3200" dirty="0" smtClean="0"/>
              <a:t>Обучение студентов  культуре поведения в социальных сетях</a:t>
            </a:r>
          </a:p>
          <a:p>
            <a:r>
              <a:rPr lang="ru-RU" sz="3200" dirty="0" smtClean="0"/>
              <a:t>Укрепление их </a:t>
            </a:r>
            <a:r>
              <a:rPr lang="ru-RU" sz="3200" dirty="0"/>
              <a:t>психологического здоровья</a:t>
            </a:r>
          </a:p>
          <a:p>
            <a:endParaRPr lang="ru-RU" sz="3200" dirty="0" smtClean="0"/>
          </a:p>
        </p:txBody>
      </p:sp>
    </p:spTree>
    <p:extLst>
      <p:ext uri="{BB962C8B-B14F-4D97-AF65-F5344CB8AC3E}">
        <p14:creationId xmlns:p14="http://schemas.microsoft.com/office/powerpoint/2010/main" val="87590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Довести до сведения обучающихся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r>
              <a:rPr lang="ru-RU" dirty="0" smtClean="0"/>
              <a:t>уважительное отношение в соц. сетях </a:t>
            </a:r>
            <a:r>
              <a:rPr lang="ru-RU" dirty="0"/>
              <a:t>ко </a:t>
            </a:r>
            <a:r>
              <a:rPr lang="ru-RU" dirty="0" smtClean="0"/>
              <a:t>всем</a:t>
            </a:r>
          </a:p>
          <a:p>
            <a:r>
              <a:rPr lang="ru-RU" dirty="0" smtClean="0"/>
              <a:t> </a:t>
            </a:r>
            <a:r>
              <a:rPr lang="ru-RU" altLang="ru-RU" dirty="0"/>
              <a:t>добавлять «в друзья» только реальных </a:t>
            </a:r>
            <a:r>
              <a:rPr lang="ru-RU" altLang="ru-RU" dirty="0" smtClean="0"/>
              <a:t>знакомых</a:t>
            </a:r>
          </a:p>
          <a:p>
            <a:r>
              <a:rPr lang="ru-RU" altLang="ru-RU" dirty="0"/>
              <a:t>з</a:t>
            </a:r>
            <a:r>
              <a:rPr lang="ru-RU" altLang="ru-RU" dirty="0" smtClean="0"/>
              <a:t>нать о последствиях </a:t>
            </a:r>
            <a:r>
              <a:rPr lang="ru-RU" altLang="ru-RU" dirty="0"/>
              <a:t>размещения в сети личных фотографий и </a:t>
            </a:r>
            <a:r>
              <a:rPr lang="ru-RU" altLang="ru-RU" dirty="0" smtClean="0"/>
              <a:t>видео</a:t>
            </a:r>
          </a:p>
          <a:p>
            <a:r>
              <a:rPr lang="ru-RU" altLang="ru-RU" dirty="0" smtClean="0"/>
              <a:t> </a:t>
            </a:r>
            <a:r>
              <a:rPr lang="ru-RU" altLang="ru-RU" dirty="0"/>
              <a:t>каждое действие в сети сохраняет </a:t>
            </a:r>
            <a:r>
              <a:rPr lang="ru-RU" altLang="ru-RU" dirty="0" smtClean="0"/>
              <a:t>след</a:t>
            </a:r>
          </a:p>
          <a:p>
            <a:r>
              <a:rPr lang="ru-RU" sz="2800" dirty="0" smtClean="0"/>
              <a:t>телефон горячей линии  </a:t>
            </a:r>
            <a:r>
              <a:rPr lang="ru-RU" sz="2800" dirty="0"/>
              <a:t>«Дети России онлайн» </a:t>
            </a:r>
            <a:r>
              <a:rPr lang="ru-RU" sz="2800" dirty="0" smtClean="0"/>
              <a:t>бесплатный 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8 800  25 000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ривлечение к ответственности за причинение морального ущерба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687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012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Рекомендуемые мероприятия </a:t>
            </a:r>
            <a:br>
              <a:rPr lang="ru-RU" sz="3200" dirty="0" smtClean="0"/>
            </a:br>
            <a:r>
              <a:rPr lang="ru-RU" sz="3200" dirty="0" smtClean="0"/>
              <a:t>с учебной группой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67808"/>
          </a:xfrm>
        </p:spPr>
        <p:txBody>
          <a:bodyPr/>
          <a:lstStyle/>
          <a:p>
            <a:r>
              <a:rPr lang="ru-RU" dirty="0" smtClean="0"/>
              <a:t>Просмотр и обсуждение фильмов, эпизодов фильмов, литературных произведений.</a:t>
            </a:r>
          </a:p>
          <a:p>
            <a:r>
              <a:rPr lang="ru-RU" dirty="0" smtClean="0"/>
              <a:t>Классные часы: «Правила моей группы», «Я и виртуальное пространство», «Как обезопасить себя в Интернете», «Интернет – мой друг и помощник»</a:t>
            </a:r>
          </a:p>
          <a:p>
            <a:r>
              <a:rPr lang="ru-RU" dirty="0" smtClean="0"/>
              <a:t>Написание эссе «Мое отношение к кибербуллингу»</a:t>
            </a:r>
          </a:p>
          <a:p>
            <a:r>
              <a:rPr lang="ru-RU" dirty="0" smtClean="0"/>
              <a:t>Тренинги на сплочение коллектива, личностное развитие и т.д.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904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644792"/>
          </a:xfrm>
        </p:spPr>
        <p:txBody>
          <a:bodyPr/>
          <a:lstStyle/>
          <a:p>
            <a:pPr algn="ctr"/>
            <a:r>
              <a:rPr lang="ru-RU" dirty="0" smtClean="0"/>
              <a:t>Благодарим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770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156960"/>
          </a:xfrm>
        </p:spPr>
        <p:txBody>
          <a:bodyPr>
            <a:noAutofit/>
          </a:bodyPr>
          <a:lstStyle/>
          <a:p>
            <a:r>
              <a:rPr lang="ru-RU" sz="3200" b="1" i="1" dirty="0" err="1" smtClean="0"/>
              <a:t>Кибербуллинг</a:t>
            </a:r>
            <a:r>
              <a:rPr lang="ru-RU" sz="3200" dirty="0" smtClean="0"/>
              <a:t> -</a:t>
            </a:r>
            <a:r>
              <a:rPr lang="ru-RU" sz="3200" dirty="0"/>
              <a:t> преднамеренное, повторяющиеся враждебное поведение отдельных лиц или групп, намеревающихся нанести вред другим, используя информационные и коммуникационные технологии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149080"/>
            <a:ext cx="8229600" cy="2175520"/>
          </a:xfrm>
        </p:spPr>
        <p:txBody>
          <a:bodyPr/>
          <a:lstStyle/>
          <a:p>
            <a:endParaRPr lang="ru-RU" dirty="0"/>
          </a:p>
          <a:p>
            <a:r>
              <a:rPr lang="ru-RU" dirty="0"/>
              <a:t> Термин </a:t>
            </a:r>
            <a:r>
              <a:rPr lang="ru-RU" dirty="0" smtClean="0"/>
              <a:t>был </a:t>
            </a:r>
            <a:r>
              <a:rPr lang="ru-RU" dirty="0"/>
              <a:t>впервые введен в научный оборот канадским педагогом Биллом </a:t>
            </a:r>
            <a:r>
              <a:rPr lang="ru-RU" dirty="0" err="1" smtClean="0"/>
              <a:t>Белсеем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382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/>
              <a:t>Данный вид агрессии является </a:t>
            </a:r>
            <a:r>
              <a:rPr lang="ru-RU" sz="4000" dirty="0" smtClean="0"/>
              <a:t>популярным т.к.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личность </a:t>
            </a:r>
            <a:r>
              <a:rPr lang="ru-RU" dirty="0"/>
              <a:t>обидчика остается </a:t>
            </a:r>
            <a:r>
              <a:rPr lang="ru-RU" dirty="0" smtClean="0"/>
              <a:t>анонимной и склонные </a:t>
            </a:r>
            <a:r>
              <a:rPr lang="ru-RU" dirty="0"/>
              <a:t>к </a:t>
            </a:r>
            <a:r>
              <a:rPr lang="ru-RU" dirty="0" smtClean="0"/>
              <a:t>насильственному поведению активизируются </a:t>
            </a:r>
            <a:endParaRPr lang="ru-RU" dirty="0"/>
          </a:p>
          <a:p>
            <a:r>
              <a:rPr lang="ru-RU" dirty="0"/>
              <a:t>п</a:t>
            </a:r>
            <a:r>
              <a:rPr lang="ru-RU" dirty="0" smtClean="0"/>
              <a:t>роявление </a:t>
            </a:r>
            <a:r>
              <a:rPr lang="ru-RU" dirty="0"/>
              <a:t>агрессии </a:t>
            </a:r>
            <a:r>
              <a:rPr lang="ru-RU" dirty="0" smtClean="0"/>
              <a:t>дистанционно 1) </a:t>
            </a:r>
            <a:r>
              <a:rPr lang="ru-RU" dirty="0"/>
              <a:t>не </a:t>
            </a:r>
            <a:r>
              <a:rPr lang="ru-RU" dirty="0" smtClean="0"/>
              <a:t>позволяет </a:t>
            </a:r>
            <a:r>
              <a:rPr lang="ru-RU" dirty="0"/>
              <a:t>увидеть реакции жертвы и влияния </a:t>
            </a:r>
            <a:r>
              <a:rPr lang="ru-RU" dirty="0" smtClean="0"/>
              <a:t>своего </a:t>
            </a:r>
            <a:r>
              <a:rPr lang="ru-RU" dirty="0"/>
              <a:t>поступка, </a:t>
            </a:r>
            <a:r>
              <a:rPr lang="ru-RU" dirty="0" smtClean="0"/>
              <a:t>2)не </a:t>
            </a:r>
            <a:r>
              <a:rPr lang="ru-RU" dirty="0"/>
              <a:t>вызывает чувства </a:t>
            </a:r>
            <a:r>
              <a:rPr lang="ru-RU" dirty="0" smtClean="0"/>
              <a:t>сопереживания</a:t>
            </a:r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э</a:t>
            </a:r>
            <a:r>
              <a:rPr lang="ru-RU" dirty="0" smtClean="0"/>
              <a:t>лектронные </a:t>
            </a:r>
            <a:r>
              <a:rPr lang="ru-RU" dirty="0"/>
              <a:t>средства </a:t>
            </a:r>
            <a:r>
              <a:rPr lang="ru-RU" dirty="0" smtClean="0"/>
              <a:t>коммуникации доступны</a:t>
            </a:r>
            <a:r>
              <a:rPr lang="ru-RU" dirty="0"/>
              <a:t>, что способствует быстроте передачи и ретрансляции </a:t>
            </a:r>
            <a:r>
              <a:rPr lang="ru-RU" dirty="0" smtClean="0"/>
              <a:t>информации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905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Зарубежные исследователи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 Билл </a:t>
            </a:r>
            <a:r>
              <a:rPr lang="ru-RU" dirty="0" err="1" smtClean="0"/>
              <a:t>Белсей</a:t>
            </a:r>
            <a:r>
              <a:rPr lang="ru-RU" dirty="0" smtClean="0"/>
              <a:t>, </a:t>
            </a:r>
            <a:r>
              <a:rPr lang="ru-RU" dirty="0"/>
              <a:t>который впервые дал определение понятия кибербуллинг </a:t>
            </a:r>
            <a:endParaRPr lang="ru-RU" dirty="0" smtClean="0"/>
          </a:p>
          <a:p>
            <a:r>
              <a:rPr lang="ru-RU" dirty="0" smtClean="0"/>
              <a:t>Г</a:t>
            </a:r>
            <a:r>
              <a:rPr lang="ru-RU" dirty="0"/>
              <a:t>. Берсон изучает новые риски насилия в эпоху цифровых </a:t>
            </a:r>
            <a:r>
              <a:rPr lang="ru-RU" dirty="0" smtClean="0"/>
              <a:t>технологий</a:t>
            </a:r>
          </a:p>
          <a:p>
            <a:r>
              <a:rPr lang="ru-RU" dirty="0" smtClean="0"/>
              <a:t> </a:t>
            </a:r>
            <a:r>
              <a:rPr lang="ru-RU" dirty="0"/>
              <a:t>Катрин Блайа </a:t>
            </a:r>
            <a:r>
              <a:rPr lang="ru-RU" dirty="0" smtClean="0"/>
              <a:t> анализирует </a:t>
            </a:r>
            <a:r>
              <a:rPr lang="ru-RU" dirty="0"/>
              <a:t>влияние кибербуллинга на атмосферу в учебном </a:t>
            </a:r>
            <a:r>
              <a:rPr lang="ru-RU" dirty="0" smtClean="0"/>
              <a:t>учреждении</a:t>
            </a:r>
          </a:p>
          <a:p>
            <a:r>
              <a:rPr lang="ru-RU" dirty="0" smtClean="0"/>
              <a:t>О</a:t>
            </a:r>
            <a:r>
              <a:rPr lang="ru-RU" dirty="0"/>
              <a:t>. Иббара определяет связь между депрессивными </a:t>
            </a:r>
            <a:r>
              <a:rPr lang="ru-RU" dirty="0" smtClean="0"/>
              <a:t>состояниями подростков </a:t>
            </a:r>
            <a:r>
              <a:rPr lang="ru-RU" dirty="0"/>
              <a:t>и интернет-притеснениями.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С. Кит и М.Е. Мартин занимаются разработкой культуры поведения в </a:t>
            </a:r>
            <a:r>
              <a:rPr lang="ru-RU" dirty="0" smtClean="0"/>
              <a:t>Интернете</a:t>
            </a:r>
          </a:p>
          <a:p>
            <a:r>
              <a:rPr lang="ru-RU" dirty="0" smtClean="0"/>
              <a:t>Рональд </a:t>
            </a:r>
            <a:r>
              <a:rPr lang="ru-RU" dirty="0"/>
              <a:t>Дик выявляет компьютерную </a:t>
            </a:r>
            <a:r>
              <a:rPr lang="ru-RU" dirty="0" smtClean="0"/>
              <a:t>преступность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931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Российские исследователи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/>
              <a:t>Л.А. Найденова и И.С. </a:t>
            </a:r>
            <a:r>
              <a:rPr lang="ru-RU" dirty="0" smtClean="0"/>
              <a:t>Осипов выявляют </a:t>
            </a:r>
            <a:r>
              <a:rPr lang="ru-RU" dirty="0"/>
              <a:t>последствия кибербуллинга и </a:t>
            </a:r>
            <a:r>
              <a:rPr lang="ru-RU" dirty="0" smtClean="0"/>
              <a:t>разрабатывают </a:t>
            </a:r>
            <a:r>
              <a:rPr lang="ru-RU" dirty="0"/>
              <a:t>способы защиты от </a:t>
            </a:r>
            <a:r>
              <a:rPr lang="ru-RU" dirty="0" smtClean="0"/>
              <a:t>него</a:t>
            </a:r>
          </a:p>
          <a:p>
            <a:r>
              <a:rPr lang="ru-RU" dirty="0" smtClean="0"/>
              <a:t>У</a:t>
            </a:r>
            <a:r>
              <a:rPr lang="ru-RU" dirty="0"/>
              <a:t>. </a:t>
            </a:r>
            <a:r>
              <a:rPr lang="ru-RU" dirty="0" smtClean="0"/>
              <a:t>Парфентьев </a:t>
            </a:r>
            <a:r>
              <a:rPr lang="ru-RU" dirty="0"/>
              <a:t>интерпретирует кибербуллинг с точки </a:t>
            </a:r>
            <a:r>
              <a:rPr lang="ru-RU" dirty="0" smtClean="0"/>
              <a:t>зрения </a:t>
            </a:r>
            <a:r>
              <a:rPr lang="ru-RU" dirty="0"/>
              <a:t>правовых основ и </a:t>
            </a:r>
            <a:r>
              <a:rPr lang="ru-RU" dirty="0" smtClean="0"/>
              <a:t>исследует </a:t>
            </a:r>
            <a:r>
              <a:rPr lang="ru-RU" dirty="0"/>
              <a:t>развитие </a:t>
            </a:r>
            <a:r>
              <a:rPr lang="ru-RU" dirty="0" smtClean="0"/>
              <a:t>интернет-безопасности</a:t>
            </a:r>
          </a:p>
          <a:p>
            <a:r>
              <a:rPr lang="ru-RU" dirty="0" smtClean="0"/>
              <a:t> </a:t>
            </a:r>
            <a:r>
              <a:rPr lang="ru-RU" dirty="0"/>
              <a:t>А.С. </a:t>
            </a:r>
            <a:r>
              <a:rPr lang="ru-RU" dirty="0" smtClean="0"/>
              <a:t>Зинцова – социальная профилактика кибербуллинга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026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92664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Жертвами становятся</a:t>
            </a:r>
            <a:r>
              <a:rPr lang="ru-RU" sz="3600" dirty="0"/>
              <a:t> </a:t>
            </a:r>
            <a:r>
              <a:rPr lang="ru-RU" sz="4000" dirty="0" smtClean="0"/>
              <a:t>: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>
            <a:normAutofit fontScale="92500"/>
          </a:bodyPr>
          <a:lstStyle/>
          <a:p>
            <a:r>
              <a:rPr lang="ru-RU" sz="2800" dirty="0"/>
              <a:t>воспитывающиеся </a:t>
            </a:r>
            <a:r>
              <a:rPr lang="ru-RU" dirty="0" smtClean="0"/>
              <a:t>в </a:t>
            </a:r>
            <a:r>
              <a:rPr lang="ru-RU" dirty="0"/>
              <a:t>условиях жестоких отношений в семье </a:t>
            </a:r>
            <a:endParaRPr lang="ru-RU" dirty="0" smtClean="0"/>
          </a:p>
          <a:p>
            <a:r>
              <a:rPr lang="ru-RU" sz="2800" dirty="0"/>
              <a:t>воспитывающиеся </a:t>
            </a:r>
            <a:r>
              <a:rPr lang="ru-RU" dirty="0" smtClean="0"/>
              <a:t>в </a:t>
            </a:r>
            <a:r>
              <a:rPr lang="ru-RU" dirty="0"/>
              <a:t>условиях безнадзорности, заброшенности, </a:t>
            </a:r>
            <a:r>
              <a:rPr lang="ru-RU" dirty="0" smtClean="0"/>
              <a:t>эмоционального отвержения</a:t>
            </a:r>
          </a:p>
          <a:p>
            <a:r>
              <a:rPr lang="ru-RU" sz="2800" dirty="0"/>
              <a:t>воспитывающиеся </a:t>
            </a:r>
            <a:r>
              <a:rPr lang="ru-RU" dirty="0" smtClean="0"/>
              <a:t>в обстановке </a:t>
            </a:r>
            <a:r>
              <a:rPr lang="ru-RU" dirty="0"/>
              <a:t>беспрекословного подчинения, не </a:t>
            </a:r>
            <a:r>
              <a:rPr lang="ru-RU" dirty="0" smtClean="0"/>
              <a:t>умеющие </a:t>
            </a:r>
            <a:r>
              <a:rPr lang="ru-RU" dirty="0"/>
              <a:t>сказать «Нет», </a:t>
            </a:r>
            <a:r>
              <a:rPr lang="ru-RU" dirty="0" smtClean="0"/>
              <a:t>сопротивляться </a:t>
            </a:r>
            <a:r>
              <a:rPr lang="ru-RU" dirty="0"/>
              <a:t>насилию, боязливые и </a:t>
            </a:r>
            <a:r>
              <a:rPr lang="ru-RU" dirty="0" smtClean="0"/>
              <a:t>тревожные</a:t>
            </a:r>
          </a:p>
          <a:p>
            <a:r>
              <a:rPr lang="ru-RU" dirty="0" smtClean="0"/>
              <a:t>с </a:t>
            </a:r>
            <a:r>
              <a:rPr lang="ru-RU" dirty="0"/>
              <a:t>психическими или </a:t>
            </a:r>
            <a:r>
              <a:rPr lang="ru-RU" dirty="0" smtClean="0"/>
              <a:t>физическими аномалиями, неспособные </a:t>
            </a:r>
            <a:r>
              <a:rPr lang="ru-RU" dirty="0"/>
              <a:t>адекватно оценить опасные </a:t>
            </a:r>
            <a:r>
              <a:rPr lang="ru-RU" dirty="0" smtClean="0"/>
              <a:t>ситуации</a:t>
            </a:r>
            <a:endParaRPr lang="ru-RU" dirty="0"/>
          </a:p>
          <a:p>
            <a:r>
              <a:rPr lang="ru-RU" dirty="0"/>
              <a:t>из семей низкого социального </a:t>
            </a:r>
            <a:r>
              <a:rPr lang="ru-RU" dirty="0" smtClean="0"/>
              <a:t>статуса</a:t>
            </a:r>
          </a:p>
          <a:p>
            <a:r>
              <a:rPr lang="ru-RU" dirty="0"/>
              <a:t>склонные к творчеству, так называемые «творческие натуры», стремящиеся к самовыражению</a:t>
            </a:r>
          </a:p>
        </p:txBody>
      </p:sp>
    </p:spTree>
    <p:extLst>
      <p:ext uri="{BB962C8B-B14F-4D97-AF65-F5344CB8AC3E}">
        <p14:creationId xmlns:p14="http://schemas.microsoft.com/office/powerpoint/2010/main" val="157874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Типы </a:t>
            </a:r>
            <a:r>
              <a:rPr lang="ru-RU" dirty="0"/>
              <a:t>кибербуллинга: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флейминг – обмен короткими эмоциональными </a:t>
            </a:r>
            <a:r>
              <a:rPr lang="ru-RU" dirty="0" smtClean="0"/>
              <a:t>репликами </a:t>
            </a:r>
            <a:r>
              <a:rPr lang="ru-RU" dirty="0"/>
              <a:t>между двумя и более </a:t>
            </a:r>
            <a:r>
              <a:rPr lang="ru-RU" dirty="0" smtClean="0"/>
              <a:t>людьми</a:t>
            </a:r>
          </a:p>
          <a:p>
            <a:r>
              <a:rPr lang="ru-RU" dirty="0" smtClean="0"/>
              <a:t>нападки </a:t>
            </a:r>
            <a:r>
              <a:rPr lang="ru-RU" dirty="0"/>
              <a:t>– повторяющиеся оскорбительные </a:t>
            </a:r>
            <a:r>
              <a:rPr lang="ru-RU" dirty="0" smtClean="0"/>
              <a:t>сообщения</a:t>
            </a:r>
          </a:p>
          <a:p>
            <a:r>
              <a:rPr lang="ru-RU" dirty="0"/>
              <a:t>клевета – распространение </a:t>
            </a:r>
            <a:r>
              <a:rPr lang="ru-RU" dirty="0" smtClean="0"/>
              <a:t>оскорбительной </a:t>
            </a:r>
            <a:r>
              <a:rPr lang="ru-RU" dirty="0"/>
              <a:t>и неправдивой информации (текстовые сообщения, фото, песни</a:t>
            </a:r>
            <a:r>
              <a:rPr lang="ru-RU" dirty="0" smtClean="0"/>
              <a:t>)</a:t>
            </a:r>
          </a:p>
          <a:p>
            <a:r>
              <a:rPr lang="ru-RU" dirty="0"/>
              <a:t>самозванство – </a:t>
            </a:r>
            <a:r>
              <a:rPr lang="ru-RU" dirty="0" smtClean="0"/>
              <a:t>преследователь </a:t>
            </a:r>
            <a:r>
              <a:rPr lang="ru-RU" dirty="0"/>
              <a:t>позиционирует себя как жертву, используя ее пароль доступа к аккаунту в </a:t>
            </a:r>
            <a:r>
              <a:rPr lang="ru-RU" dirty="0" smtClean="0"/>
              <a:t>социальных </a:t>
            </a:r>
            <a:r>
              <a:rPr lang="ru-RU" dirty="0"/>
              <a:t>сетях, в блоге и т.д., либо создает страничку от имени жертвы</a:t>
            </a:r>
            <a:r>
              <a:rPr lang="ru-RU" dirty="0" smtClean="0"/>
              <a:t>;</a:t>
            </a:r>
          </a:p>
          <a:p>
            <a:r>
              <a:rPr lang="ru-RU" dirty="0"/>
              <a:t>хеппислепинг – видеоролики со сценами насилия, избиения-ми, пинками, унижающими жертву</a:t>
            </a:r>
          </a:p>
        </p:txBody>
      </p:sp>
    </p:spTree>
    <p:extLst>
      <p:ext uri="{BB962C8B-B14F-4D97-AF65-F5344CB8AC3E}">
        <p14:creationId xmlns:p14="http://schemas.microsoft.com/office/powerpoint/2010/main" val="203244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1070</TotalTime>
  <Words>1055</Words>
  <Application>Microsoft Office PowerPoint</Application>
  <PresentationFormat>Экран (4:3)</PresentationFormat>
  <Paragraphs>141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Поток</vt:lpstr>
      <vt:lpstr> ГБПОУ Благовещенский многопрофильный профессиональный колледж   Профилактика буллинга и кибербуллинга среди обучающихся колледжа</vt:lpstr>
      <vt:lpstr>Презентация PowerPoint</vt:lpstr>
      <vt:lpstr>Распространённые формы буллинга:</vt:lpstr>
      <vt:lpstr>Кибербуллинг - преднамеренное, повторяющиеся враждебное поведение отдельных лиц или групп, намеревающихся нанести вред другим, используя информационные и коммуникационные технологии</vt:lpstr>
      <vt:lpstr>Данный вид агрессии является популярным т.к.</vt:lpstr>
      <vt:lpstr>Зарубежные исследователи</vt:lpstr>
      <vt:lpstr>Российские исследователи</vt:lpstr>
      <vt:lpstr>Жертвами становятся :</vt:lpstr>
      <vt:lpstr>Типы кибербуллинга:</vt:lpstr>
      <vt:lpstr>Влияние буллинга и кибербуллинга на социальную сторону жизни</vt:lpstr>
      <vt:lpstr>Влияние буллинга и кибербуллинга на обучение</vt:lpstr>
      <vt:lpstr>Последствия буллинга и кибербуллинга психологического характера:</vt:lpstr>
      <vt:lpstr>Влияет на работу организма в целом</vt:lpstr>
      <vt:lpstr>Презентация PowerPoint</vt:lpstr>
      <vt:lpstr>В опросе участвовали  261 студент 1-3 курсов 16-20 лет  из них 153  в возрасте 16-17 лет (69 девушек и 84 юноши) </vt:lpstr>
      <vt:lpstr>В какой социальной сети ты проводишь больше всего времени?</vt:lpstr>
      <vt:lpstr>Случалось ли тебе получать в свой адрес в сети Интернет оскорбления, угрозы? </vt:lpstr>
      <vt:lpstr>           Случалось ли тебе получать в свой адрес СМС с  оскорблениями, угрозами?</vt:lpstr>
      <vt:lpstr>Случалось ли с тобой, когда ты доверил человеку конфиденциальную информацию о себе, а он распространил её в сети Интернет? </vt:lpstr>
      <vt:lpstr>Презентация PowerPoint</vt:lpstr>
      <vt:lpstr>Как ты поступал, если оказывался в таких ситуациях?</vt:lpstr>
      <vt:lpstr>Если тебя оскорбляют, тебе угрожают в Интернете или через СМС, то с кем ты это обсуждаешь? </vt:lpstr>
      <vt:lpstr>Ты сам кого-нибудь оскорблял, кому-нибудь угрожал в сети Интернет или  через СМС? </vt:lpstr>
      <vt:lpstr>Хотел бы ты узнать, как надо себя вести, если тебя  запугивают, обижают (троллят) в Интернете или через СМС?</vt:lpstr>
      <vt:lpstr>С какого возраста нужно начинать говорить с детьми о том, как вести себя в такой ситуации?</vt:lpstr>
      <vt:lpstr>   Что нужно сделать, чтобы дети, подростки относились  в сети Интернет  друг к другу уважительно?</vt:lpstr>
      <vt:lpstr>Кто из взрослых может помочь?</vt:lpstr>
      <vt:lpstr>Тебе важно, что о тебе пишут в Интернете?</vt:lpstr>
      <vt:lpstr>Где тебе интереснее общаться?  </vt:lpstr>
      <vt:lpstr>Презентация PowerPoint</vt:lpstr>
      <vt:lpstr>Профилактика буллинга и  кибербуллинга в колледже</vt:lpstr>
      <vt:lpstr>Довести до сведения обучающихся</vt:lpstr>
      <vt:lpstr>Рекомендуемые мероприятия  с учебной группой</vt:lpstr>
      <vt:lpstr>Благодарим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Кибербуллинг –  форма психологического насилия</dc:title>
  <cp:lastModifiedBy>Миляуша</cp:lastModifiedBy>
  <cp:revision>141</cp:revision>
  <dcterms:modified xsi:type="dcterms:W3CDTF">2017-12-12T21:33:12Z</dcterms:modified>
</cp:coreProperties>
</file>