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72" r:id="rId3"/>
    <p:sldId id="266" r:id="rId4"/>
    <p:sldId id="263" r:id="rId5"/>
    <p:sldId id="277" r:id="rId6"/>
    <p:sldId id="278" r:id="rId7"/>
    <p:sldId id="273" r:id="rId8"/>
    <p:sldId id="274" r:id="rId9"/>
    <p:sldId id="275" r:id="rId10"/>
    <p:sldId id="267" r:id="rId11"/>
    <p:sldId id="257" r:id="rId12"/>
    <p:sldId id="258" r:id="rId13"/>
    <p:sldId id="265" r:id="rId14"/>
    <p:sldId id="276" r:id="rId15"/>
    <p:sldId id="260" r:id="rId16"/>
    <p:sldId id="261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57" d="100"/>
          <a:sy n="57" d="100"/>
        </p:scale>
        <p:origin x="14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286BC-9D86-480B-B094-4F1220CCC452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2C47-25D2-4013-89BE-4C933F0337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763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7A3063-5EDD-4D65-8BE5-AB25001B2046}" type="datetime1">
              <a:rPr lang="ru-RU" smtClean="0"/>
              <a:pPr/>
              <a:t>16.03.2018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48BC-2426-4BF1-8650-ACBE64D2E9B1}" type="datetime1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CAFD83D-02A2-45B4-AA77-E0C1FC6AF853}" type="datetime1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EF67-1166-4C46-8743-BCCECC8EFF9C}" type="datetime1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5B2FC5-4FD1-4A33-AC2B-6440465FEEEB}" type="datetime1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D38F-CC3F-43BF-ABB2-3CE6EAD597A1}" type="datetime1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F9C0-467E-4767-8D15-20B5130770EA}" type="datetime1">
              <a:rPr lang="ru-RU" smtClean="0"/>
              <a:pPr/>
              <a:t>16.03.2018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2560-B6E7-498A-926E-E65DBEC14F88}" type="datetime1">
              <a:rPr lang="ru-RU" smtClean="0"/>
              <a:pPr/>
              <a:t>16.03.2018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F6C76E-0AF1-4AE4-99A4-D6FD14331471}" type="datetime1">
              <a:rPr lang="ru-RU" smtClean="0"/>
              <a:pPr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0927-C277-4522-A2A8-5BBB5A774D7F}" type="datetime1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6B0A-ACB8-483B-80EF-844A89EADDED}" type="datetime1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B3D78E-298B-4C38-860B-EF8169F30DA2}" type="datetime1">
              <a:rPr lang="ru-RU" smtClean="0"/>
              <a:pPr/>
              <a:t>16.03.2018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491412" cy="382429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КОНКУРСНОЕ ЗАДАНИЕ «УРОК»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929198"/>
            <a:ext cx="5114778" cy="1643074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b="1" dirty="0" err="1" smtClean="0">
                <a:solidFill>
                  <a:schemeClr val="tx1"/>
                </a:solidFill>
              </a:rPr>
              <a:t>Дорожкина</a:t>
            </a:r>
            <a:r>
              <a:rPr lang="ru-RU" b="1" dirty="0" smtClean="0">
                <a:solidFill>
                  <a:schemeClr val="tx1"/>
                </a:solidFill>
              </a:rPr>
              <a:t> Татьяна Николаевна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д.п.н., к.ф.н., профессор,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заведующий кафедрой русского языка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и литературы ИРО РБ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00792" cy="1538278"/>
          </a:xfrm>
        </p:spPr>
        <p:txBody>
          <a:bodyPr/>
          <a:lstStyle/>
          <a:p>
            <a:pPr algn="ctr"/>
            <a:r>
              <a:rPr lang="ru-RU" dirty="0" smtClean="0"/>
              <a:t>Целевая установка урока: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1928802"/>
            <a:ext cx="6143668" cy="4572032"/>
          </a:xfrm>
        </p:spPr>
        <p:txBody>
          <a:bodyPr>
            <a:normAutofit/>
          </a:bodyPr>
          <a:lstStyle/>
          <a:p>
            <a:pPr algn="l">
              <a:buClrTx/>
            </a:pPr>
            <a:endParaRPr lang="ru-RU" sz="2800" dirty="0" smtClean="0"/>
          </a:p>
          <a:p>
            <a:pPr algn="l">
              <a:buClrTx/>
              <a:buFont typeface="Wingdings" pitchFamily="2" charset="2"/>
              <a:buChar char="§"/>
            </a:pPr>
            <a:r>
              <a:rPr lang="ru-RU" sz="2800" dirty="0" smtClean="0"/>
              <a:t> определяется при активном взаимодействии педагога и детей, 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2800" dirty="0" smtClean="0"/>
              <a:t> формулируется в четком и доступном для детей высказывании,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2800" dirty="0" smtClean="0"/>
              <a:t> сочетается с мотивацией учебного труда (важно </a:t>
            </a:r>
            <a:r>
              <a:rPr lang="ru-RU" sz="3600" dirty="0" smtClean="0"/>
              <a:t>заинтересовать</a:t>
            </a:r>
            <a:r>
              <a:rPr lang="ru-RU" sz="2800" dirty="0" smtClean="0"/>
              <a:t> в предлагаемом учебном материале)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285728"/>
            <a:ext cx="5357850" cy="1857388"/>
          </a:xfrm>
        </p:spPr>
        <p:txBody>
          <a:bodyPr/>
          <a:lstStyle/>
          <a:p>
            <a:pPr algn="ctr"/>
            <a:r>
              <a:rPr lang="ru-RU" dirty="0" smtClean="0"/>
              <a:t>«ЯРКИЙ» урок </a:t>
            </a:r>
            <a:br>
              <a:rPr lang="ru-RU" dirty="0" smtClean="0"/>
            </a:br>
            <a:r>
              <a:rPr lang="ru-RU" dirty="0" smtClean="0"/>
              <a:t> – ЭТО УРОК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2571744"/>
            <a:ext cx="6143668" cy="3929090"/>
          </a:xfrm>
        </p:spPr>
        <p:txBody>
          <a:bodyPr>
            <a:normAutofit/>
          </a:bodyPr>
          <a:lstStyle/>
          <a:p>
            <a:pPr algn="l">
              <a:buClrTx/>
              <a:buFont typeface="Wingdings" pitchFamily="2" charset="2"/>
              <a:buChar char="§"/>
            </a:pPr>
            <a:r>
              <a:rPr lang="ru-RU" sz="2800" dirty="0" smtClean="0"/>
              <a:t> нестандартный, оригинальный (по содержанию, структуре,  методике), 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2800" dirty="0" smtClean="0"/>
              <a:t> имеющий «изюминку»,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2800" dirty="0" smtClean="0"/>
              <a:t> раскрывающий каждого субъекта образовательного процесса как Личность.</a:t>
            </a:r>
          </a:p>
          <a:p>
            <a:pPr algn="l">
              <a:buClrTx/>
              <a:buFont typeface="Wingdings" pitchFamily="2" charset="2"/>
              <a:buChar char="§"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00792" cy="1538278"/>
          </a:xfrm>
        </p:spPr>
        <p:txBody>
          <a:bodyPr/>
          <a:lstStyle/>
          <a:p>
            <a:pPr algn="ctr"/>
            <a:r>
              <a:rPr lang="ru-RU" dirty="0" smtClean="0"/>
              <a:t>«ЯРКОСТЬ» УРОКУ ПРИДАЮТ: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2214554"/>
            <a:ext cx="6000792" cy="4500594"/>
          </a:xfrm>
        </p:spPr>
        <p:txBody>
          <a:bodyPr>
            <a:normAutofit fontScale="25000" lnSpcReduction="20000"/>
          </a:bodyPr>
          <a:lstStyle/>
          <a:p>
            <a:pPr algn="l">
              <a:buClrTx/>
              <a:buFont typeface="Wingdings" pitchFamily="2" charset="2"/>
              <a:buChar char="ü"/>
            </a:pPr>
            <a:r>
              <a:rPr lang="ru-RU" dirty="0" smtClean="0"/>
              <a:t>  </a:t>
            </a:r>
            <a:r>
              <a:rPr lang="ru-RU" sz="8000" dirty="0" smtClean="0"/>
              <a:t>неординарная, проблемная </a:t>
            </a:r>
            <a:r>
              <a:rPr lang="ru-RU" sz="12800" dirty="0" smtClean="0"/>
              <a:t>формулировка темы,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ru-RU" sz="8000" dirty="0" smtClean="0"/>
              <a:t> наличие «интриги» в развитии темы,</a:t>
            </a:r>
          </a:p>
          <a:p>
            <a:pPr algn="l">
              <a:buClrTx/>
            </a:pPr>
            <a:endParaRPr lang="ru-RU" sz="8000" dirty="0" smtClean="0"/>
          </a:p>
          <a:p>
            <a:pPr algn="l">
              <a:buClrTx/>
              <a:buFont typeface="Wingdings" pitchFamily="2" charset="2"/>
              <a:buChar char="ü"/>
            </a:pPr>
            <a:r>
              <a:rPr lang="ru-RU" sz="8000" dirty="0" smtClean="0"/>
              <a:t> оригинальный по своим источникам и содержанию дидактический материал,</a:t>
            </a:r>
          </a:p>
          <a:p>
            <a:pPr algn="l">
              <a:buClrTx/>
            </a:pPr>
            <a:endParaRPr lang="ru-RU" sz="8000" dirty="0" smtClean="0"/>
          </a:p>
          <a:p>
            <a:pPr algn="l">
              <a:buClrTx/>
              <a:buFont typeface="Wingdings" pitchFamily="2" charset="2"/>
              <a:buChar char="ü"/>
            </a:pPr>
            <a:r>
              <a:rPr lang="ru-RU" sz="8000" dirty="0" smtClean="0"/>
              <a:t> разные формы организации работы учащихся, 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ru-RU" sz="8000" dirty="0" smtClean="0"/>
              <a:t> дифференцированная по целям и уровням сложности система заданий для учеников,</a:t>
            </a:r>
          </a:p>
          <a:p>
            <a:pPr algn="l">
              <a:buClrTx/>
            </a:pPr>
            <a:endParaRPr lang="ru-RU" sz="8000" dirty="0" smtClean="0"/>
          </a:p>
          <a:p>
            <a:pPr algn="l">
              <a:buClrTx/>
              <a:buFont typeface="Wingdings" pitchFamily="2" charset="2"/>
              <a:buChar char="ü"/>
            </a:pPr>
            <a:r>
              <a:rPr lang="ru-RU" sz="8000" dirty="0" smtClean="0"/>
              <a:t> особые методические приемы при освоении темы.</a:t>
            </a:r>
            <a:endParaRPr lang="ru-RU" sz="8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00792" cy="1538278"/>
          </a:xfrm>
        </p:spPr>
        <p:txBody>
          <a:bodyPr/>
          <a:lstStyle/>
          <a:p>
            <a:pPr algn="ctr"/>
            <a:r>
              <a:rPr lang="ru-RU" dirty="0" smtClean="0"/>
              <a:t>МЕТОДИЧЕСКИЕ ПРИЕМЫ 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2214554"/>
            <a:ext cx="6000792" cy="4500594"/>
          </a:xfrm>
        </p:spPr>
        <p:txBody>
          <a:bodyPr>
            <a:normAutofit/>
          </a:bodyPr>
          <a:lstStyle/>
          <a:p>
            <a:pPr algn="l">
              <a:buClrTx/>
            </a:pPr>
            <a:r>
              <a:rPr lang="ru-RU" dirty="0" smtClean="0"/>
              <a:t> </a:t>
            </a:r>
            <a:endParaRPr lang="ru-RU" sz="8000" dirty="0" smtClean="0"/>
          </a:p>
          <a:p>
            <a:pPr algn="l">
              <a:buClrTx/>
              <a:buFont typeface="Wingdings" pitchFamily="2" charset="2"/>
              <a:buChar char="ü"/>
            </a:pPr>
            <a:endParaRPr lang="ru-RU" sz="2800" dirty="0" smtClean="0"/>
          </a:p>
          <a:p>
            <a:pPr algn="l">
              <a:buClrTx/>
              <a:buFont typeface="Wingdings" pitchFamily="2" charset="2"/>
              <a:buChar char="ü"/>
            </a:pPr>
            <a:r>
              <a:rPr lang="ru-RU" sz="2800" dirty="0" smtClean="0"/>
              <a:t> прием «яркое пятно»,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ru-RU" sz="2800" dirty="0" smtClean="0"/>
              <a:t> «эффект неожиданности»,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ru-RU" sz="2800" dirty="0" smtClean="0"/>
              <a:t> прием ассоциативных полей,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ru-RU" sz="2800" dirty="0" smtClean="0"/>
              <a:t> прием театрализации,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ru-RU" sz="2800" dirty="0" smtClean="0"/>
              <a:t> прием </a:t>
            </a:r>
            <a:r>
              <a:rPr lang="ru-RU" sz="2800" dirty="0" err="1" smtClean="0"/>
              <a:t>синквейн</a:t>
            </a:r>
            <a:r>
              <a:rPr lang="ru-RU" sz="2800" dirty="0" smtClean="0"/>
              <a:t>,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ru-RU" sz="2800" dirty="0" smtClean="0"/>
              <a:t>мнемонические приемы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ru-RU" sz="2800" dirty="0" smtClean="0"/>
              <a:t> и др.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00792" cy="1538278"/>
          </a:xfrm>
        </p:spPr>
        <p:txBody>
          <a:bodyPr/>
          <a:lstStyle/>
          <a:p>
            <a:pPr algn="ctr"/>
            <a:r>
              <a:rPr lang="ru-RU" dirty="0" smtClean="0"/>
              <a:t>МЕТОДИЧЕСКИЕ ПРИЕМЫ 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2214554"/>
            <a:ext cx="6000792" cy="4500594"/>
          </a:xfrm>
        </p:spPr>
        <p:txBody>
          <a:bodyPr>
            <a:normAutofit/>
          </a:bodyPr>
          <a:lstStyle/>
          <a:p>
            <a:pPr algn="l">
              <a:buClrTx/>
            </a:pPr>
            <a:r>
              <a:rPr lang="ru-RU" dirty="0" smtClean="0"/>
              <a:t> </a:t>
            </a:r>
            <a:endParaRPr lang="ru-RU" sz="8000" dirty="0" smtClean="0"/>
          </a:p>
          <a:p>
            <a:pPr algn="l">
              <a:buClrTx/>
              <a:buFont typeface="Wingdings" pitchFamily="2" charset="2"/>
              <a:buChar char="ü"/>
            </a:pPr>
            <a:endParaRPr lang="ru-RU" sz="2800" dirty="0" smtClean="0"/>
          </a:p>
          <a:p>
            <a:pPr algn="l">
              <a:buClrTx/>
              <a:buFont typeface="Wingdings" pitchFamily="2" charset="2"/>
              <a:buChar char="ü"/>
            </a:pPr>
            <a:r>
              <a:rPr lang="ru-RU" sz="2800" dirty="0" smtClean="0"/>
              <a:t> </a:t>
            </a:r>
            <a:r>
              <a:rPr lang="ru-RU" sz="3200" dirty="0" smtClean="0"/>
              <a:t>метод иллюстрации </a:t>
            </a:r>
            <a:r>
              <a:rPr lang="ru-RU" sz="2400" dirty="0" smtClean="0"/>
              <a:t>(портрет Филиппа Федоровича Фортунатова; титульные листы трудов</a:t>
            </a:r>
            <a:r>
              <a:rPr lang="ru-RU" sz="2800" dirty="0" smtClean="0"/>
              <a:t>)</a:t>
            </a:r>
          </a:p>
          <a:p>
            <a:pPr algn="l">
              <a:buClrTx/>
              <a:buFont typeface="Wingdings" pitchFamily="2" charset="2"/>
              <a:buChar char="ü"/>
            </a:pPr>
            <a:endParaRPr lang="ru-RU" sz="2800" dirty="0" smtClean="0"/>
          </a:p>
          <a:p>
            <a:pPr algn="l">
              <a:buClrTx/>
              <a:buFont typeface="Wingdings" pitchFamily="2" charset="2"/>
              <a:buChar char="ü"/>
            </a:pPr>
            <a:r>
              <a:rPr lang="ru-RU" sz="3200" dirty="0" smtClean="0"/>
              <a:t>метод</a:t>
            </a:r>
            <a:r>
              <a:rPr lang="ru-RU" sz="2800" dirty="0" smtClean="0"/>
              <a:t>  мнемонический:</a:t>
            </a:r>
          </a:p>
          <a:p>
            <a:pPr algn="ctr">
              <a:buClrTx/>
            </a:pPr>
            <a:r>
              <a:rPr lang="ru-RU" sz="5400" dirty="0" smtClean="0"/>
              <a:t>Фо</a:t>
            </a:r>
            <a:r>
              <a:rPr lang="ru-RU" sz="2800" dirty="0" smtClean="0"/>
              <a:t>ртунатов - мор</a:t>
            </a:r>
            <a:r>
              <a:rPr lang="ru-RU" sz="4800" dirty="0" smtClean="0"/>
              <a:t>фо</a:t>
            </a:r>
            <a:r>
              <a:rPr lang="ru-RU" sz="2800" dirty="0" smtClean="0"/>
              <a:t>логия 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642918"/>
            <a:ext cx="6000792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НЕДОЧЕТЫ В ПРОЕКТИРОВАНИИ И ПРОВЕДЕНИИ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2285992"/>
            <a:ext cx="6000792" cy="4429156"/>
          </a:xfrm>
        </p:spPr>
        <p:txBody>
          <a:bodyPr>
            <a:normAutofit fontScale="92500"/>
          </a:bodyPr>
          <a:lstStyle/>
          <a:p>
            <a:pPr algn="l">
              <a:buClrTx/>
              <a:buFont typeface="Wingdings" pitchFamily="2" charset="2"/>
              <a:buChar char="Ø"/>
            </a:pPr>
            <a:r>
              <a:rPr lang="ru-RU" dirty="0" smtClean="0"/>
              <a:t> несоответствия в триаде «ТЕМА-ЦЕЛЬ-ВЫВОД»,</a:t>
            </a:r>
          </a:p>
          <a:p>
            <a:pPr algn="l">
              <a:buClrTx/>
              <a:buFont typeface="Wingdings" pitchFamily="2" charset="2"/>
              <a:buChar char="Ø"/>
            </a:pPr>
            <a:r>
              <a:rPr lang="ru-RU" dirty="0" smtClean="0"/>
              <a:t> отсутствие логических переходов («мостиков») между этапами урока,</a:t>
            </a:r>
          </a:p>
          <a:p>
            <a:pPr algn="l">
              <a:buClrTx/>
              <a:buFont typeface="Wingdings" pitchFamily="2" charset="2"/>
              <a:buChar char="Ø"/>
            </a:pPr>
            <a:r>
              <a:rPr lang="ru-RU" dirty="0" smtClean="0"/>
              <a:t> использование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 вне связи с содержанием урока и без учета возраста детей,</a:t>
            </a:r>
          </a:p>
          <a:p>
            <a:pPr algn="l">
              <a:buClrTx/>
              <a:buFont typeface="Wingdings" pitchFamily="2" charset="2"/>
              <a:buChar char="Ø"/>
            </a:pPr>
            <a:r>
              <a:rPr lang="ru-RU" dirty="0" smtClean="0"/>
              <a:t> отступления от эталонного педагогического имиджа учителя (речевые и коммуникативные погрешности, нарушения </a:t>
            </a:r>
            <a:r>
              <a:rPr lang="ru-RU" dirty="0" err="1" smtClean="0"/>
              <a:t>дресс-кода</a:t>
            </a:r>
            <a:r>
              <a:rPr lang="ru-RU" dirty="0" smtClean="0"/>
              <a:t>),</a:t>
            </a:r>
          </a:p>
          <a:p>
            <a:pPr algn="l">
              <a:buClrTx/>
              <a:buFont typeface="Wingdings" pitchFamily="2" charset="2"/>
              <a:buChar char="Ø"/>
            </a:pPr>
            <a:r>
              <a:rPr lang="ru-RU" dirty="0" smtClean="0"/>
              <a:t> нарушение временных рамок </a:t>
            </a:r>
            <a:r>
              <a:rPr lang="ru-RU" dirty="0" smtClean="0">
                <a:solidFill>
                  <a:schemeClr val="bg1"/>
                </a:solidFill>
              </a:rPr>
              <a:t>(на конкурсе-2018 урок продолжается </a:t>
            </a:r>
            <a:r>
              <a:rPr lang="ru-RU" sz="3000" dirty="0" smtClean="0">
                <a:solidFill>
                  <a:schemeClr val="bg1"/>
                </a:solidFill>
              </a:rPr>
              <a:t>45 мин.; </a:t>
            </a:r>
            <a:r>
              <a:rPr lang="ru-RU" dirty="0" smtClean="0">
                <a:solidFill>
                  <a:schemeClr val="bg1"/>
                </a:solidFill>
              </a:rPr>
              <a:t>на самоанализ – </a:t>
            </a:r>
            <a:r>
              <a:rPr lang="ru-RU" sz="3000" dirty="0" smtClean="0">
                <a:solidFill>
                  <a:schemeClr val="bg1"/>
                </a:solidFill>
              </a:rPr>
              <a:t>3-5 мин.).</a:t>
            </a:r>
            <a:endParaRPr lang="ru-RU" sz="3000" dirty="0">
              <a:solidFill>
                <a:schemeClr val="bg1"/>
              </a:solidFill>
            </a:endParaRPr>
          </a:p>
          <a:p>
            <a:pPr algn="l">
              <a:buClrTx/>
              <a:buFont typeface="Wingdings" pitchFamily="2" charset="2"/>
              <a:buChar char="Ø"/>
            </a:pPr>
            <a:endParaRPr lang="ru-RU" dirty="0" smtClean="0">
              <a:solidFill>
                <a:schemeClr val="bg1"/>
              </a:solidFill>
            </a:endParaRPr>
          </a:p>
          <a:p>
            <a:pPr algn="l">
              <a:buClrTx/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1571612"/>
            <a:ext cx="6000792" cy="464347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Критерии оценивания урока</a:t>
            </a:r>
          </a:p>
          <a:p>
            <a:pPr algn="ctr">
              <a:buFont typeface="Wingdings" pitchFamily="2" charset="2"/>
              <a:buChar char="q"/>
            </a:pPr>
            <a:r>
              <a:rPr lang="ru-RU" sz="3200" dirty="0" smtClean="0"/>
              <a:t>(10 критериев -  </a:t>
            </a:r>
            <a:r>
              <a:rPr lang="ru-RU" sz="3200" dirty="0" smtClean="0"/>
              <a:t>50 </a:t>
            </a:r>
            <a:r>
              <a:rPr lang="ru-RU" sz="3200" dirty="0" smtClean="0"/>
              <a:t>баллов)</a:t>
            </a:r>
          </a:p>
          <a:p>
            <a:pPr algn="just"/>
            <a:r>
              <a:rPr lang="ru-RU" sz="2800" dirty="0" smtClean="0"/>
              <a:t>Информационная и языковая грамотность</a:t>
            </a:r>
          </a:p>
          <a:p>
            <a:pPr algn="just"/>
            <a:r>
              <a:rPr lang="ru-RU" sz="2800" dirty="0" smtClean="0"/>
              <a:t>Рефлексия и оценивание</a:t>
            </a:r>
          </a:p>
          <a:p>
            <a:pPr algn="just"/>
            <a:r>
              <a:rPr lang="ru-RU" sz="2800" dirty="0" smtClean="0"/>
              <a:t>Ценностные ориентиры</a:t>
            </a:r>
          </a:p>
          <a:p>
            <a:pPr algn="just"/>
            <a:r>
              <a:rPr lang="ru-RU" sz="2800" dirty="0" err="1" smtClean="0"/>
              <a:t>Метапредметность</a:t>
            </a:r>
            <a:r>
              <a:rPr lang="ru-RU" sz="2800" dirty="0" smtClean="0"/>
              <a:t> и </a:t>
            </a:r>
            <a:r>
              <a:rPr lang="ru-RU" sz="2800" dirty="0" err="1" smtClean="0"/>
              <a:t>межпредметная</a:t>
            </a:r>
            <a:r>
              <a:rPr lang="ru-RU" sz="2800" dirty="0" smtClean="0"/>
              <a:t> интеграция</a:t>
            </a:r>
          </a:p>
          <a:p>
            <a:pPr algn="just"/>
            <a:r>
              <a:rPr lang="ru-RU" sz="2800" dirty="0" smtClean="0"/>
              <a:t>Самостоятельность и творчество</a:t>
            </a:r>
          </a:p>
          <a:p>
            <a:pPr algn="just"/>
            <a:endParaRPr lang="ru-RU" sz="2800" dirty="0" smtClean="0"/>
          </a:p>
          <a:p>
            <a:pPr algn="ctr"/>
            <a:endParaRPr lang="ru-RU" sz="6000" dirty="0" smtClean="0"/>
          </a:p>
          <a:p>
            <a:pPr algn="ctr"/>
            <a:endParaRPr lang="ru-RU" sz="6000" dirty="0" smtClean="0"/>
          </a:p>
          <a:p>
            <a:pPr algn="ctr"/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1571612"/>
            <a:ext cx="6000792" cy="464347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00792" cy="1538278"/>
          </a:xfrm>
        </p:spPr>
        <p:txBody>
          <a:bodyPr/>
          <a:lstStyle/>
          <a:p>
            <a:pPr algn="ctr"/>
            <a:r>
              <a:rPr lang="ru-RU" sz="4400" dirty="0" smtClean="0"/>
              <a:t>УРОК Как Феномен Дидактики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2357430"/>
            <a:ext cx="6143668" cy="4143404"/>
          </a:xfrm>
        </p:spPr>
        <p:txBody>
          <a:bodyPr>
            <a:normAutofit/>
          </a:bodyPr>
          <a:lstStyle/>
          <a:p>
            <a:pPr algn="ctr">
              <a:buClrTx/>
            </a:pPr>
            <a:r>
              <a:rPr lang="ru-RU" sz="3600" dirty="0" smtClean="0"/>
              <a:t> строится с учетом</a:t>
            </a:r>
          </a:p>
          <a:p>
            <a:pPr algn="ctr">
              <a:buClrTx/>
            </a:pPr>
            <a:r>
              <a:rPr lang="ru-RU" sz="4800" dirty="0" smtClean="0"/>
              <a:t> законов  </a:t>
            </a:r>
            <a:r>
              <a:rPr lang="ru-RU" sz="3600" dirty="0" smtClean="0"/>
              <a:t>обучения.</a:t>
            </a:r>
          </a:p>
          <a:p>
            <a:pPr algn="l">
              <a:buClrTx/>
            </a:pPr>
            <a:endParaRPr lang="ru-RU" sz="3600" dirty="0" smtClean="0"/>
          </a:p>
          <a:p>
            <a:pPr algn="ctr">
              <a:buClrTx/>
            </a:pPr>
            <a:r>
              <a:rPr lang="en-US" sz="3600" b="1" i="1" dirty="0" smtClean="0"/>
              <a:t>Nota bene! </a:t>
            </a:r>
            <a:r>
              <a:rPr lang="ru-RU" sz="3600" dirty="0" smtClean="0"/>
              <a:t>Закон целостности и единства педагогического процесса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00792" cy="1538278"/>
          </a:xfrm>
        </p:spPr>
        <p:txBody>
          <a:bodyPr/>
          <a:lstStyle/>
          <a:p>
            <a:pPr algn="ctr"/>
            <a:r>
              <a:rPr lang="ru-RU" dirty="0" smtClean="0"/>
              <a:t>УРОК Как Феномен Дидактики: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2357430"/>
            <a:ext cx="6143668" cy="4143404"/>
          </a:xfrm>
        </p:spPr>
        <p:txBody>
          <a:bodyPr>
            <a:normAutofit fontScale="85000" lnSpcReduction="20000"/>
          </a:bodyPr>
          <a:lstStyle/>
          <a:p>
            <a:pPr algn="l">
              <a:buClrTx/>
              <a:buFont typeface="Wingdings" pitchFamily="2" charset="2"/>
              <a:buChar char="§"/>
            </a:pPr>
            <a:r>
              <a:rPr lang="ru-RU" sz="3600" dirty="0" smtClean="0"/>
              <a:t> реализует основные дидактические принципы, 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3600" dirty="0" smtClean="0"/>
              <a:t> сориентирован на достижение определенной образовательной цели (триада),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3600" dirty="0" smtClean="0"/>
              <a:t> </a:t>
            </a:r>
            <a:r>
              <a:rPr lang="ru-RU" sz="3600" dirty="0"/>
              <a:t>организован как единое </a:t>
            </a:r>
            <a:r>
              <a:rPr lang="ru-RU" sz="3600" dirty="0" smtClean="0"/>
              <a:t>целое</a:t>
            </a:r>
            <a:r>
              <a:rPr lang="en-US" sz="3600" dirty="0" smtClean="0"/>
              <a:t>,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3600" dirty="0" smtClean="0"/>
              <a:t>четко структурирован,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3600" dirty="0"/>
              <a:t>н</a:t>
            </a:r>
            <a:r>
              <a:rPr lang="ru-RU" sz="3600" dirty="0" smtClean="0"/>
              <a:t>есет конструктивное,</a:t>
            </a:r>
          </a:p>
          <a:p>
            <a:pPr algn="l">
              <a:buClrTx/>
            </a:pPr>
            <a:r>
              <a:rPr lang="ru-RU" sz="3600" dirty="0" smtClean="0"/>
              <a:t>«утверждающее» начало.</a:t>
            </a:r>
          </a:p>
          <a:p>
            <a:pPr algn="l">
              <a:buClrTx/>
              <a:buFont typeface="Wingdings" pitchFamily="2" charset="2"/>
              <a:buChar char="§"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00792" cy="7353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Дидактические принципы: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1412776"/>
            <a:ext cx="6143668" cy="5088058"/>
          </a:xfrm>
        </p:spPr>
        <p:txBody>
          <a:bodyPr>
            <a:normAutofit/>
          </a:bodyPr>
          <a:lstStyle/>
          <a:p>
            <a:pPr algn="ctr">
              <a:buClrTx/>
            </a:pPr>
            <a:r>
              <a:rPr lang="ru-RU" sz="2800" dirty="0" smtClean="0"/>
              <a:t>  Это руководящие идеи, нормативные требования </a:t>
            </a:r>
          </a:p>
          <a:p>
            <a:pPr algn="ctr">
              <a:buClrTx/>
            </a:pPr>
            <a:r>
              <a:rPr lang="ru-RU" sz="2800" dirty="0" smtClean="0"/>
              <a:t>к проектированию, организации и проведению урока: </a:t>
            </a:r>
          </a:p>
          <a:p>
            <a:pPr algn="l">
              <a:buClrTx/>
            </a:pPr>
            <a:endParaRPr lang="ru-RU" sz="2800" dirty="0" smtClean="0"/>
          </a:p>
          <a:p>
            <a:pPr algn="l">
              <a:buClrTx/>
              <a:buFontTx/>
              <a:buChar char="-"/>
            </a:pPr>
            <a:r>
              <a:rPr lang="ru-RU" sz="2000" dirty="0" smtClean="0"/>
              <a:t>развивающего и воспитывающего обучения, </a:t>
            </a:r>
          </a:p>
          <a:p>
            <a:pPr algn="l">
              <a:buClrTx/>
              <a:buFontTx/>
              <a:buChar char="-"/>
            </a:pPr>
            <a:r>
              <a:rPr lang="ru-RU" sz="2000" dirty="0" smtClean="0"/>
              <a:t> научности и связи теории с практикой, </a:t>
            </a:r>
          </a:p>
          <a:p>
            <a:pPr algn="l">
              <a:buClrTx/>
              <a:buFontTx/>
              <a:buChar char="-"/>
            </a:pPr>
            <a:r>
              <a:rPr lang="ru-RU" sz="2000" dirty="0" smtClean="0"/>
              <a:t> систематичности и системности,</a:t>
            </a:r>
          </a:p>
          <a:p>
            <a:pPr algn="l">
              <a:buClrTx/>
              <a:buFontTx/>
              <a:buChar char="-"/>
            </a:pPr>
            <a:r>
              <a:rPr lang="ru-RU" sz="2000" dirty="0" smtClean="0"/>
              <a:t> доступности,</a:t>
            </a:r>
            <a:br>
              <a:rPr lang="ru-RU" sz="2000" dirty="0" smtClean="0"/>
            </a:br>
            <a:r>
              <a:rPr lang="ru-RU" sz="2000" dirty="0" smtClean="0"/>
              <a:t>- наглядности,</a:t>
            </a:r>
          </a:p>
          <a:p>
            <a:pPr algn="l">
              <a:buClrTx/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 err="1" smtClean="0"/>
              <a:t>культуросообразности</a:t>
            </a:r>
            <a:r>
              <a:rPr lang="ru-RU" sz="2000" dirty="0" smtClean="0"/>
              <a:t> и </a:t>
            </a:r>
            <a:r>
              <a:rPr lang="ru-RU" sz="2000" dirty="0" err="1" smtClean="0"/>
              <a:t>природосообразности</a:t>
            </a:r>
            <a:r>
              <a:rPr lang="ru-RU" sz="2000" dirty="0" smtClean="0"/>
              <a:t>,</a:t>
            </a:r>
          </a:p>
          <a:p>
            <a:pPr algn="l">
              <a:buClrTx/>
              <a:buFontTx/>
              <a:buChar char="-"/>
            </a:pPr>
            <a:r>
              <a:rPr lang="ru-RU" sz="2000" dirty="0" smtClean="0"/>
              <a:t> и др.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00792" cy="73536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Целостность и четкость структуры </a:t>
            </a:r>
            <a:r>
              <a:rPr lang="ru-RU" sz="2800" dirty="0" err="1"/>
              <a:t>УРОКа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1412776"/>
            <a:ext cx="6143668" cy="5088058"/>
          </a:xfrm>
        </p:spPr>
        <p:txBody>
          <a:bodyPr>
            <a:normAutofit/>
          </a:bodyPr>
          <a:lstStyle/>
          <a:p>
            <a:pPr algn="l">
              <a:buClrTx/>
            </a:pPr>
            <a:r>
              <a:rPr lang="ru-RU" sz="2800" dirty="0" smtClean="0"/>
              <a:t>  </a:t>
            </a:r>
            <a:r>
              <a:rPr lang="ru-RU" sz="2800" dirty="0"/>
              <a:t>Урок – «педагогическое произведение», для которого необходимы  внутренняя целостность и органическая взаимосвязанность всех его частей.</a:t>
            </a:r>
          </a:p>
          <a:p>
            <a:pPr algn="l">
              <a:buClrTx/>
            </a:pPr>
            <a:r>
              <a:rPr lang="ru-RU" sz="2800" dirty="0"/>
              <a:t>  Части (этапы) урока связываются </a:t>
            </a:r>
            <a:r>
              <a:rPr lang="ru-RU" sz="3600" dirty="0"/>
              <a:t>«переходными мостиками</a:t>
            </a:r>
            <a:r>
              <a:rPr lang="ru-RU" sz="2800" dirty="0"/>
              <a:t>» - они обеспечивают последовательность и логику развития темы</a:t>
            </a:r>
            <a:r>
              <a:rPr lang="ru-RU" sz="2000" dirty="0"/>
              <a:t>. </a:t>
            </a:r>
          </a:p>
          <a:p>
            <a:pPr algn="just">
              <a:buClrTx/>
            </a:pP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63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00792" cy="7353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/>
              <a:t>«утверждающее» начало урока</a:t>
            </a:r>
            <a:r>
              <a:rPr lang="ru-RU" dirty="0"/>
              <a:t>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9819" y="1482785"/>
            <a:ext cx="6143668" cy="5088058"/>
          </a:xfrm>
        </p:spPr>
        <p:txBody>
          <a:bodyPr>
            <a:normAutofit/>
          </a:bodyPr>
          <a:lstStyle/>
          <a:p>
            <a:pPr algn="l">
              <a:buClrTx/>
              <a:buFont typeface="Wingdings" pitchFamily="2" charset="2"/>
              <a:buChar char="§"/>
            </a:pPr>
            <a:r>
              <a:rPr lang="ru-RU" sz="2800" dirty="0" smtClean="0"/>
              <a:t>  </a:t>
            </a:r>
            <a:r>
              <a:rPr lang="ru-RU" sz="2800" dirty="0"/>
              <a:t>создание реальных условий для выполнения учебной задачи,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2800" dirty="0"/>
              <a:t> </a:t>
            </a:r>
            <a:r>
              <a:rPr lang="ru-RU" sz="2800" dirty="0" smtClean="0"/>
              <a:t>информация, содержащая пищу </a:t>
            </a:r>
            <a:r>
              <a:rPr lang="ru-RU" sz="2800" dirty="0"/>
              <a:t>для развития </a:t>
            </a:r>
            <a:r>
              <a:rPr lang="ru-RU" sz="2800" dirty="0" smtClean="0"/>
              <a:t> ума</a:t>
            </a:r>
            <a:r>
              <a:rPr lang="ru-RU" sz="2800" dirty="0"/>
              <a:t>, воображения, творческих способностей, 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2800" dirty="0"/>
              <a:t> формирование положительной мотивации к предлагаемому </a:t>
            </a:r>
            <a:r>
              <a:rPr lang="ru-RU" sz="2800" dirty="0" smtClean="0"/>
              <a:t>материалу,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2800" dirty="0" smtClean="0"/>
              <a:t> доброжелательная аура.</a:t>
            </a:r>
            <a:endParaRPr lang="ru-RU" sz="2800" dirty="0"/>
          </a:p>
          <a:p>
            <a:pPr algn="ctr">
              <a:buClrTx/>
            </a:pP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92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00792" cy="7353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Урок </a:t>
            </a:r>
            <a:r>
              <a:rPr lang="ru-RU" sz="2800" dirty="0" smtClean="0"/>
              <a:t>и</a:t>
            </a:r>
            <a:r>
              <a:rPr lang="ru-RU" sz="2400" dirty="0" smtClean="0"/>
              <a:t> </a:t>
            </a:r>
            <a:r>
              <a:rPr lang="ru-RU" dirty="0" err="1" smtClean="0"/>
              <a:t>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1412776"/>
            <a:ext cx="6143668" cy="5088058"/>
          </a:xfrm>
        </p:spPr>
        <p:txBody>
          <a:bodyPr>
            <a:normAutofit/>
          </a:bodyPr>
          <a:lstStyle/>
          <a:p>
            <a:pPr algn="l">
              <a:buClrTx/>
            </a:pPr>
            <a:r>
              <a:rPr lang="ru-RU" sz="2800" dirty="0" smtClean="0"/>
              <a:t>  </a:t>
            </a:r>
          </a:p>
          <a:p>
            <a:pPr algn="l">
              <a:buClrTx/>
            </a:pPr>
            <a:r>
              <a:rPr lang="ru-RU" sz="2800" dirty="0" smtClean="0"/>
              <a:t>Должен ли быть урок конкурсанта</a:t>
            </a:r>
          </a:p>
          <a:p>
            <a:pPr algn="ctr">
              <a:buClrTx/>
            </a:pPr>
            <a:r>
              <a:rPr lang="ru-RU" sz="3600" dirty="0" smtClean="0"/>
              <a:t>«</a:t>
            </a:r>
            <a:r>
              <a:rPr lang="ru-RU" sz="3600" dirty="0" err="1" smtClean="0"/>
              <a:t>фгосовским</a:t>
            </a:r>
            <a:r>
              <a:rPr lang="ru-RU" sz="3600" dirty="0" smtClean="0"/>
              <a:t>»?</a:t>
            </a:r>
          </a:p>
          <a:p>
            <a:pPr algn="ctr">
              <a:buClrTx/>
            </a:pPr>
            <a:endParaRPr lang="ru-RU" sz="3600" dirty="0" smtClean="0"/>
          </a:p>
          <a:p>
            <a:pPr algn="ctr">
              <a:buClrTx/>
            </a:pPr>
            <a:r>
              <a:rPr lang="ru-RU" sz="3600" dirty="0" smtClean="0"/>
              <a:t>1-7 классы – ?</a:t>
            </a:r>
          </a:p>
          <a:p>
            <a:pPr algn="ctr">
              <a:buClrTx/>
            </a:pPr>
            <a:r>
              <a:rPr lang="ru-RU" sz="3600" dirty="0" smtClean="0"/>
              <a:t> 8-11 классы - 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00792" cy="7353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Урок </a:t>
            </a:r>
            <a:r>
              <a:rPr lang="ru-RU" sz="2800" dirty="0" smtClean="0"/>
              <a:t>и</a:t>
            </a:r>
            <a:r>
              <a:rPr lang="ru-RU" sz="2400" dirty="0" smtClean="0"/>
              <a:t> </a:t>
            </a:r>
            <a:r>
              <a:rPr lang="ru-RU" dirty="0" err="1" smtClean="0"/>
              <a:t>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1412776"/>
            <a:ext cx="6143668" cy="5088058"/>
          </a:xfrm>
        </p:spPr>
        <p:txBody>
          <a:bodyPr>
            <a:normAutofit/>
          </a:bodyPr>
          <a:lstStyle/>
          <a:p>
            <a:pPr algn="l">
              <a:buClrTx/>
            </a:pPr>
            <a:r>
              <a:rPr lang="ru-RU" sz="2800" dirty="0" smtClean="0"/>
              <a:t>  Ответ – в критериях оценивания  номинации «Урок».</a:t>
            </a:r>
          </a:p>
          <a:p>
            <a:pPr algn="l">
              <a:buClrTx/>
            </a:pPr>
            <a:endParaRPr lang="ru-RU" sz="2800" dirty="0" smtClean="0"/>
          </a:p>
          <a:p>
            <a:pPr algn="ctr">
              <a:buClrTx/>
            </a:pPr>
            <a:r>
              <a:rPr lang="ru-RU" sz="2800" dirty="0" smtClean="0"/>
              <a:t>В ряду 10 критериев:</a:t>
            </a:r>
          </a:p>
          <a:p>
            <a:pPr algn="just">
              <a:buClrTx/>
              <a:buFont typeface="Wingdings" pitchFamily="2" charset="2"/>
              <a:buChar char="q"/>
            </a:pPr>
            <a:r>
              <a:rPr lang="ru-RU" sz="2800" dirty="0" smtClean="0"/>
              <a:t>информационная грамотность,</a:t>
            </a:r>
          </a:p>
          <a:p>
            <a:pPr algn="just">
              <a:buClrTx/>
              <a:buFont typeface="Wingdings" pitchFamily="2" charset="2"/>
              <a:buChar char="q"/>
            </a:pPr>
            <a:r>
              <a:rPr lang="ru-RU" sz="2800" dirty="0" smtClean="0"/>
              <a:t>рефлексия и оценивание,</a:t>
            </a:r>
          </a:p>
          <a:p>
            <a:pPr algn="just">
              <a:buClrTx/>
              <a:buFont typeface="Wingdings" pitchFamily="2" charset="2"/>
              <a:buChar char="q"/>
            </a:pPr>
            <a:r>
              <a:rPr lang="ru-RU" sz="2800" dirty="0" smtClean="0"/>
              <a:t>эффективность коммуникации,</a:t>
            </a:r>
          </a:p>
          <a:p>
            <a:pPr algn="just">
              <a:buClrTx/>
              <a:buFont typeface="Wingdings" pitchFamily="2" charset="2"/>
              <a:buChar char="q"/>
            </a:pPr>
            <a:r>
              <a:rPr lang="ru-RU" sz="2800" dirty="0" err="1" smtClean="0"/>
              <a:t>метапредметность</a:t>
            </a:r>
            <a:r>
              <a:rPr lang="ru-RU" sz="28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00792" cy="7353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 в свете требований </a:t>
            </a:r>
            <a:r>
              <a:rPr lang="ru-RU" sz="2400" dirty="0" smtClean="0"/>
              <a:t> </a:t>
            </a:r>
            <a:r>
              <a:rPr lang="ru-RU" dirty="0" err="1" smtClean="0"/>
              <a:t>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1412776"/>
            <a:ext cx="6143668" cy="5088058"/>
          </a:xfrm>
        </p:spPr>
        <p:txBody>
          <a:bodyPr>
            <a:normAutofit fontScale="62500" lnSpcReduction="20000"/>
          </a:bodyPr>
          <a:lstStyle/>
          <a:p>
            <a:pPr algn="l">
              <a:buClrTx/>
            </a:pPr>
            <a:r>
              <a:rPr lang="ru-RU" sz="2800" dirty="0" smtClean="0"/>
              <a:t>  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3100" dirty="0" smtClean="0"/>
              <a:t>   </a:t>
            </a:r>
            <a:r>
              <a:rPr lang="ru-RU" sz="3800" dirty="0" smtClean="0"/>
              <a:t>нацелен на достижение не </a:t>
            </a:r>
            <a:r>
              <a:rPr lang="ru-RU" sz="3800" dirty="0"/>
              <a:t>только  </a:t>
            </a:r>
            <a:r>
              <a:rPr lang="ru-RU" sz="3800" dirty="0" smtClean="0"/>
              <a:t>предметных , но и личностных, </a:t>
            </a:r>
            <a:r>
              <a:rPr lang="ru-RU" sz="3800" dirty="0" err="1" smtClean="0"/>
              <a:t>метапредметных</a:t>
            </a:r>
            <a:r>
              <a:rPr lang="ru-RU" sz="3800" dirty="0" smtClean="0"/>
              <a:t> результатов,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3800" dirty="0"/>
              <a:t>на </a:t>
            </a:r>
            <a:r>
              <a:rPr lang="ru-RU" sz="3800" dirty="0" smtClean="0"/>
              <a:t>формирование УУД,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3800" dirty="0"/>
              <a:t>п</a:t>
            </a:r>
            <a:r>
              <a:rPr lang="ru-RU" sz="3800" dirty="0" smtClean="0"/>
              <a:t>редполагает участие  учеников в формулировании  учебной цели, проблемы, темы урока,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3800" dirty="0" smtClean="0"/>
              <a:t>   включает как необходимое исходное звено   учебную проблемную  ситуацию,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3800" dirty="0" smtClean="0"/>
              <a:t>   организуется как самостоятельная  учебно-познавательная деятельность обучающихся,</a:t>
            </a:r>
          </a:p>
          <a:p>
            <a:pPr algn="l">
              <a:buClrTx/>
              <a:buFont typeface="Wingdings" pitchFamily="2" charset="2"/>
              <a:buChar char="§"/>
            </a:pPr>
            <a:r>
              <a:rPr lang="ru-RU" sz="3800" dirty="0" smtClean="0"/>
              <a:t>   предполагает создание «образовательного продукта». </a:t>
            </a:r>
          </a:p>
          <a:p>
            <a:pPr algn="just">
              <a:buClrTx/>
            </a:pPr>
            <a:r>
              <a:rPr lang="ru-RU" sz="28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403</TotalTime>
  <Words>621</Words>
  <Application>Microsoft Office PowerPoint</Application>
  <PresentationFormat>Экран (4:3)</PresentationFormat>
  <Paragraphs>129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Calibri</vt:lpstr>
      <vt:lpstr>Trebuchet MS</vt:lpstr>
      <vt:lpstr>Wingdings</vt:lpstr>
      <vt:lpstr>Wingdings 2</vt:lpstr>
      <vt:lpstr>Изящная</vt:lpstr>
      <vt:lpstr>   КОНКУРСНОЕ ЗАДАНИЕ «УРОК»</vt:lpstr>
      <vt:lpstr>УРОК Как Феномен Дидактики</vt:lpstr>
      <vt:lpstr>УРОК Как Феномен Дидактики:</vt:lpstr>
      <vt:lpstr>Дидактические принципы:</vt:lpstr>
      <vt:lpstr>Целостность и четкость структуры УРОКа</vt:lpstr>
      <vt:lpstr>«утверждающее» начало урока:</vt:lpstr>
      <vt:lpstr>Урок и фгос</vt:lpstr>
      <vt:lpstr>Урок и фгос</vt:lpstr>
      <vt:lpstr>Урок в свете требований  фгос</vt:lpstr>
      <vt:lpstr>Целевая установка урока:</vt:lpstr>
      <vt:lpstr>«ЯРКИЙ» урок   – ЭТО УРОК</vt:lpstr>
      <vt:lpstr>«ЯРКОСТЬ» УРОКУ ПРИДАЮТ:</vt:lpstr>
      <vt:lpstr>МЕТОДИЧЕСКИЕ ПРИЕМЫ :</vt:lpstr>
      <vt:lpstr>МЕТОДИЧЕСКИЕ ПРИЕМЫ :</vt:lpstr>
      <vt:lpstr>НЕДОЧЕТЫ В ПРОЕКТИРОВАНИИ И ПРОВЕДЕНИИ УРОКА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КОНКУРСНАЯ НОМИНАЦИЯ «УЧЕБНОЕ ЗАНЯТИЕ»</dc:title>
  <cp:lastModifiedBy>Хакер</cp:lastModifiedBy>
  <cp:revision>71</cp:revision>
  <dcterms:modified xsi:type="dcterms:W3CDTF">2018-03-16T07:47:57Z</dcterms:modified>
</cp:coreProperties>
</file>