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1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1B9E4B-C647-4BE9-B681-916D8775FA2B}" type="datetimeFigureOut">
              <a:rPr lang="ru-RU" smtClean="0"/>
              <a:pPr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7DED57-4B25-46D2-874E-CE64A403C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921590" cy="20002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Constantia" pitchFamily="18" charset="0"/>
                <a:ea typeface="Batang" pitchFamily="18" charset="-127"/>
              </a:rPr>
              <a:t>Конкурсное задание </a:t>
            </a:r>
            <a:r>
              <a:rPr lang="en-US" dirty="0" smtClean="0">
                <a:solidFill>
                  <a:srgbClr val="002060"/>
                </a:solidFill>
                <a:latin typeface="Constantia" pitchFamily="18" charset="0"/>
                <a:ea typeface="Batang" pitchFamily="18" charset="-127"/>
              </a:rPr>
              <a:t>IV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  <a:ea typeface="Batang" pitchFamily="18" charset="-127"/>
              </a:rPr>
              <a:t>тура</a:t>
            </a:r>
            <a:r>
              <a:rPr lang="ru-RU" dirty="0">
                <a:solidFill>
                  <a:srgbClr val="002060"/>
                </a:solidFill>
                <a:latin typeface="Constantia" pitchFamily="18" charset="0"/>
                <a:ea typeface="Batang" pitchFamily="18" charset="-127"/>
              </a:rPr>
              <a:t>: </a:t>
            </a:r>
            <a:r>
              <a:rPr lang="ru-RU" dirty="0">
                <a:solidFill>
                  <a:srgbClr val="990033"/>
                </a:solidFill>
                <a:latin typeface="Constantia" pitchFamily="18" charset="0"/>
                <a:ea typeface="Batang" pitchFamily="18" charset="-127"/>
              </a:rPr>
              <a:t/>
            </a:r>
            <a:br>
              <a:rPr lang="ru-RU" dirty="0">
                <a:solidFill>
                  <a:srgbClr val="990033"/>
                </a:solidFill>
                <a:latin typeface="Constantia" pitchFamily="18" charset="0"/>
                <a:ea typeface="Batang" pitchFamily="18" charset="-127"/>
              </a:rPr>
            </a:br>
            <a:r>
              <a:rPr lang="ru-RU" dirty="0" smtClean="0">
                <a:solidFill>
                  <a:srgbClr val="990033"/>
                </a:solidFill>
                <a:latin typeface="Constantia" pitchFamily="18" charset="0"/>
                <a:ea typeface="Batang" pitchFamily="18" charset="-127"/>
              </a:rPr>
              <a:t>«КРУГЛЫЙ СТОЛ ОБРАЗОВАТЕЛЬНЫХ ПОЛИТИКОВ»</a:t>
            </a:r>
            <a:endParaRPr lang="ru-RU" dirty="0">
              <a:solidFill>
                <a:srgbClr val="990033"/>
              </a:solidFill>
              <a:latin typeface="Constantia" pitchFamily="18" charset="0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072074"/>
            <a:ext cx="6172200" cy="1085848"/>
          </a:xfrm>
        </p:spPr>
        <p:txBody>
          <a:bodyPr>
            <a:noAutofit/>
          </a:bodyPr>
          <a:lstStyle/>
          <a:p>
            <a:endParaRPr lang="ru-RU" sz="24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25604" name="Picture 4" descr="http://xn--80aaycdelj4g.xn--p1ai/wp-content/uploads/2015/11/img1948437_Vizualnoe_sobranie_aktsionerov_minoritari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928934"/>
            <a:ext cx="3643338" cy="27027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990033"/>
                </a:solidFill>
                <a:latin typeface="Constantia" pitchFamily="18" charset="0"/>
              </a:rPr>
              <a:t>Варианты выражения несогласия: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Это не так / Это не совсем так.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Я с вами не согласен / Не могу с вами согласиться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Не разделяю ваших убеждений / Вы часто бываете правы, но в данном случае я не разделяю ваших убеждений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Это невозможно / На мой взгляд, осуществить ваше предложение будет очень трудно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Это абсурд / Извините, но мне кажется, вы не называете всех обстоятельств дела.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86766" cy="600079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990033"/>
                </a:solidFill>
                <a:latin typeface="Constantia" pitchFamily="18" charset="0"/>
              </a:rPr>
              <a:t>Сосредоточение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—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перцептивный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процесс выбора и концентрации на конкретных стимулах из всего множества стимулов, достигающих наших органов чувств.</a:t>
            </a:r>
            <a:endParaRPr lang="ru-RU" sz="28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990033"/>
                </a:solidFill>
                <a:latin typeface="Constantia" pitchFamily="18" charset="0"/>
              </a:rPr>
              <a:t>Понимание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— точная расшифровка сообщения путем присвоения ему правильного значения.</a:t>
            </a:r>
            <a:endParaRPr lang="ru-RU" sz="28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990033"/>
                </a:solidFill>
                <a:latin typeface="Constantia" pitchFamily="18" charset="0"/>
              </a:rPr>
              <a:t>Задавание вопросов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— реакция, предназначенная для получения дополнительной информации или для уточнения уже полученных сведений.</a:t>
            </a:r>
          </a:p>
          <a:p>
            <a:pPr algn="ctr">
              <a:buFontTx/>
              <a:buNone/>
            </a:pPr>
            <a:r>
              <a:rPr lang="ru-RU" sz="2800" b="1" i="1" dirty="0" smtClean="0">
                <a:solidFill>
                  <a:srgbClr val="990033"/>
                </a:solidFill>
                <a:latin typeface="Constantia" pitchFamily="18" charset="0"/>
              </a:rPr>
              <a:t>Парафраз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— изложение сути сообщения.</a:t>
            </a:r>
            <a:endParaRPr lang="ru-RU" sz="28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FontTx/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428604"/>
            <a:ext cx="8183880" cy="607223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b="1" dirty="0" smtClean="0">
                <a:solidFill>
                  <a:srgbClr val="990033"/>
                </a:solidFill>
                <a:latin typeface="Constantia" pitchFamily="18" charset="0"/>
              </a:rPr>
              <a:t>Чтобы повысить эффективность вопросов, следует: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определить, какого рода информация необходима вам для лучшего понимания сказанного;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сформулировать конкретные вопросы в виде законченных предложений, направленных на получение этой информации;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задавать вопросы искренним тоном.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7561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990033"/>
                </a:solidFill>
                <a:latin typeface="Constantia" pitchFamily="18" charset="0"/>
              </a:rPr>
              <a:t>Примеры парафраза: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	Высказывание партнера возвращается ему вашими словами; форма возврата: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1. «Так Вы говорите, что...»;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2. «По Вашим словам выходит...»;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3. «Если я Вас правильно понял...»;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4. «Если я Вас правильно услышал…»;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Constantia" pitchFamily="18" charset="0"/>
              </a:rPr>
              <a:t>5. 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«Иными словами...».</a:t>
            </a:r>
          </a:p>
          <a:p>
            <a:endParaRPr lang="ru-RU" sz="36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990033"/>
                </a:solidFill>
                <a:latin typeface="Constantia" pitchFamily="18" charset="0"/>
              </a:rPr>
              <a:t>Высказывание партнера обобщается, если оно длинно или нечетко;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990033"/>
                </a:solidFill>
                <a:latin typeface="Constantia" pitchFamily="18" charset="0"/>
              </a:rPr>
              <a:t>формы обращения: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1.</a:t>
            </a:r>
            <a:r>
              <a:rPr lang="ru-RU" sz="40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« Таким образом...»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2. «Коротко говоря...»;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3. «Подводя итог сказанному...»;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4. «Итак...»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600200"/>
            <a:ext cx="7643866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002060"/>
                </a:solidFill>
                <a:latin typeface="Constantia" pitchFamily="18" charset="0"/>
              </a:rPr>
              <a:t>Благодарю </a:t>
            </a:r>
          </a:p>
          <a:p>
            <a:pPr algn="ctr">
              <a:buNone/>
            </a:pPr>
            <a:r>
              <a:rPr lang="ru-RU" sz="6600" dirty="0" smtClean="0">
                <a:solidFill>
                  <a:srgbClr val="002060"/>
                </a:solidFill>
                <a:latin typeface="Constantia" pitchFamily="18" charset="0"/>
              </a:rPr>
              <a:t>за </a:t>
            </a:r>
            <a:r>
              <a:rPr lang="ru-RU" sz="6600" dirty="0" smtClean="0">
                <a:solidFill>
                  <a:srgbClr val="002060"/>
                </a:solidFill>
                <a:latin typeface="Constantia" pitchFamily="18" charset="0"/>
              </a:rPr>
              <a:t>внимание</a:t>
            </a:r>
          </a:p>
          <a:p>
            <a:pPr algn="ctr">
              <a:buNone/>
            </a:pPr>
            <a:r>
              <a:rPr lang="en-US" sz="6600" dirty="0">
                <a:solidFill>
                  <a:srgbClr val="C00000"/>
                </a:solidFill>
                <a:latin typeface="Constantia" pitchFamily="18" charset="0"/>
              </a:rPr>
              <a:t>p</a:t>
            </a:r>
            <a:r>
              <a:rPr lang="en-US" sz="6600" dirty="0" smtClean="0">
                <a:solidFill>
                  <a:srgbClr val="C00000"/>
                </a:solidFill>
                <a:latin typeface="Constantia" pitchFamily="18" charset="0"/>
              </a:rPr>
              <a:t>sy_biro@mail.ru</a:t>
            </a:r>
            <a:r>
              <a:rPr lang="ru-RU" sz="66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ru-RU" sz="6600" dirty="0">
              <a:solidFill>
                <a:srgbClr val="C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8680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ru-RU" sz="4000" i="1" u="sng" dirty="0" smtClean="0">
                <a:solidFill>
                  <a:srgbClr val="990033"/>
                </a:solidFill>
                <a:latin typeface="Constantia" pitchFamily="18" charset="0"/>
              </a:rPr>
              <a:t>Круглый стол </a:t>
            </a:r>
            <a:r>
              <a:rPr lang="ru-RU" sz="4000" i="1" dirty="0" smtClean="0">
                <a:solidFill>
                  <a:srgbClr val="002060"/>
                </a:solidFill>
                <a:latin typeface="Constantia" pitchFamily="18" charset="0"/>
              </a:rPr>
              <a:t>– </a:t>
            </a: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это форма публичного обсуждения или освещения каких-либо вопросов, когда участники-эксперты высказываются в определенном порядке; совещание, обсуждение чего- либо с равными правами участников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Constantia" pitchFamily="18" charset="0"/>
              </a:rPr>
              <a:t>	</a:t>
            </a:r>
            <a:r>
              <a:rPr lang="ru-RU" sz="4000" i="1" dirty="0" smtClean="0">
                <a:solidFill>
                  <a:srgbClr val="002060"/>
                </a:solidFill>
                <a:latin typeface="Constantia" pitchFamily="18" charset="0"/>
              </a:rPr>
              <a:t>Круглый стол образовательных  политиков - представляет собой беседу конкурсантов и членов Большого жюри на актуальную для системы образования проеблму, в ходе которой демонстрируется авторская позиция каждого участника.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58204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	</a:t>
            </a:r>
            <a:r>
              <a:rPr lang="ru-RU" sz="2800" i="1" dirty="0" smtClean="0">
                <a:solidFill>
                  <a:srgbClr val="990033"/>
                </a:solidFill>
                <a:latin typeface="Constantia" pitchFamily="18" charset="0"/>
              </a:rPr>
              <a:t>В этом конкурсном мероприятии участвуют </a:t>
            </a:r>
            <a:r>
              <a:rPr lang="ru-RU" sz="2800" i="1" u="sng" dirty="0" smtClean="0">
                <a:solidFill>
                  <a:srgbClr val="990033"/>
                </a:solidFill>
                <a:latin typeface="Constantia" pitchFamily="18" charset="0"/>
              </a:rPr>
              <a:t>20 человек </a:t>
            </a:r>
            <a:r>
              <a:rPr lang="ru-RU" sz="2800" i="1" dirty="0" smtClean="0">
                <a:solidFill>
                  <a:srgbClr val="990033"/>
                </a:solidFill>
                <a:latin typeface="Constantia" pitchFamily="18" charset="0"/>
              </a:rPr>
              <a:t>– лауреаты четырех конкурсов: </a:t>
            </a:r>
            <a:endParaRPr lang="en-US" sz="2800" i="1" dirty="0" smtClean="0">
              <a:solidFill>
                <a:srgbClr val="990033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«Учитель года Башкортостана – 2018»</a:t>
            </a:r>
            <a:r>
              <a:rPr lang="en-US" sz="3200" dirty="0" smtClean="0">
                <a:solidFill>
                  <a:srgbClr val="002060"/>
                </a:solidFill>
                <a:latin typeface="Constantia" pitchFamily="18" charset="0"/>
              </a:rPr>
              <a:t> - </a:t>
            </a:r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5</a:t>
            </a:r>
            <a:r>
              <a:rPr lang="en-US" sz="3200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человек; </a:t>
            </a:r>
            <a:endParaRPr lang="en-US" sz="3200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«Учитель года русского языка и литературы – 2018» - 5 человек; 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«Учитель года татарского языка и литературы – 2018» - 5 человек;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onstantia" pitchFamily="18" charset="0"/>
              </a:rPr>
              <a:t> «Молодой учитель года – 2018» - 5 человек;</a:t>
            </a:r>
          </a:p>
          <a:p>
            <a:endParaRPr lang="ru-RU" sz="3200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01014" cy="6045348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Регламент – 60 минут.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Дата: </a:t>
            </a: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30 марта 2018 года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 Оценка  выполнения конкурсного  задания осуществляется по </a:t>
            </a: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5 критериям.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Каждый критерий оценивается от 0 до 5 баллов.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Constantia" pitchFamily="18" charset="0"/>
              </a:rPr>
              <a:t>Максимальный общий балл - </a:t>
            </a:r>
            <a:r>
              <a:rPr lang="ru-RU" sz="3600" dirty="0" smtClean="0">
                <a:solidFill>
                  <a:srgbClr val="C00000"/>
                </a:solidFill>
                <a:latin typeface="Constantia" pitchFamily="18" charset="0"/>
              </a:rPr>
              <a:t>25.</a:t>
            </a:r>
          </a:p>
          <a:p>
            <a:endParaRPr lang="ru-RU" sz="2800" i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901014" cy="61167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u="sng" dirty="0" smtClean="0">
                <a:solidFill>
                  <a:srgbClr val="C00000"/>
                </a:solidFill>
                <a:latin typeface="Constantia" pitchFamily="18" charset="0"/>
              </a:rPr>
              <a:t>Критерии оценки</a:t>
            </a:r>
            <a:r>
              <a:rPr lang="ru-RU" sz="3200" dirty="0" smtClean="0">
                <a:solidFill>
                  <a:srgbClr val="C00000"/>
                </a:solidFill>
                <a:latin typeface="Constantia" pitchFamily="18" charset="0"/>
              </a:rPr>
              <a:t>: </a:t>
            </a:r>
          </a:p>
          <a:p>
            <a:r>
              <a:rPr lang="ru-RU" sz="3200" dirty="0" smtClean="0">
                <a:latin typeface="Constantia" pitchFamily="18" charset="0"/>
              </a:rPr>
              <a:t>Понимание тенденций развития образования</a:t>
            </a:r>
          </a:p>
          <a:p>
            <a:r>
              <a:rPr lang="ru-RU" sz="3200" dirty="0" smtClean="0">
                <a:latin typeface="Constantia" pitchFamily="18" charset="0"/>
              </a:rPr>
              <a:t>Масштабность и нестандартность суждения</a:t>
            </a:r>
          </a:p>
          <a:p>
            <a:r>
              <a:rPr lang="ru-RU" sz="3200" dirty="0" smtClean="0">
                <a:latin typeface="Constantia" pitchFamily="18" charset="0"/>
              </a:rPr>
              <a:t>Обоснованность и конструктивность предложений</a:t>
            </a:r>
          </a:p>
          <a:p>
            <a:r>
              <a:rPr lang="ru-RU" sz="3200" dirty="0" smtClean="0">
                <a:latin typeface="Constantia" pitchFamily="18" charset="0"/>
              </a:rPr>
              <a:t>Коммуникационная и языковая культура </a:t>
            </a:r>
          </a:p>
          <a:p>
            <a:r>
              <a:rPr lang="ru-RU" sz="3200" dirty="0" smtClean="0">
                <a:latin typeface="Constantia" pitchFamily="18" charset="0"/>
              </a:rPr>
              <a:t>Наличие ценностных ориентиров и личностная позиция 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990033"/>
                </a:solidFill>
              </a:rPr>
              <a:t>«Школа будущего.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990033"/>
                </a:solidFill>
              </a:rPr>
              <a:t>Будущее школы» </a:t>
            </a:r>
          </a:p>
          <a:p>
            <a:pPr algn="ctr">
              <a:buNone/>
            </a:pPr>
            <a:r>
              <a:rPr lang="ru-RU" sz="3600" u="sng" dirty="0" smtClean="0">
                <a:solidFill>
                  <a:srgbClr val="002060"/>
                </a:solidFill>
                <a:latin typeface="Constantia" pitchFamily="18" charset="0"/>
              </a:rPr>
              <a:t>Предметное поле для обсуждения</a:t>
            </a:r>
          </a:p>
          <a:p>
            <a:pPr lvl="0"/>
            <a:r>
              <a:rPr lang="ru-RU" sz="3600" i="1" dirty="0" smtClean="0">
                <a:solidFill>
                  <a:srgbClr val="002060"/>
                </a:solidFill>
              </a:rPr>
              <a:t>Каким Вы видите школу будущего?   </a:t>
            </a:r>
            <a:endParaRPr lang="ru-RU" sz="3600" dirty="0" smtClean="0">
              <a:solidFill>
                <a:srgbClr val="002060"/>
              </a:solidFill>
            </a:endParaRPr>
          </a:p>
          <a:p>
            <a:pPr lvl="0"/>
            <a:r>
              <a:rPr lang="ru-RU" sz="3600" i="1" dirty="0" smtClean="0">
                <a:solidFill>
                  <a:srgbClr val="002060"/>
                </a:solidFill>
              </a:rPr>
              <a:t>Какие современные тенденции определяют будущее школы?  </a:t>
            </a:r>
            <a:endParaRPr lang="ru-RU" sz="3600" dirty="0" smtClean="0">
              <a:solidFill>
                <a:srgbClr val="002060"/>
              </a:solidFill>
            </a:endParaRPr>
          </a:p>
          <a:p>
            <a:pPr lvl="0"/>
            <a:r>
              <a:rPr lang="ru-RU" sz="3600" i="1" dirty="0" smtClean="0">
                <a:solidFill>
                  <a:srgbClr val="002060"/>
                </a:solidFill>
              </a:rPr>
              <a:t>Каким должен быть учитель школы будущего?</a:t>
            </a:r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8358246" cy="6215106"/>
          </a:xfrm>
        </p:spPr>
        <p:txBody>
          <a:bodyPr>
            <a:noAutofit/>
          </a:bodyPr>
          <a:lstStyle/>
          <a:p>
            <a:pPr algn="ctr" fontAlgn="t">
              <a:buNone/>
            </a:pPr>
            <a:r>
              <a:rPr lang="ru-RU" sz="3000" b="1" dirty="0" smtClean="0">
                <a:solidFill>
                  <a:srgbClr val="990033"/>
                </a:solidFill>
                <a:latin typeface="Constantia" pitchFamily="18" charset="0"/>
              </a:rPr>
              <a:t>Правила работы</a:t>
            </a:r>
            <a:endParaRPr lang="ru-RU" sz="3000" dirty="0" smtClean="0">
              <a:solidFill>
                <a:srgbClr val="990033"/>
              </a:solidFill>
              <a:latin typeface="Constantia" pitchFamily="18" charset="0"/>
            </a:endParaRPr>
          </a:p>
          <a:p>
            <a:pPr lvl="0" fontAlgn="t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Необходимо говорить только по заявленной проблеме.</a:t>
            </a:r>
          </a:p>
          <a:p>
            <a:pPr lvl="0" fontAlgn="t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Четко формулируйте свою позицию. </a:t>
            </a:r>
          </a:p>
          <a:p>
            <a:pPr lvl="0" fontAlgn="t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Важна аргументация своей точки зрения, убедительность речи. </a:t>
            </a:r>
          </a:p>
          <a:p>
            <a:pPr lvl="0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Внимательно слушайте своих оппонентов и проявляйте уважение.  </a:t>
            </a:r>
          </a:p>
          <a:p>
            <a:pPr lvl="0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Соблюдайте регламент выступлений.</a:t>
            </a:r>
          </a:p>
          <a:p>
            <a:pPr lvl="0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Соблюдайте принцип микрофона.</a:t>
            </a:r>
          </a:p>
          <a:p>
            <a:pPr lvl="0" fontAlgn="t"/>
            <a:r>
              <a:rPr lang="ru-RU" sz="3000" dirty="0" smtClean="0">
                <a:solidFill>
                  <a:srgbClr val="002060"/>
                </a:solidFill>
                <a:latin typeface="Constantia" pitchFamily="18" charset="0"/>
              </a:rPr>
              <a:t>При высказывании мнений, не совпадающих с вашим, сохраняйте спокойствие. 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285728"/>
            <a:ext cx="8183880" cy="61436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u="sng" dirty="0" smtClean="0">
                <a:solidFill>
                  <a:srgbClr val="990033"/>
                </a:solidFill>
                <a:latin typeface="Constantia" pitchFamily="18" charset="0"/>
              </a:rPr>
              <a:t>Эффективный набор речевых клише: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Позвольте с вами не согласиться…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Полностью разделяю точку зрения ...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Предлагаю компромиссное решение…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Истина, как это часто бывает, где-то посередине…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 Посмотрим на этот вопрос с другой стороны...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Извините, я перебью вас...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Извините, но здесь хотел бы заметить, что…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Простите, что перебиваю, но…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Извините, что не даю договорить, но... Вернемся к нашей теме…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onstantia" pitchFamily="18" charset="0"/>
              </a:rPr>
              <a:t>Я все-таки хотел бы вернуться к разговору о...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444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Batang</vt:lpstr>
      <vt:lpstr>Century Schoolbook</vt:lpstr>
      <vt:lpstr>Constantia</vt:lpstr>
      <vt:lpstr>Wingdings</vt:lpstr>
      <vt:lpstr>Wingdings 2</vt:lpstr>
      <vt:lpstr>Эркер</vt:lpstr>
      <vt:lpstr>Конкурсное задание IV тура:  «КРУГЛЫЙ СТОЛ ОБРАЗОВАТЕЛЬНЫХ ПОЛИТИКОВ»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Конкурсное задание IV тура:  «Круглый стол образовательных политиков»</dc:title>
  <dc:creator>User</dc:creator>
  <cp:lastModifiedBy>user</cp:lastModifiedBy>
  <cp:revision>25</cp:revision>
  <dcterms:created xsi:type="dcterms:W3CDTF">2015-03-18T04:09:24Z</dcterms:created>
  <dcterms:modified xsi:type="dcterms:W3CDTF">2018-03-16T04:34:49Z</dcterms:modified>
</cp:coreProperties>
</file>