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5"/>
  </p:notesMasterIdLst>
  <p:sldIdLst>
    <p:sldId id="256" r:id="rId2"/>
    <p:sldId id="266" r:id="rId3"/>
    <p:sldId id="277" r:id="rId4"/>
    <p:sldId id="272" r:id="rId5"/>
    <p:sldId id="267" r:id="rId6"/>
    <p:sldId id="257" r:id="rId7"/>
    <p:sldId id="292" r:id="rId8"/>
    <p:sldId id="293" r:id="rId9"/>
    <p:sldId id="291" r:id="rId10"/>
    <p:sldId id="280" r:id="rId11"/>
    <p:sldId id="295" r:id="rId12"/>
    <p:sldId id="281" r:id="rId13"/>
    <p:sldId id="282" r:id="rId14"/>
    <p:sldId id="279" r:id="rId15"/>
    <p:sldId id="276" r:id="rId16"/>
    <p:sldId id="294" r:id="rId17"/>
    <p:sldId id="296" r:id="rId18"/>
    <p:sldId id="284" r:id="rId19"/>
    <p:sldId id="290" r:id="rId20"/>
    <p:sldId id="273" r:id="rId21"/>
    <p:sldId id="288" r:id="rId22"/>
    <p:sldId id="286" r:id="rId23"/>
    <p:sldId id="285" r:id="rId24"/>
  </p:sldIdLst>
  <p:sldSz cx="9144000" cy="6858000" type="screen4x3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23" tIns="45711" rIns="91423" bIns="45711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452A68C-9670-421C-B4BD-15DEBAC0FAFD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3" tIns="45711" rIns="91423" bIns="45711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38775" cy="4467225"/>
          </a:xfrm>
          <a:prstGeom prst="rect">
            <a:avLst/>
          </a:prstGeom>
        </p:spPr>
        <p:txBody>
          <a:bodyPr vert="horz" lIns="91423" tIns="45711" rIns="91423" bIns="45711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23" tIns="45711" rIns="91423" bIns="45711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23" tIns="45711" rIns="91423" bIns="45711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EA6833-73FA-4EEA-8CC5-0803BE2FC2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51625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hape 299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hape 300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1" tIns="91391" rIns="91391" bIns="91391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972C7-62D3-4E5B-BBFC-08BB5DD0DE16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A9563-D284-4CBA-BB8C-8C61DACE704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968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8F07E-F82C-43E1-BA2A-7354DA57CAB0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167CF-8B9B-4F6C-B0B0-5D9C73A306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47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71E63B-B91B-40B9-92F6-36BB0F56BE4B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47E322-0B08-4057-839F-6644863277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4755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lIns="79125" tIns="79125" rIns="79125" bIns="79125" anchor="b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700"/>
          </a:xfrm>
          <a:prstGeom prst="rect">
            <a:avLst/>
          </a:prstGeom>
          <a:noFill/>
          <a:ln>
            <a:noFill/>
          </a:ln>
        </p:spPr>
        <p:txBody>
          <a:bodyPr lIns="79125" tIns="79125" rIns="79125" bIns="791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" name="Shape 61"/>
          <p:cNvSpPr txBox="1">
            <a:spLocks noGrp="1"/>
          </p:cNvSpPr>
          <p:nvPr>
            <p:ph type="sldNum" idx="10"/>
          </p:nvPr>
        </p:nvSpPr>
        <p:spPr>
          <a:xfrm>
            <a:off x="8556625" y="6332538"/>
            <a:ext cx="549275" cy="525462"/>
          </a:xfrm>
        </p:spPr>
        <p:txBody>
          <a:bodyPr lIns="92825" tIns="92825" rIns="92825" bIns="92825">
            <a:noAutofit/>
          </a:bodyPr>
          <a:lstStyle>
            <a:lvl1pPr>
              <a:buClr>
                <a:srgbClr val="000000"/>
              </a:buClr>
              <a:buSzPct val="25000"/>
              <a:buFont typeface="Arial" panose="020B0604020202020204" pitchFamily="34" charset="0"/>
              <a:buNone/>
              <a:defRPr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</a:lstStyle>
          <a:p>
            <a:fld id="{BA915260-F261-41B0-8A20-37559B9466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1328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69C5CA-8DF6-4665-BBBB-8A746EE2F7DB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845F83-BA65-43E9-B956-2E48D33961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42006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76690-E1DC-47EA-9EC6-1BA1D0452F1C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7D536-5ABB-45C8-9396-2B3B451881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9276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9F590-15CD-4F19-B484-6087EA22267C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0DC88-2C06-42AA-AFAE-ED2E792B03C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92711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1AA69B-7576-4B63-841C-FBDB98BE8B43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613FB-DD60-422A-891F-C297C83D5A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051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92C2-CD6F-48E6-8890-1FCEBF2DC3F2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087270-08F9-4DE9-B2B4-6B3BE17C927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70920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5A18B-1782-41EA-B5D6-0189071DC805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EADA3C-E2D6-48A5-BAA0-5B74FB0EF6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8980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209A82-2EED-486D-8AAB-1DF40FA8F60C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1AF398-2576-40DD-ADA5-F1A34852106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997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0046F-4DDA-4DBA-9F51-7F67B6DCF60C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373A07-36F6-4FFF-8113-93666D9B62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1185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00D4C85-409D-4FF8-829F-68EDB3360461}" type="datetimeFigureOut">
              <a:rPr lang="ru-RU"/>
              <a:pPr>
                <a:defRPr/>
              </a:pPr>
              <a:t>26.02.2018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BFE5E21-85C9-48EF-87A5-F328AC29799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9" r:id="rId1"/>
    <p:sldLayoutId id="2147484030" r:id="rId2"/>
    <p:sldLayoutId id="2147484031" r:id="rId3"/>
    <p:sldLayoutId id="2147484032" r:id="rId4"/>
    <p:sldLayoutId id="2147484033" r:id="rId5"/>
    <p:sldLayoutId id="2147484034" r:id="rId6"/>
    <p:sldLayoutId id="2147484035" r:id="rId7"/>
    <p:sldLayoutId id="2147484036" r:id="rId8"/>
    <p:sldLayoutId id="2147484037" r:id="rId9"/>
    <p:sldLayoutId id="2147484038" r:id="rId10"/>
    <p:sldLayoutId id="2147484039" r:id="rId11"/>
    <p:sldLayoutId id="21474840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ademia-moscow.ru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academia-moscow.ru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://www.academia-moscow.ru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-gvs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\\004-1\acad_doc\Художественная редакция\SUTTERSTOCK\Январь_2016\Киселева\shutterstock_1400790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ашивка 5"/>
          <p:cNvSpPr/>
          <p:nvPr/>
        </p:nvSpPr>
        <p:spPr>
          <a:xfrm>
            <a:off x="8027988" y="5589588"/>
            <a:ext cx="865187" cy="1268412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5229225"/>
            <a:ext cx="9144000" cy="1628775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7" name="TextBox 2"/>
          <p:cNvSpPr txBox="1">
            <a:spLocks noChangeArrowheads="1"/>
          </p:cNvSpPr>
          <p:nvPr/>
        </p:nvSpPr>
        <p:spPr bwMode="auto">
          <a:xfrm>
            <a:off x="107950" y="5661025"/>
            <a:ext cx="81359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УЧЕБНО-МЕТОДИЧЕСКОЕ ОБЕСПЕЧЕНИЕ ДЛЯ ОСВОЕНИЯ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</a:rPr>
              <a:t>ПРОФЕССИЙ И СПЕЦИАЛЬНОСТЕЙ ИЗ СПИСКА ТОП-50 </a:t>
            </a:r>
          </a:p>
        </p:txBody>
      </p:sp>
      <p:sp>
        <p:nvSpPr>
          <p:cNvPr id="7" name="Нашивка 6"/>
          <p:cNvSpPr/>
          <p:nvPr/>
        </p:nvSpPr>
        <p:spPr>
          <a:xfrm>
            <a:off x="7812088" y="5229225"/>
            <a:ext cx="1152525" cy="1628775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43" name="Object 5"/>
          <p:cNvGraphicFramePr>
            <a:graphicFrameLocks noChangeAspect="1"/>
          </p:cNvGraphicFramePr>
          <p:nvPr/>
        </p:nvGraphicFramePr>
        <p:xfrm>
          <a:off x="6084888" y="981075"/>
          <a:ext cx="2871787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0" name="Acrobat Document" r:id="rId4" imgW="5689440" imgH="8051400" progId="AcroExch.Document.7">
                  <p:embed/>
                </p:oleObj>
              </mc:Choice>
              <mc:Fallback>
                <p:oleObj name="Acrobat Document" r:id="rId4" imgW="5689440" imgH="8051400" progId="AcroExch.Document.7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981075"/>
                        <a:ext cx="2871787" cy="4064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80808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45475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</a:br>
            <a:r>
              <a:rPr lang="ru-RU" sz="2200" b="1" dirty="0" smtClean="0">
                <a:solidFill>
                  <a:schemeClr val="bg1"/>
                </a:solidFill>
                <a:latin typeface="Arno Pro" pitchFamily="18" charset="0"/>
              </a:rPr>
              <a:t>ЦИФРОВЫЕ УЧЕБНЫЕ МАТЕРИАЛЫ  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(ЭУМК)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Содержимое 2"/>
          <p:cNvSpPr>
            <a:spLocks noGrp="1"/>
          </p:cNvSpPr>
          <p:nvPr>
            <p:ph idx="1"/>
          </p:nvPr>
        </p:nvSpPr>
        <p:spPr>
          <a:xfrm>
            <a:off x="395288" y="1268413"/>
            <a:ext cx="5472112" cy="1439862"/>
          </a:xfrm>
        </p:spPr>
        <p:txBody>
          <a:bodyPr/>
          <a:lstStyle/>
          <a:p>
            <a:r>
              <a:rPr lang="ru-RU" altLang="ru-RU" sz="2000" smtClean="0">
                <a:latin typeface="Arno Pro"/>
              </a:rPr>
              <a:t>Программа.</a:t>
            </a:r>
          </a:p>
          <a:p>
            <a:r>
              <a:rPr lang="ru-RU" altLang="ru-RU" sz="2000" smtClean="0">
                <a:latin typeface="Arno Pro"/>
              </a:rPr>
              <a:t>Электронный учебник.</a:t>
            </a:r>
          </a:p>
          <a:p>
            <a:r>
              <a:rPr lang="ru-RU" altLang="ru-RU" sz="2000" smtClean="0">
                <a:latin typeface="Arno Pro"/>
              </a:rPr>
              <a:t>Контрольно-оценочные средства (КОС).</a:t>
            </a:r>
          </a:p>
          <a:p>
            <a:pPr>
              <a:buFont typeface="Arial" panose="020B0604020202020204" pitchFamily="34" charset="0"/>
              <a:buNone/>
            </a:pPr>
            <a:endParaRPr lang="ru-RU" altLang="ru-RU" sz="2400" smtClean="0"/>
          </a:p>
        </p:txBody>
      </p:sp>
      <p:pic>
        <p:nvPicPr>
          <p:cNvPr id="1027" name="Picture 3" descr="\\004-1\acad_doc\_0ТДЕЛ РЕКЛАМЫ\буклет_WSR\КОС.t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51275" y="2636838"/>
            <a:ext cx="2944813" cy="407670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28" name="Picture 4" descr="\\004-1\acad_doc\_0ТДЕЛ РЕКЛАМЫ\Презентации\2017\ЭУ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5288" y="2636838"/>
            <a:ext cx="3357562" cy="400526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188" y="115888"/>
            <a:ext cx="8245475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учебно-методические комплексы (ЭУМК)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45" name="Содержимое 2"/>
          <p:cNvSpPr>
            <a:spLocks noGrp="1"/>
          </p:cNvSpPr>
          <p:nvPr>
            <p:ph idx="1"/>
          </p:nvPr>
        </p:nvSpPr>
        <p:spPr>
          <a:xfrm>
            <a:off x="863588" y="1228951"/>
            <a:ext cx="7416824" cy="792435"/>
          </a:xfrm>
        </p:spPr>
        <p:txBody>
          <a:bodyPr/>
          <a:lstStyle/>
          <a:p>
            <a:pPr marL="0" indent="0">
              <a:buNone/>
            </a:pPr>
            <a:r>
              <a:rPr lang="ru-RU" altLang="ru-RU" sz="1600" b="1" dirty="0" smtClean="0">
                <a:latin typeface="Arno Pro"/>
              </a:rPr>
              <a:t>Победители конкурса ФГАУ ФИРО в номинации «Лучший электронный учебно-методический комплекс по профессиям ТОП-50»</a:t>
            </a:r>
            <a:endParaRPr lang="ru-RU" altLang="ru-RU" sz="1600" b="1" dirty="0" smtClean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5156100"/>
              </p:ext>
            </p:extLst>
          </p:nvPr>
        </p:nvGraphicFramePr>
        <p:xfrm>
          <a:off x="773485" y="1916832"/>
          <a:ext cx="7920880" cy="46104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419">
                  <a:extLst>
                    <a:ext uri="{9D8B030D-6E8A-4147-A177-3AD203B41FA5}">
                      <a16:colId xmlns:a16="http://schemas.microsoft.com/office/drawing/2014/main" xmlns="" val="695704492"/>
                    </a:ext>
                  </a:extLst>
                </a:gridCol>
                <a:gridCol w="4723461">
                  <a:extLst>
                    <a:ext uri="{9D8B030D-6E8A-4147-A177-3AD203B41FA5}">
                      <a16:colId xmlns:a16="http://schemas.microsoft.com/office/drawing/2014/main" xmlns="" val="397028713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Группы профессий и специальностей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Наименование ЭУМК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8062921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Обслуживание транспорта и логистика</a:t>
                      </a:r>
                      <a:endParaRPr lang="ru-RU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Устройство автомобилей</a:t>
                      </a:r>
                    </a:p>
                    <a:p>
                      <a:r>
                        <a:rPr lang="ru-RU" dirty="0" smtClean="0"/>
                        <a:t>Авторы: Гладов Г.И., Петренко А.М., </a:t>
                      </a:r>
                      <a:r>
                        <a:rPr lang="ru-RU" dirty="0" err="1" smtClean="0"/>
                        <a:t>Секирников</a:t>
                      </a:r>
                      <a:r>
                        <a:rPr lang="ru-RU" dirty="0" smtClean="0"/>
                        <a:t> В.Е.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85609283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Промышленные и инженерные технологии: машиностроение, управление сложными </a:t>
                      </a:r>
                      <a:r>
                        <a:rPr lang="ru-RU" sz="1600" dirty="0" err="1" smtClean="0"/>
                        <a:t>техсистемами</a:t>
                      </a:r>
                      <a:r>
                        <a:rPr lang="ru-RU" sz="1600" dirty="0" smtClean="0"/>
                        <a:t>, обработка материалов</a:t>
                      </a:r>
                      <a:endParaRPr lang="ru-RU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Основы материаловедения (металлообработка)</a:t>
                      </a:r>
                    </a:p>
                    <a:p>
                      <a:r>
                        <a:rPr lang="ru-RU" dirty="0" smtClean="0"/>
                        <a:t>Авторы: </a:t>
                      </a:r>
                      <a:r>
                        <a:rPr lang="ru-RU" dirty="0" err="1" smtClean="0"/>
                        <a:t>Заплатин</a:t>
                      </a:r>
                      <a:r>
                        <a:rPr lang="ru-RU" dirty="0" smtClean="0"/>
                        <a:t> В.Н., Сапожников Ю.И., Дубов А.В., </a:t>
                      </a:r>
                      <a:r>
                        <a:rPr lang="ru-RU" dirty="0" err="1" smtClean="0"/>
                        <a:t>Духнеев</a:t>
                      </a:r>
                      <a:r>
                        <a:rPr lang="ru-RU" dirty="0" smtClean="0"/>
                        <a:t> Е.М., </a:t>
                      </a:r>
                      <a:r>
                        <a:rPr lang="ru-RU" dirty="0" err="1" smtClean="0"/>
                        <a:t>Секирников</a:t>
                      </a:r>
                      <a:r>
                        <a:rPr lang="ru-RU" dirty="0" smtClean="0"/>
                        <a:t> В.Е.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31458985"/>
                  </a:ext>
                </a:extLst>
              </a:tr>
              <a:tr h="81009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Промышленные и инженерные технологии:  автоматизация,</a:t>
                      </a:r>
                      <a:r>
                        <a:rPr lang="ru-RU" sz="1600" baseline="0" dirty="0" smtClean="0"/>
                        <a:t> радиоэлектроника и электроника</a:t>
                      </a:r>
                      <a:endParaRPr lang="ru-RU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1" dirty="0" smtClean="0"/>
                        <a:t>Основы </a:t>
                      </a:r>
                      <a:r>
                        <a:rPr lang="ru-RU" b="1" dirty="0" err="1" smtClean="0"/>
                        <a:t>электроматериаловедения</a:t>
                      </a:r>
                      <a:endParaRPr lang="ru-RU" b="1" dirty="0" smtClean="0"/>
                    </a:p>
                    <a:p>
                      <a:r>
                        <a:rPr lang="ru-RU" dirty="0" smtClean="0"/>
                        <a:t>Автор: Журавлева .Л.В.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/>
                        <a:t>Производство</a:t>
                      </a:r>
                      <a:r>
                        <a:rPr lang="ru-RU" b="1" baseline="0" dirty="0" smtClean="0"/>
                        <a:t> оптических деталей и узлов</a:t>
                      </a:r>
                    </a:p>
                    <a:p>
                      <a:r>
                        <a:rPr lang="ru-RU" b="1" dirty="0" smtClean="0"/>
                        <a:t>Производство</a:t>
                      </a:r>
                      <a:r>
                        <a:rPr lang="ru-RU" b="1" baseline="0" dirty="0" smtClean="0"/>
                        <a:t> оптических деталей средней точности</a:t>
                      </a:r>
                    </a:p>
                    <a:p>
                      <a:r>
                        <a:rPr lang="ru-RU" baseline="0" dirty="0" smtClean="0"/>
                        <a:t>Автор: Горелик Б.Д.</a:t>
                      </a:r>
                      <a:endParaRPr lang="ru-RU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896935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5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 descr="\\004-1\acad_doc\_0ТДЕЛ РЕКЛАМЫ\Презентации\2017\демонстрация_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063" y="4613275"/>
            <a:ext cx="3046412" cy="22447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34" name="Picture 10" descr="\\004-1\acad_doc\_0ТДЕЛ РЕКЛАМЫ\Презентации\2017\демонстрация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44638" y="2349500"/>
            <a:ext cx="2811462" cy="2087563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269" name="Заголовок 1"/>
          <p:cNvSpPr>
            <a:spLocks noGrp="1"/>
          </p:cNvSpPr>
          <p:nvPr>
            <p:ph type="title"/>
          </p:nvPr>
        </p:nvSpPr>
        <p:spPr>
          <a:xfrm>
            <a:off x="971550" y="115888"/>
            <a:ext cx="8172450" cy="1009650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ЭУМК нового поколения с демонстрационными материалами</a:t>
            </a:r>
          </a:p>
        </p:txBody>
      </p:sp>
      <p:sp>
        <p:nvSpPr>
          <p:cNvPr id="11270" name="Содержимое 2"/>
          <p:cNvSpPr>
            <a:spLocks noGrp="1"/>
          </p:cNvSpPr>
          <p:nvPr>
            <p:ph idx="1"/>
          </p:nvPr>
        </p:nvSpPr>
        <p:spPr>
          <a:xfrm>
            <a:off x="4500563" y="1163638"/>
            <a:ext cx="4248150" cy="5002212"/>
          </a:xfrm>
        </p:spPr>
        <p:txBody>
          <a:bodyPr/>
          <a:lstStyle/>
          <a:p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Программа</a:t>
            </a:r>
          </a:p>
          <a:p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Электронный учебник</a:t>
            </a:r>
          </a:p>
          <a:p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КОС</a:t>
            </a:r>
          </a:p>
          <a:p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Демонстрационные материалы:</a:t>
            </a:r>
            <a:endParaRPr lang="ru-RU" altLang="ru-RU" sz="1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alt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3" name="Picture 9" descr="\\004-1\acad_doc\_0ТДЕЛ РЕКЛАМЫ\Презентации\2017\демонстрация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463" y="908050"/>
            <a:ext cx="3132137" cy="17875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35" name="Picture 11" descr="\\004-1\acad_doc\_0ТДЕЛ РЕКЛАМЫ\Презентации\2017\демонстрация_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3933825"/>
            <a:ext cx="2736850" cy="2016125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1273" name="TextBox 16"/>
          <p:cNvSpPr txBox="1">
            <a:spLocks noChangeArrowheads="1"/>
          </p:cNvSpPr>
          <p:nvPr/>
        </p:nvSpPr>
        <p:spPr bwMode="auto">
          <a:xfrm>
            <a:off x="4821291" y="2464415"/>
            <a:ext cx="39991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анимации, слайд-шоу, поэтапно </a:t>
            </a:r>
            <a:r>
              <a:rPr lang="ru-RU" altLang="ru-RU" sz="1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представляют производственные </a:t>
            </a:r>
            <a:r>
              <a:rPr lang="ru-RU" altLang="ru-RU" sz="1800" i="1" dirty="0">
                <a:latin typeface="Arial" panose="020B0604020202020204" pitchFamily="34" charset="0"/>
                <a:cs typeface="Arial" panose="020B0604020202020204" pitchFamily="34" charset="0"/>
              </a:rPr>
              <a:t>операции и процессы.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>
          <a:xfrm>
            <a:off x="684213" y="130175"/>
            <a:ext cx="8243887" cy="777875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Виртуальные практикумы на русском и английском языках</a:t>
            </a:r>
          </a:p>
        </p:txBody>
      </p:sp>
      <p:pic>
        <p:nvPicPr>
          <p:cNvPr id="3077" name="Picture 5" descr="\\004-1\acad_doc\_0ТДЕЛ РЕКЛАМЫ\Презентации\2017\ВП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6100" y="1125538"/>
            <a:ext cx="4591050" cy="277971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3076" name="Picture 4" descr="\\004-1\acad_doc\_0ТДЕЛ РЕКЛАМЫ\Презентации\2017\ВП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3216275"/>
            <a:ext cx="3492500" cy="2660650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1205706" y="5995987"/>
            <a:ext cx="72009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latin typeface="Arno Pro"/>
              </a:rPr>
              <a:t>Виртуальные практикумы на английском языке дают возможность готовить студентов к международным соревнованиям </a:t>
            </a:r>
            <a:r>
              <a:rPr lang="ru-RU" altLang="ru-RU" sz="1600" i="1" dirty="0" err="1">
                <a:latin typeface="Arno Pro"/>
              </a:rPr>
              <a:t>WorldSkills</a:t>
            </a:r>
            <a:r>
              <a:rPr lang="ru-RU" altLang="ru-RU" sz="1600" i="1" dirty="0">
                <a:latin typeface="Arno Pro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0244" y="1772816"/>
            <a:ext cx="4067175" cy="4751387"/>
          </a:xfrm>
        </p:spPr>
        <p:txBody>
          <a:bodyPr>
            <a:normAutofit/>
          </a:bodyPr>
          <a:lstStyle/>
          <a:p>
            <a:pPr>
              <a:lnSpc>
                <a:spcPct val="134000"/>
              </a:lnSpc>
              <a:buFont typeface="Arial" charset="0"/>
              <a:buChar char="•"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Словарь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лексики озвучен носителями языка.</a:t>
            </a:r>
          </a:p>
          <a:p>
            <a:pPr>
              <a:lnSpc>
                <a:spcPct val="134000"/>
              </a:lnSpc>
              <a:buFont typeface="Arial" charset="0"/>
              <a:buChar char="•"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Практикум-тренинг: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пошаговая  отработка профессиональных навыков по инструкциям.</a:t>
            </a:r>
          </a:p>
          <a:p>
            <a:pPr>
              <a:lnSpc>
                <a:spcPct val="134000"/>
              </a:lnSpc>
              <a:buFont typeface="Arial" charset="0"/>
              <a:buChar char="•"/>
              <a:defRPr/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Практикум-контроль: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самостоятельное выполнение  задач без инструкций. Отчет с результатом  освоения материала сохраняется.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243887" cy="779462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Комплекты программных учебных модулей для подготовки к демонстрационному экзамену и чемпионату WS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825" y="1125538"/>
            <a:ext cx="5329238" cy="3095550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  <a:defRPr/>
            </a:pPr>
            <a:endParaRPr lang="ru-RU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СОСТАВ КОМПЛЕКТА</a:t>
            </a:r>
          </a:p>
          <a:p>
            <a:pPr>
              <a:buFont typeface="Arial" charset="0"/>
              <a:buNone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Программно-учебные модули (теория, КОС, ДМ) </a:t>
            </a:r>
          </a:p>
          <a:p>
            <a:pPr>
              <a:buFont typeface="Arial" charset="0"/>
              <a:buChar char="•"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Виртуальные практикумы на русском и английском языках</a:t>
            </a:r>
          </a:p>
          <a:p>
            <a:pPr>
              <a:buFont typeface="Arial" charset="0"/>
              <a:buChar char="•"/>
              <a:defRPr/>
            </a:pPr>
            <a:endParaRPr 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Пособия по английскому языку профессиональной направленности</a:t>
            </a:r>
          </a:p>
          <a:p>
            <a:pPr>
              <a:buFont typeface="Arial" charset="0"/>
              <a:buChar char="•"/>
              <a:defRPr/>
            </a:pP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Char char="•"/>
              <a:defRPr/>
            </a:pPr>
            <a:endParaRPr lang="ru-RU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charset="0"/>
              <a:buNone/>
              <a:defRPr/>
            </a:pPr>
            <a:endParaRPr lang="ru-RU" sz="2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00349" y="1412776"/>
            <a:ext cx="3696026" cy="2808312"/>
          </a:xfrm>
          <a:prstGeom prst="rect">
            <a:avLst/>
          </a:prstGeom>
          <a:noFill/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</p:pic>
      <p:sp>
        <p:nvSpPr>
          <p:cNvPr id="13318" name="TextBox 5"/>
          <p:cNvSpPr txBox="1">
            <a:spLocks noChangeArrowheads="1"/>
          </p:cNvSpPr>
          <p:nvPr/>
        </p:nvSpPr>
        <p:spPr bwMode="auto">
          <a:xfrm>
            <a:off x="250825" y="4941888"/>
            <a:ext cx="81375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ru-RU" altLang="ru-RU" sz="1800" dirty="0">
                <a:latin typeface="Arno Pro"/>
              </a:rPr>
              <a:t>    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Курс «Организация рабочей среды»  по технике безопасности и требованиям к  организации рабочего места во время чемпионатов </a:t>
            </a:r>
            <a:r>
              <a:rPr lang="ru-RU" altLang="ru-RU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профмастерства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      Дистанционный учебный курс повышения квалификации  для преподавателей по 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компетенции </a:t>
            </a:r>
            <a:endParaRPr lang="ru-RU" alt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0825" y="4346183"/>
            <a:ext cx="84256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cs typeface="Arial" panose="020B0604020202020204" pitchFamily="34" charset="0"/>
              </a:rPr>
              <a:t>Электронные плакаты по основным темам (можно </a:t>
            </a:r>
            <a:r>
              <a:rPr lang="ru-RU" sz="1600" dirty="0" smtClean="0">
                <a:cs typeface="Arial" panose="020B0604020202020204" pitchFamily="34" charset="0"/>
              </a:rPr>
              <a:t>распечатать в любом формате)</a:t>
            </a:r>
            <a:endParaRPr lang="ru-RU" sz="1600" dirty="0">
              <a:cs typeface="Arial" panose="020B0604020202020204" pitchFamily="34" charset="0"/>
            </a:endParaRPr>
          </a:p>
          <a:p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 descr="\\004-1\acad_doc\_0ТДЕЛ РЕКЛАМЫ\Презентации\ЭО_2016\студенты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724400"/>
            <a:ext cx="1439862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476250"/>
            <a:ext cx="7632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ОФЛАЙН И ОНЛАЙН РЕШЕНИЯ ДОСТАВКИ ЦИФРОВОГО КОНТЕНТА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87900" y="1484313"/>
            <a:ext cx="41402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ОНЛАЙН РЕШЕНИЕ </a:t>
            </a:r>
          </a:p>
          <a:p>
            <a:pPr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sz="16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ПОО может не иметь своей виртуальной обучающей среды, а пользуется СЭО и контентом (ЭУМК ,ВП, 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ПУМ)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в любом месте и в любое время через облачный сервис на сайте издательства.</a:t>
            </a:r>
          </a:p>
          <a:p>
            <a:pPr>
              <a:defRPr/>
            </a:pPr>
            <a:r>
              <a:rPr lang="ru-RU" sz="1600" u="sng" dirty="0" smtClean="0">
                <a:solidFill>
                  <a:srgbClr val="002060"/>
                </a:solidFill>
                <a:latin typeface="+mn-lt"/>
              </a:rPr>
              <a:t>Необходимы</a:t>
            </a:r>
            <a:r>
              <a:rPr lang="ru-RU" sz="1600" u="sng" dirty="0">
                <a:solidFill>
                  <a:srgbClr val="002060"/>
                </a:solidFill>
                <a:latin typeface="+mn-lt"/>
              </a:rPr>
              <a:t>: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выход в Интернет;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персональные компьютеры участников учебного процесса (стационарный ПК, планшет, смартфон).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5288" y="1628775"/>
            <a:ext cx="4321175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002060"/>
                </a:solidFill>
                <a:latin typeface="+mn-lt"/>
              </a:rPr>
              <a:t>ОФЛАЙН РЕШЕНИЕ </a:t>
            </a:r>
          </a:p>
          <a:p>
            <a:pPr>
              <a:defRPr/>
            </a:pP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Электронные учебные материалы и СЭО устанавливаются на сервер ПОО. </a:t>
            </a:r>
          </a:p>
          <a:p>
            <a:pPr>
              <a:defRPr/>
            </a:pPr>
            <a:r>
              <a:rPr lang="ru-RU" sz="1600" u="sng" dirty="0">
                <a:solidFill>
                  <a:srgbClr val="002060"/>
                </a:solidFill>
                <a:latin typeface="+mn-lt"/>
              </a:rPr>
              <a:t>Необходимы: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сервер достаточной мощности;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локальная сеть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колледжа;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компьютерные классы;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система электронного обучения; 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квалифицированные системные администраторы.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6242050"/>
            <a:ext cx="5834063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rgbClr val="002060"/>
                </a:solidFill>
                <a:latin typeface="+mn-lt"/>
              </a:rPr>
              <a:t>Подробная информация на сайте </a:t>
            </a:r>
            <a:r>
              <a:rPr lang="en-US" sz="1600" i="1" dirty="0">
                <a:solidFill>
                  <a:srgbClr val="002060"/>
                </a:solidFill>
                <a:latin typeface="+mn-lt"/>
                <a:hlinkClick r:id="rId3"/>
              </a:rPr>
              <a:t>www.academia-moscow.ru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  <p:pic>
        <p:nvPicPr>
          <p:cNvPr id="14345" name="Picture 7" descr="\\004-1\acad_doc\_0ТДЕЛ РЕКЛАМЫ\Презентации\ЭО_2016\облако_ПК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012" y="4863572"/>
            <a:ext cx="1636713" cy="117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4427538" y="1412875"/>
            <a:ext cx="73025" cy="4464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51" y="-1225"/>
            <a:ext cx="9144793" cy="1121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5656" y="366220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ОФЛАЙН И ОНЛАЙН РЕШЕНИЯ ПОСТАВКИ КОНТЕНТА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88" y="476250"/>
            <a:ext cx="76327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ОФЛАЙН И ОНЛАЙН РЕШЕНИЯ ДОСТАВКИ ЦИФРОВОГО КОНТЕНТА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51050" y="6242050"/>
            <a:ext cx="5834063" cy="8620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i="1" dirty="0">
                <a:solidFill>
                  <a:srgbClr val="002060"/>
                </a:solidFill>
                <a:latin typeface="+mn-lt"/>
              </a:rPr>
              <a:t>Подробная информация на сайте </a:t>
            </a:r>
            <a:r>
              <a:rPr lang="en-US" sz="1600" i="1" dirty="0">
                <a:solidFill>
                  <a:srgbClr val="002060"/>
                </a:solidFill>
                <a:latin typeface="+mn-lt"/>
                <a:hlinkClick r:id="rId2"/>
              </a:rPr>
              <a:t>www.academia-moscow.ru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  <a:p>
            <a:pPr algn="ctr">
              <a:defRPr/>
            </a:pPr>
            <a:endParaRPr lang="ru-RU" sz="1600" b="1" dirty="0">
              <a:solidFill>
                <a:srgbClr val="002060"/>
              </a:solidFill>
              <a:latin typeface="+mn-lt"/>
            </a:endParaRPr>
          </a:p>
          <a:p>
            <a:pPr>
              <a:defRPr/>
            </a:pPr>
            <a:endParaRPr lang="ru-RU" dirty="0"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51" y="-1225"/>
            <a:ext cx="9144793" cy="11217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59632" y="366220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СИСТЕМА ЭЛЕКТРОННОГО ОБУЧЕНИЯ АКАДЕМИЯ-МЕДИА </a:t>
            </a:r>
            <a:r>
              <a:rPr lang="ru-RU" b="1" dirty="0" smtClean="0">
                <a:solidFill>
                  <a:schemeClr val="bg1"/>
                </a:solidFill>
              </a:rPr>
              <a:t>3.0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02" y="1224256"/>
            <a:ext cx="5860505" cy="284895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154" y="4221088"/>
            <a:ext cx="8237294" cy="234716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328332" y="1378443"/>
            <a:ext cx="2015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+mn-lt"/>
              </a:rPr>
              <a:t>ПРЕИМУЩЕСТВА ОБЛАЧНОГО СЕРВИСА</a:t>
            </a: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42590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9750" y="404813"/>
            <a:ext cx="7056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СИСТЕМА ЭЛЕКТРОННОГО ОБУЧЕНИЯ «АКАДЕМИЯ-МЕДИА»</a:t>
            </a:r>
          </a:p>
        </p:txBody>
      </p:sp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179512" y="1305848"/>
            <a:ext cx="2952328" cy="5146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ru-RU" sz="1600" dirty="0">
                <a:latin typeface="+mn-lt"/>
                <a:cs typeface="Times New Roman" panose="02020603050405020304" pitchFamily="18" charset="0"/>
              </a:rPr>
              <a:t>В основе  технологической платформы СЭО 3.5 – </a:t>
            </a:r>
            <a:endParaRPr lang="ru-RU" sz="1600" dirty="0" smtClean="0">
              <a:latin typeface="+mn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облачная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система электронного обучения. </a:t>
            </a:r>
            <a:endParaRPr lang="ru-RU" sz="1600" dirty="0" smtClean="0">
              <a:latin typeface="+mn-lt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Сетевое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взаимодействие обеспечивают  информационные системы:</a:t>
            </a:r>
          </a:p>
          <a:p>
            <a:pPr lvl="0">
              <a:lnSpc>
                <a:spcPct val="160000"/>
              </a:lnSpc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Электронный журнал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60000"/>
              </a:lnSpc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Рейтинги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и мониторинги</a:t>
            </a:r>
          </a:p>
          <a:p>
            <a:pPr lvl="0">
              <a:lnSpc>
                <a:spcPct val="160000"/>
              </a:lnSpc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Коммуникация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  <a:p>
            <a:pPr lvl="0">
              <a:lnSpc>
                <a:spcPct val="160000"/>
              </a:lnSpc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Разработка </a:t>
            </a:r>
            <a:r>
              <a:rPr lang="ru-RU" sz="1600" dirty="0">
                <a:latin typeface="+mn-lt"/>
                <a:cs typeface="Times New Roman" panose="02020603050405020304" pitchFamily="18" charset="0"/>
              </a:rPr>
              <a:t>и экспертиза            электронного </a:t>
            </a: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контента</a:t>
            </a:r>
          </a:p>
          <a:p>
            <a:pPr lvl="0">
              <a:lnSpc>
                <a:spcPct val="160000"/>
              </a:lnSpc>
            </a:pPr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 Кадры  (дистанционное повышение квалификации) 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0966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04813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СИСТЕМА ЭЛЕКТРОННОГО ОБУЧЕНИЯ АКАДЕМИЯ-МЕДИА 3.5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790" y="1333894"/>
            <a:ext cx="6038052" cy="36072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5374654"/>
            <a:ext cx="58670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1600" dirty="0" smtClean="0">
                <a:latin typeface="+mn-lt"/>
              </a:rPr>
              <a:t>Цифровой учебный контент встраивается </a:t>
            </a:r>
            <a:r>
              <a:rPr lang="ru-RU" altLang="ru-RU" sz="1600" dirty="0">
                <a:latin typeface="+mn-lt"/>
              </a:rPr>
              <a:t>в Систему электронного обучения «Академия-Медиа», (СЭО) которая 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позволяет управлять учебным процессом в режиме онлайн</a:t>
            </a:r>
            <a:r>
              <a:rPr lang="ru-RU" altLang="ru-RU" sz="1600" dirty="0">
                <a:latin typeface="+mn-lt"/>
              </a:rPr>
              <a:t>.</a:t>
            </a:r>
          </a:p>
          <a:p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1679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39750" y="404813"/>
            <a:ext cx="7056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СИСТЕМА ЭЛЕКТРОННОГО ОБУЧЕНИЯ «АКАДЕМИЯ-МЕДИА»</a:t>
            </a:r>
          </a:p>
        </p:txBody>
      </p:sp>
      <p:sp>
        <p:nvSpPr>
          <p:cNvPr id="16390" name="TextBox 7"/>
          <p:cNvSpPr txBox="1">
            <a:spLocks noChangeArrowheads="1"/>
          </p:cNvSpPr>
          <p:nvPr/>
        </p:nvSpPr>
        <p:spPr bwMode="auto">
          <a:xfrm>
            <a:off x="5652121" y="2193606"/>
            <a:ext cx="331375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Times New Roman" panose="02020603050405020304" pitchFamily="18" charset="0"/>
              </a:rPr>
              <a:t>Для руководителя ПОО: </a:t>
            </a:r>
            <a:r>
              <a:rPr lang="ru-RU" altLang="ru-RU" sz="1600" dirty="0">
                <a:cs typeface="Times New Roman" panose="02020603050405020304" pitchFamily="18" charset="0"/>
              </a:rPr>
              <a:t>планирование, аналитика, мониторинг  успеваемости и т.д.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cs typeface="Times New Roman" panose="02020603050405020304" pitchFamily="18" charset="0"/>
              </a:rPr>
              <a:t>Для преподавателя: </a:t>
            </a:r>
            <a:r>
              <a:rPr lang="ru-RU" altLang="ru-RU" sz="1600" dirty="0">
                <a:cs typeface="Times New Roman" panose="02020603050405020304" pitchFamily="18" charset="0"/>
              </a:rPr>
              <a:t>построение учебного процесса в зависимости от образовательных задач и особенностей аудитории; размещение в системе своих разработок.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769" y="6093296"/>
            <a:ext cx="48244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>
                <a:latin typeface="+mn-lt"/>
              </a:rPr>
              <a:t>Пример </a:t>
            </a:r>
            <a:r>
              <a:rPr lang="ru-RU" sz="1400" i="1" dirty="0" smtClean="0">
                <a:latin typeface="+mn-lt"/>
              </a:rPr>
              <a:t>электронного журнала</a:t>
            </a:r>
            <a:endParaRPr lang="ru-RU" sz="1400" i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" y="-20966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04813"/>
            <a:ext cx="7344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СИСТЕМА ЭЛЕКТРОННОГО ОБУЧЕНИЯ АКАДЕМИЯ-МЕДИА 3.5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22" y="1565558"/>
            <a:ext cx="5366935" cy="40694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52121" y="4881302"/>
            <a:ext cx="322053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altLang="ru-RU" sz="1600" b="1" dirty="0">
                <a:latin typeface="+mn-lt"/>
                <a:cs typeface="Times New Roman" panose="02020603050405020304" pitchFamily="18" charset="0"/>
              </a:rPr>
              <a:t>Для студентов:</a:t>
            </a:r>
            <a:r>
              <a:rPr lang="ru-RU" altLang="ru-RU" sz="1600" dirty="0">
                <a:latin typeface="+mn-lt"/>
                <a:cs typeface="Times New Roman" panose="02020603050405020304" pitchFamily="18" charset="0"/>
              </a:rPr>
              <a:t> обучение по современным методикам преподавания, доступ к обновленным учебным материалам, зрелищные интерактивные задания.</a:t>
            </a:r>
          </a:p>
          <a:p>
            <a:endParaRPr lang="ru-RU" altLang="ru-RU" sz="1600" dirty="0">
              <a:latin typeface="+mn-lt"/>
            </a:endParaRPr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96955" y="1551835"/>
            <a:ext cx="25922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dirty="0" smtClean="0"/>
              <a:t>СЭО ПРЕДОСТАВЛЯЕТ ВОЗМОЖНОСТИ: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Заголовок 1"/>
          <p:cNvSpPr>
            <a:spLocks noGrp="1"/>
          </p:cNvSpPr>
          <p:nvPr>
            <p:ph type="title"/>
          </p:nvPr>
        </p:nvSpPr>
        <p:spPr>
          <a:xfrm>
            <a:off x="900113" y="188913"/>
            <a:ext cx="8243887" cy="777875"/>
          </a:xfrm>
        </p:spPr>
        <p:txBody>
          <a:bodyPr/>
          <a:lstStyle/>
          <a:p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Способы доставки электронного контента издательства </a:t>
            </a:r>
            <a:b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altLang="ru-RU" sz="1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возможности ПОО для организации электронного обучения</a:t>
            </a:r>
          </a:p>
        </p:txBody>
      </p:sp>
      <p:sp>
        <p:nvSpPr>
          <p:cNvPr id="15364" name="Содержимое 2"/>
          <p:cNvSpPr>
            <a:spLocks noGrp="1"/>
          </p:cNvSpPr>
          <p:nvPr>
            <p:ph idx="1"/>
          </p:nvPr>
        </p:nvSpPr>
        <p:spPr>
          <a:xfrm>
            <a:off x="611560" y="1372434"/>
            <a:ext cx="8229600" cy="2159000"/>
          </a:xfrm>
        </p:spPr>
        <p:txBody>
          <a:bodyPr/>
          <a:lstStyle/>
          <a:p>
            <a:pPr>
              <a:buFont typeface="Arial" panose="020B0604020202020204" pitchFamily="34" charset="0"/>
              <a:buAutoNum type="arabicPeriod"/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Облачный сервис СЭО 3.0 и СЭО 3.5 – приобретаются лицензии на количество студентов (но не менее 15) или многопользовательская лицензия на студентов одного ПОО сроком на 3  года или 5 лет. Доставка контента – через Интернет.</a:t>
            </a:r>
          </a:p>
          <a:p>
            <a:pPr marL="0" indent="0">
              <a:buNone/>
            </a:pPr>
            <a:endPara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2. Инсталляция технологической платформы на сервер образовательной организации с многопользовательской лицензией на 3 года или 5 лет.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216" y="3429000"/>
            <a:ext cx="5243513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Овал 5"/>
          <p:cNvSpPr/>
          <p:nvPr/>
        </p:nvSpPr>
        <p:spPr>
          <a:xfrm>
            <a:off x="4211960" y="4293096"/>
            <a:ext cx="1225550" cy="10810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367" name="TextBox 6"/>
          <p:cNvSpPr txBox="1">
            <a:spLocks noChangeArrowheads="1"/>
          </p:cNvSpPr>
          <p:nvPr/>
        </p:nvSpPr>
        <p:spPr bwMode="auto">
          <a:xfrm>
            <a:off x="801741" y="3429000"/>
            <a:ext cx="252095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Подробное описание способов доставки и цены на цифровые продукты на сайте в разделе </a:t>
            </a:r>
            <a:r>
              <a:rPr lang="ru-RU" alt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«КАК КУПИТЬ» </a:t>
            </a:r>
            <a:r>
              <a:rPr lang="ru-RU" alt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«ПРАЙС-ЛИСТ НА ЦИФРОВЫЕ УЧЕБНЫЕ МАТЕРИАЛЫ И РАЗЛИЧНЫЕ ВАРИАНТЫ ИХ ДОСТАВКИ ЧЕРЕЗ ОБЛАЧНЫЙ СЕРВИС». </a:t>
            </a:r>
            <a:r>
              <a:rPr lang="ru-RU" altLang="ru-RU" sz="1800" dirty="0">
                <a:latin typeface="Arial" panose="020B0604020202020204" pitchFamily="34" charset="0"/>
              </a:rPr>
              <a:t/>
            </a:r>
            <a:br>
              <a:rPr lang="ru-RU" altLang="ru-RU" sz="1800" dirty="0">
                <a:latin typeface="Arial" panose="020B0604020202020204" pitchFamily="34" charset="0"/>
              </a:rPr>
            </a:br>
            <a:r>
              <a:rPr lang="ru-RU" altLang="ru-RU" sz="1800" dirty="0">
                <a:latin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100" name="Объект 2"/>
          <p:cNvSpPr txBox="1">
            <a:spLocks/>
          </p:cNvSpPr>
          <p:nvPr/>
        </p:nvSpPr>
        <p:spPr bwMode="auto">
          <a:xfrm>
            <a:off x="3276600" y="1628775"/>
            <a:ext cx="5256213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sz="3300">
              <a:cs typeface="Microsoft Sans Serif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50" y="333375"/>
            <a:ext cx="69135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ТОП-50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213" y="2060575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ТОП-50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2564904"/>
            <a:ext cx="8208912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" sz="1600" b="1" dirty="0">
                <a:solidFill>
                  <a:srgbClr val="1F497D"/>
                </a:solidFill>
                <a:highlight>
                  <a:srgbClr val="FEFEFE"/>
                </a:highlight>
                <a:latin typeface="Georgia"/>
                <a:ea typeface="Georgia"/>
                <a:cs typeface="Georgia"/>
                <a:sym typeface="Georgia"/>
              </a:rPr>
              <a:t>Подготовка высококвалифицированных специалистов и рабочих кадров   с учетом современных стандартов и передовых технологий </a:t>
            </a:r>
            <a:r>
              <a:rPr lang="ru" sz="1600" dirty="0">
                <a:solidFill>
                  <a:srgbClr val="1F497D"/>
                </a:solidFill>
                <a:highlight>
                  <a:srgbClr val="FEFEFE"/>
                </a:highlight>
                <a:latin typeface="Georgia"/>
                <a:ea typeface="Georgia"/>
                <a:cs typeface="Georgia"/>
                <a:sym typeface="Georgia"/>
              </a:rPr>
              <a:t>– один из приоритетных национальных проектов направления «</a:t>
            </a:r>
            <a:r>
              <a:rPr lang="ru-RU" sz="1600" dirty="0">
                <a:solidFill>
                  <a:srgbClr val="1F497D"/>
                </a:solidFill>
                <a:highlight>
                  <a:srgbClr val="FEFEFE"/>
                </a:highlight>
                <a:latin typeface="Georgia"/>
                <a:ea typeface="Georgia"/>
                <a:cs typeface="Georgia"/>
                <a:sym typeface="Georgia"/>
              </a:rPr>
              <a:t>Образование</a:t>
            </a:r>
            <a:r>
              <a:rPr lang="ru" sz="1600" dirty="0">
                <a:solidFill>
                  <a:srgbClr val="1F497D"/>
                </a:solidFill>
                <a:highlight>
                  <a:srgbClr val="FEFEFE"/>
                </a:highlight>
                <a:latin typeface="Georgia"/>
                <a:ea typeface="Georgia"/>
                <a:cs typeface="Georgia"/>
                <a:sym typeface="Georgia"/>
              </a:rPr>
              <a:t>» стратегического развития РФ.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2843213" y="1125538"/>
            <a:ext cx="6049962" cy="1660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i="1" dirty="0">
                <a:solidFill>
                  <a:srgbClr val="002060"/>
                </a:solidFill>
                <a:latin typeface="+mn-lt"/>
              </a:rPr>
              <a:t>«К 2020 году как минимум в половине колледжей России подготовка по 50 наиболее востребованным и перспективным рабочим профессиям должна вестись в соответствии с лучшими мировыми стандартами и передовыми технологиями…»</a:t>
            </a:r>
          </a:p>
          <a:p>
            <a:pPr algn="r">
              <a:defRPr/>
            </a:pPr>
            <a:r>
              <a:rPr lang="ru-RU" sz="1200" i="1" dirty="0">
                <a:solidFill>
                  <a:srgbClr val="002060"/>
                </a:solidFill>
                <a:latin typeface="+mn-lt"/>
              </a:rPr>
              <a:t>Из послания Президента Российской Федерации </a:t>
            </a:r>
          </a:p>
          <a:p>
            <a:pPr algn="r">
              <a:defRPr/>
            </a:pPr>
            <a:r>
              <a:rPr lang="ru-RU" sz="1200" i="1" dirty="0">
                <a:solidFill>
                  <a:srgbClr val="002060"/>
                </a:solidFill>
                <a:latin typeface="+mn-lt"/>
              </a:rPr>
              <a:t>Федеральному  Собранию 4 декабря 2014 года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84213" y="3789363"/>
            <a:ext cx="2016125" cy="1295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>
            <a:off x="2700338" y="4221163"/>
            <a:ext cx="504825" cy="144462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205163" y="3762375"/>
            <a:ext cx="2305050" cy="1295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52638" y="5589588"/>
            <a:ext cx="5040312" cy="93503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755650" y="3933825"/>
            <a:ext cx="1944688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+mn-lt"/>
              </a:rPr>
              <a:t>Для ТОП-50 разработаны новые </a:t>
            </a:r>
            <a:r>
              <a:rPr lang="ru-RU" sz="1600" dirty="0" err="1">
                <a:latin typeface="+mn-lt"/>
              </a:rPr>
              <a:t>профстандарты</a:t>
            </a:r>
            <a:endParaRPr lang="ru-RU" sz="1600" dirty="0"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76600" y="3762375"/>
            <a:ext cx="2159000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+mn-lt"/>
              </a:rPr>
              <a:t>Утверждены новые ФГОС с учетом требований </a:t>
            </a:r>
            <a:r>
              <a:rPr lang="ru-RU" sz="1600" dirty="0" err="1">
                <a:latin typeface="+mn-lt"/>
              </a:rPr>
              <a:t>профстандартов</a:t>
            </a:r>
            <a:r>
              <a:rPr lang="ru-RU" sz="1600" dirty="0">
                <a:latin typeface="+mn-lt"/>
              </a:rPr>
              <a:t>  </a:t>
            </a:r>
            <a:r>
              <a:rPr lang="ru-RU" sz="1400" i="1" dirty="0">
                <a:latin typeface="+mn-lt"/>
              </a:rPr>
              <a:t>(декабрь 2016 г.)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68538" y="5734050"/>
            <a:ext cx="453707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+mn-lt"/>
              </a:rPr>
              <a:t>Обновление  образовательных технологий и содержания учебно-методического обеспечения </a:t>
            </a:r>
          </a:p>
        </p:txBody>
      </p:sp>
      <p:sp>
        <p:nvSpPr>
          <p:cNvPr id="18" name="Стрелка вправо 17"/>
          <p:cNvSpPr/>
          <p:nvPr/>
        </p:nvSpPr>
        <p:spPr>
          <a:xfrm>
            <a:off x="5508625" y="4149725"/>
            <a:ext cx="503238" cy="144463"/>
          </a:xfrm>
          <a:prstGeom prst="rightArrow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013450" y="3789363"/>
            <a:ext cx="2303463" cy="1295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6156325" y="3789363"/>
            <a:ext cx="2089150" cy="1322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600" dirty="0">
                <a:latin typeface="+mn-lt"/>
              </a:rPr>
              <a:t>Разрабатываются новые образовательные программы </a:t>
            </a:r>
          </a:p>
          <a:p>
            <a:pPr algn="ctr">
              <a:defRPr/>
            </a:pPr>
            <a:endParaRPr lang="ru-RU" sz="1400" i="1" dirty="0">
              <a:latin typeface="+mn-lt"/>
            </a:endParaRPr>
          </a:p>
        </p:txBody>
      </p:sp>
      <p:sp>
        <p:nvSpPr>
          <p:cNvPr id="29" name="Правая фигурная скобка 28"/>
          <p:cNvSpPr/>
          <p:nvPr/>
        </p:nvSpPr>
        <p:spPr>
          <a:xfrm rot="5400000">
            <a:off x="4428332" y="3069431"/>
            <a:ext cx="431800" cy="4608513"/>
          </a:xfrm>
          <a:prstGeom prst="rightBrac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322" y="0"/>
            <a:ext cx="9144793" cy="10330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02872" y="302567"/>
            <a:ext cx="12702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ТОП-50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750" y="404813"/>
            <a:ext cx="65532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ЭЛЕКТРОННОЕ  ОБУЧЕНИЕ  В  МОСКОВСКОЙ  ОБЛАСТИ</a:t>
            </a:r>
          </a:p>
        </p:txBody>
      </p:sp>
      <p:sp>
        <p:nvSpPr>
          <p:cNvPr id="17413" name="TextBox 10"/>
          <p:cNvSpPr txBox="1">
            <a:spLocks noChangeArrowheads="1"/>
          </p:cNvSpPr>
          <p:nvPr/>
        </p:nvSpPr>
        <p:spPr bwMode="auto">
          <a:xfrm>
            <a:off x="395288" y="4941888"/>
            <a:ext cx="8280400" cy="161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ru-RU" sz="1800">
                <a:solidFill>
                  <a:srgbClr val="002060"/>
                </a:solidFill>
              </a:rPr>
              <a:t>2016</a:t>
            </a:r>
            <a:r>
              <a:rPr lang="ru-RU" altLang="ru-RU" sz="1800">
                <a:solidFill>
                  <a:srgbClr val="002060"/>
                </a:solidFill>
              </a:rPr>
              <a:t>/</a:t>
            </a:r>
            <a:r>
              <a:rPr lang="en-US" altLang="ru-RU" sz="1800">
                <a:solidFill>
                  <a:srgbClr val="002060"/>
                </a:solidFill>
              </a:rPr>
              <a:t>2017</a:t>
            </a:r>
            <a:r>
              <a:rPr lang="ru-RU" altLang="ru-RU" sz="1800">
                <a:solidFill>
                  <a:srgbClr val="002060"/>
                </a:solidFill>
              </a:rPr>
              <a:t> г.г. </a:t>
            </a:r>
            <a:r>
              <a:rPr lang="en-US" altLang="ru-RU" sz="1800">
                <a:solidFill>
                  <a:srgbClr val="002060"/>
                </a:solidFill>
              </a:rPr>
              <a:t> </a:t>
            </a:r>
            <a:r>
              <a:rPr lang="ru-RU" altLang="ru-RU" sz="1800">
                <a:solidFill>
                  <a:srgbClr val="002060"/>
                </a:solidFill>
              </a:rPr>
              <a:t>Московская область – экспериментальная площадка ФГАУ «ФИРО» по комплексному применению  электронного обучения в профессиональном образовании.</a:t>
            </a:r>
            <a:r>
              <a:rPr lang="ru-RU" altLang="ru-RU" sz="18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</a:t>
            </a:r>
            <a:r>
              <a:rPr lang="ru-RU" altLang="ru-RU" sz="1800">
                <a:solidFill>
                  <a:srgbClr val="002060"/>
                </a:solidFill>
                <a:sym typeface="Georgia" panose="02040502050405020303" pitchFamily="18" charset="0"/>
              </a:rPr>
              <a:t> </a:t>
            </a:r>
            <a:r>
              <a:rPr lang="ru-RU" altLang="ru-RU" sz="18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В эксперименте  участвуют  </a:t>
            </a:r>
            <a:r>
              <a:rPr lang="ru-RU" altLang="ru-RU" sz="1800" b="1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14</a:t>
            </a:r>
            <a:r>
              <a:rPr lang="ru-RU" altLang="ru-RU" sz="18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ПОО МО.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17414" name="Shape 108"/>
          <p:cNvSpPr txBox="1">
            <a:spLocks noChangeArrowheads="1"/>
          </p:cNvSpPr>
          <p:nvPr/>
        </p:nvSpPr>
        <p:spPr bwMode="auto">
          <a:xfrm>
            <a:off x="1619250" y="6308725"/>
            <a:ext cx="7183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000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*</a:t>
            </a:r>
            <a:r>
              <a:rPr lang="ru-RU" altLang="ru-RU" sz="1000" i="1"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Приказ № 33 “О присвоении статуса экспериментальной площадки ФГАУ “ФИРО” от 10 февраля 2016 года. </a:t>
            </a:r>
          </a:p>
        </p:txBody>
      </p:sp>
      <p:pic>
        <p:nvPicPr>
          <p:cNvPr id="17415" name="Picture 5" descr="\\004-1\acad_doc\_0ТДЕЛ РЕКЛАМЫ\Презентации\студент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484313"/>
            <a:ext cx="3132137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Прямоугольник 15"/>
          <p:cNvSpPr>
            <a:spLocks noChangeArrowheads="1"/>
          </p:cNvSpPr>
          <p:nvPr/>
        </p:nvSpPr>
        <p:spPr bwMode="auto">
          <a:xfrm>
            <a:off x="250825" y="2852738"/>
            <a:ext cx="55451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</a:pPr>
            <a:r>
              <a:rPr lang="ru-RU" altLang="ru-RU" sz="1600">
                <a:solidFill>
                  <a:srgbClr val="00206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В </a:t>
            </a:r>
            <a:r>
              <a:rPr lang="ru-RU" altLang="ru-RU" sz="1600" b="1">
                <a:solidFill>
                  <a:srgbClr val="00206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19</a:t>
            </a:r>
            <a:r>
              <a:rPr lang="ru-RU" altLang="ru-RU" sz="1600">
                <a:solidFill>
                  <a:srgbClr val="00206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 колледжах Московской области установлены </a:t>
            </a:r>
            <a:r>
              <a:rPr lang="ru-RU" altLang="ru-RU" sz="1600" b="1">
                <a:solidFill>
                  <a:srgbClr val="00206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программно-аппаратные комплексы </a:t>
            </a:r>
            <a:r>
              <a:rPr lang="ru-RU" altLang="ru-RU" sz="1600">
                <a:solidFill>
                  <a:srgbClr val="00206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(ПАК):</a:t>
            </a:r>
          </a:p>
        </p:txBody>
      </p:sp>
      <p:sp>
        <p:nvSpPr>
          <p:cNvPr id="17417" name="Прямоугольник 10"/>
          <p:cNvSpPr>
            <a:spLocks noChangeArrowheads="1"/>
          </p:cNvSpPr>
          <p:nvPr/>
        </p:nvSpPr>
        <p:spPr bwMode="auto">
          <a:xfrm>
            <a:off x="250825" y="3213100"/>
            <a:ext cx="81375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600">
              <a:solidFill>
                <a:srgbClr val="002060"/>
              </a:solidFill>
              <a:ea typeface="Georgia" panose="02040502050405020303" pitchFamily="18" charset="0"/>
              <a:cs typeface="Georgia" panose="02040502050405020303" pitchFamily="18" charset="0"/>
              <a:sym typeface="Georgia" panose="02040502050405020303" pitchFamily="18" charset="0"/>
            </a:endParaRPr>
          </a:p>
          <a:p>
            <a:pPr algn="just" eaLnBrk="1" hangingPunct="1">
              <a:spcBef>
                <a:spcPct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40 современных компьютерных классов;</a:t>
            </a:r>
          </a:p>
          <a:p>
            <a:pPr algn="just" eaLnBrk="1" hangingPunct="1">
              <a:spcBef>
                <a:spcPct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высокопроизводительные серверы;</a:t>
            </a:r>
          </a:p>
          <a:p>
            <a:pPr algn="just" eaLnBrk="1" hangingPunct="1">
              <a:spcBef>
                <a:spcPct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система электронного обучения «Академия-Медиа»;</a:t>
            </a:r>
          </a:p>
          <a:p>
            <a:pPr algn="just" eaLnBrk="1" hangingPunct="1">
              <a:spcBef>
                <a:spcPct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набор ЭУМК по общеобразовательным дисциплинам и профессиям/специальностям;</a:t>
            </a:r>
          </a:p>
          <a:p>
            <a:pPr algn="just" eaLnBrk="1" hangingPunct="1">
              <a:spcBef>
                <a:spcPct val="0"/>
              </a:spcBef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 более 250 человек прошли обучение в УМЦ «Академия-Медиа».</a:t>
            </a:r>
          </a:p>
        </p:txBody>
      </p:sp>
      <p:sp>
        <p:nvSpPr>
          <p:cNvPr id="17418" name="TextBox 11"/>
          <p:cNvSpPr txBox="1">
            <a:spLocks noChangeArrowheads="1"/>
          </p:cNvSpPr>
          <p:nvPr/>
        </p:nvSpPr>
        <p:spPr bwMode="auto">
          <a:xfrm>
            <a:off x="179388" y="1412875"/>
            <a:ext cx="58324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2060"/>
                </a:solidFill>
              </a:rPr>
              <a:t>2014-2016 г.г. – СЭО «Академия-Медиа» и электронный учебный контент установлены в </a:t>
            </a:r>
            <a:r>
              <a:rPr lang="ru-RU" altLang="ru-RU" sz="1600" b="1">
                <a:solidFill>
                  <a:srgbClr val="002060"/>
                </a:solidFill>
              </a:rPr>
              <a:t>48</a:t>
            </a:r>
            <a:r>
              <a:rPr lang="ru-RU" altLang="ru-RU" sz="1600">
                <a:solidFill>
                  <a:srgbClr val="002060"/>
                </a:solidFill>
              </a:rPr>
              <a:t> колледжах МО.  Приобретено </a:t>
            </a:r>
            <a:r>
              <a:rPr lang="ru-RU" altLang="ru-RU" sz="1600" b="1">
                <a:solidFill>
                  <a:srgbClr val="002060"/>
                </a:solidFill>
              </a:rPr>
              <a:t>10 150 </a:t>
            </a:r>
            <a:r>
              <a:rPr lang="ru-RU" altLang="ru-RU" sz="1600">
                <a:solidFill>
                  <a:srgbClr val="002060"/>
                </a:solidFill>
              </a:rPr>
              <a:t>лицензий (рабочих мест пользователей) на  ЭУМК (локальные и сетевые версии) по </a:t>
            </a:r>
            <a:r>
              <a:rPr lang="ru-RU" altLang="ru-RU" sz="1600" b="1">
                <a:solidFill>
                  <a:srgbClr val="002060"/>
                </a:solidFill>
              </a:rPr>
              <a:t>70</a:t>
            </a:r>
            <a:r>
              <a:rPr lang="ru-RU" altLang="ru-RU" sz="1600">
                <a:solidFill>
                  <a:srgbClr val="002060"/>
                </a:solidFill>
              </a:rPr>
              <a:t> наименованиям. </a:t>
            </a:r>
            <a:r>
              <a:rPr lang="ru-RU" altLang="ru-RU" sz="1600" b="1">
                <a:solidFill>
                  <a:srgbClr val="002060"/>
                </a:solidFill>
                <a:sym typeface="Georgia" panose="02040502050405020303" pitchFamily="18" charset="0"/>
              </a:rPr>
              <a:t>1600</a:t>
            </a:r>
            <a:r>
              <a:rPr lang="ru-RU" altLang="ru-RU" sz="1600">
                <a:solidFill>
                  <a:srgbClr val="002060"/>
                </a:solidFill>
                <a:sym typeface="Georgia" panose="02040502050405020303" pitchFamily="18" charset="0"/>
              </a:rPr>
              <a:t> </a:t>
            </a:r>
            <a:r>
              <a:rPr lang="ru-RU" altLang="ru-RU" sz="1600">
                <a:solidFill>
                  <a:srgbClr val="002060"/>
                </a:solidFill>
                <a:ea typeface="Georgia" panose="02040502050405020303" pitchFamily="18" charset="0"/>
                <a:cs typeface="Georgia" panose="02040502050405020303" pitchFamily="18" charset="0"/>
                <a:sym typeface="Georgia" panose="02040502050405020303" pitchFamily="18" charset="0"/>
              </a:rPr>
              <a:t>человек прошли обучение в учебно-методическом центре «Академия-Медиа».</a:t>
            </a:r>
            <a:endParaRPr lang="ru-RU" altLang="ru-RU" sz="160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2114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332656"/>
            <a:ext cx="7272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ЭЛЕКТРОННОЕ ОБУЧЕНИЕ В МОСКОВСКОЙ ОБЛАСТИ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8436" name="TextBox 5"/>
          <p:cNvSpPr txBox="1">
            <a:spLocks noChangeArrowheads="1"/>
          </p:cNvSpPr>
          <p:nvPr/>
        </p:nvSpPr>
        <p:spPr bwMode="auto">
          <a:xfrm>
            <a:off x="4062826" y="1581992"/>
            <a:ext cx="460709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Для представителей ПОО (руководители, преподаватели, системные инженеры)  Учебно-методический центр «</a:t>
            </a: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Академия»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проводит курсы повышения квалификации  по использованию в учебном процессе электронных учебных материалов и цифровых технологий.  </a:t>
            </a:r>
            <a:endParaRPr lang="ru-RU" altLang="ru-RU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Слушателям 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выдается сертификат установленного образца.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437" name="TextBox 4"/>
          <p:cNvSpPr txBox="1">
            <a:spLocks noChangeArrowheads="1"/>
          </p:cNvSpPr>
          <p:nvPr/>
        </p:nvSpPr>
        <p:spPr bwMode="auto">
          <a:xfrm>
            <a:off x="539750" y="476250"/>
            <a:ext cx="57610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</a:rPr>
              <a:t>ПОВЫШЕНИЕ  КВАЛИФИКАЦИИ</a:t>
            </a:r>
          </a:p>
        </p:txBody>
      </p:sp>
      <p:pic>
        <p:nvPicPr>
          <p:cNvPr id="18438" name="Picture 7" descr="\\004-1\acad_doc\_0ТДЕЛ РЕКЛАМЫ\буклет_ЭУМК\удостоверени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3933056"/>
            <a:ext cx="35274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8" descr="\\004-1\acad_doc\_0ТДЕЛ РЕКЛАМЫ\КАТАЛОГИ  ЭО\2015\учеба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99272"/>
            <a:ext cx="3568700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501275" y="5349106"/>
            <a:ext cx="3168650" cy="10779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1600" i="1" dirty="0">
                <a:solidFill>
                  <a:srgbClr val="002060"/>
                </a:solidFill>
                <a:latin typeface="+mn-lt"/>
              </a:rPr>
              <a:t>Информация на сайте </a:t>
            </a:r>
            <a:r>
              <a:rPr lang="en-US" sz="1600" i="1" dirty="0">
                <a:solidFill>
                  <a:srgbClr val="002060"/>
                </a:solidFill>
                <a:latin typeface="+mn-lt"/>
                <a:hlinkClick r:id="rId4"/>
              </a:rPr>
              <a:t>www.academia-moscow.ru</a:t>
            </a:r>
            <a:r>
              <a:rPr lang="ru-RU" sz="1600" i="1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r">
              <a:defRPr/>
            </a:pPr>
            <a:r>
              <a:rPr lang="ru-RU" sz="1600" i="1" dirty="0">
                <a:solidFill>
                  <a:srgbClr val="002060"/>
                </a:solidFill>
                <a:latin typeface="+mn-lt"/>
              </a:rPr>
              <a:t>страница </a:t>
            </a:r>
          </a:p>
          <a:p>
            <a:pPr algn="r">
              <a:defRPr/>
            </a:pPr>
            <a:r>
              <a:rPr lang="ru-RU" sz="1600" i="1" dirty="0">
                <a:solidFill>
                  <a:srgbClr val="002060"/>
                </a:solidFill>
                <a:latin typeface="+mn-lt"/>
              </a:rPr>
              <a:t>«Учебно-методический центр».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03648" y="476250"/>
            <a:ext cx="6840760" cy="377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ПОВЫШЕНИЕ КВАЛИФИКАЦИИ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7163" cy="777875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Подробная информация</a:t>
            </a:r>
          </a:p>
        </p:txBody>
      </p:sp>
      <p:sp>
        <p:nvSpPr>
          <p:cNvPr id="19460" name="Содержимое 2"/>
          <p:cNvSpPr>
            <a:spLocks noGrp="1"/>
          </p:cNvSpPr>
          <p:nvPr>
            <p:ph idx="1"/>
          </p:nvPr>
        </p:nvSpPr>
        <p:spPr>
          <a:xfrm>
            <a:off x="539750" y="1897674"/>
            <a:ext cx="7489825" cy="1728788"/>
          </a:xfrm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Подробная информация о цифровых  продуктах и технологиях на сайте  </a:t>
            </a:r>
            <a:r>
              <a:rPr lang="en-US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moscow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О практикумах на английском языке на  сайте британского издательства 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Global Vocational Skills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altLang="ru-RU" sz="1800" b="1" dirty="0" err="1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-</a:t>
            </a:r>
            <a:r>
              <a:rPr lang="en-US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VS</a:t>
            </a: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.</a:t>
            </a:r>
            <a:r>
              <a:rPr lang="en-US" altLang="ru-RU" sz="1800" b="1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com</a:t>
            </a: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2800" dirty="0" smtClean="0">
              <a:latin typeface="Arno Pro"/>
            </a:endParaRPr>
          </a:p>
          <a:p>
            <a:pPr>
              <a:lnSpc>
                <a:spcPct val="95000"/>
              </a:lnSpc>
            </a:pPr>
            <a:endParaRPr lang="ru-RU" altLang="ru-RU" sz="2400" dirty="0" smtClean="0">
              <a:solidFill>
                <a:schemeClr val="tx2"/>
              </a:solidFill>
              <a:latin typeface="Arno Pro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None/>
            </a:pPr>
            <a:endParaRPr lang="ru-RU" altLang="ru-RU" sz="2000" dirty="0" smtClean="0">
              <a:latin typeface="Arno Pro"/>
            </a:endParaRP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39750" y="3645024"/>
            <a:ext cx="44640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сайте размещены электронные версии каталогов продукции Издательского центра «Академия»</a:t>
            </a:r>
          </a:p>
        </p:txBody>
      </p:sp>
      <p:pic>
        <p:nvPicPr>
          <p:cNvPr id="19462" name="Picture 2" descr="\\004-1\acad_doc\_0ТДЕЛ РЕКЛАМЫ\КАТАЛОГИ  ЭО\2017\обложка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833813"/>
            <a:ext cx="1931987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29" y="3833812"/>
            <a:ext cx="1913835" cy="2668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>
          <a:xfrm>
            <a:off x="539750" y="188913"/>
            <a:ext cx="7777163" cy="922337"/>
          </a:xfrm>
        </p:spPr>
        <p:txBody>
          <a:bodyPr/>
          <a:lstStyle/>
          <a:p>
            <a:r>
              <a:rPr lang="ru-RU" alt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20484" name="Содержимое 2"/>
          <p:cNvSpPr>
            <a:spLocks noGrp="1"/>
          </p:cNvSpPr>
          <p:nvPr>
            <p:ph idx="1"/>
          </p:nvPr>
        </p:nvSpPr>
        <p:spPr>
          <a:xfrm>
            <a:off x="755650" y="1341438"/>
            <a:ext cx="7345363" cy="5183187"/>
          </a:xfrm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Издательский центр «Академия»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129085, г. Москва, Проспект Мира, д.101в, стр.1, а/я 48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mail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sale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moscow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(сбыт);  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academia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moscow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ru-RU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ru-RU" alt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 многоканальный: (495) 648-05-06</a:t>
            </a:r>
          </a:p>
          <a:p>
            <a:pPr algn="ctr">
              <a:lnSpc>
                <a:spcPct val="95000"/>
              </a:lnSpc>
              <a:buFont typeface="Arial" panose="020B0604020202020204" pitchFamily="34" charset="0"/>
              <a:buNone/>
            </a:pP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ru-RU" alt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Филиал :</a:t>
            </a:r>
            <a:endParaRPr lang="ru-RU" altLang="ru-RU" sz="1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5000"/>
              </a:lnSpc>
              <a:buFont typeface="Arial" panose="020B0604020202020204" pitchFamily="34" charset="0"/>
              <a:buNone/>
            </a:pP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Приволжский </a:t>
            </a:r>
            <a:r>
              <a:rPr lang="ru-RU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федеральный округ (г. Нижний Новгород);</a:t>
            </a:r>
          </a:p>
          <a:p>
            <a:pPr marL="0" indent="0" algn="ctr">
              <a:buNone/>
            </a:pPr>
            <a:r>
              <a:rPr lang="ru-RU" sz="2400" dirty="0" smtClean="0">
                <a:latin typeface="Calibri" pitchFamily="34" charset="0"/>
              </a:rPr>
              <a:t>Г</a:t>
            </a:r>
            <a:r>
              <a:rPr lang="ru-RU" sz="2400" dirty="0">
                <a:latin typeface="Calibri" pitchFamily="34" charset="0"/>
              </a:rPr>
              <a:t>. Нижний Новгород,</a:t>
            </a:r>
          </a:p>
          <a:p>
            <a:pPr marL="0" indent="0" algn="ctr">
              <a:buNone/>
            </a:pPr>
            <a:r>
              <a:rPr lang="ru-RU" sz="2400" dirty="0">
                <a:latin typeface="Calibri" pitchFamily="34" charset="0"/>
              </a:rPr>
              <a:t>пр-т Молодежный, д. 31, к.3</a:t>
            </a:r>
          </a:p>
          <a:p>
            <a:pPr marL="0" indent="0" algn="ctr">
              <a:buNone/>
            </a:pPr>
            <a:r>
              <a:rPr lang="ru-RU" sz="2400" dirty="0">
                <a:latin typeface="Calibri" pitchFamily="34" charset="0"/>
              </a:rPr>
              <a:t>Тел/факс: (831)259-74-31; (831)259-74-32</a:t>
            </a:r>
          </a:p>
          <a:p>
            <a:pPr marL="0" indent="0" algn="ctr">
              <a:buNone/>
            </a:pPr>
            <a:r>
              <a:rPr lang="en-US" sz="2400" dirty="0">
                <a:latin typeface="Calibri" pitchFamily="34" charset="0"/>
              </a:rPr>
              <a:t>E-mail: pf-academia@bk.ru</a:t>
            </a:r>
            <a:endParaRPr lang="ru-RU" sz="2400" dirty="0">
              <a:latin typeface="Calibri" pitchFamily="34" charset="0"/>
            </a:endParaRPr>
          </a:p>
          <a:p>
            <a:pPr>
              <a:lnSpc>
                <a:spcPct val="95000"/>
              </a:lnSpc>
              <a:buFont typeface="Arial" panose="020B0604020202020204" pitchFamily="34" charset="0"/>
              <a:buNone/>
            </a:pPr>
            <a:endParaRPr lang="ru-RU" altLang="ru-RU" sz="2400" dirty="0" smtClean="0">
              <a:solidFill>
                <a:schemeClr val="tx2"/>
              </a:solidFill>
              <a:latin typeface="Arno Pro"/>
              <a:cs typeface="Times New Roman" panose="02020603050405020304" pitchFamily="18" charset="0"/>
            </a:endParaRPr>
          </a:p>
          <a:p>
            <a:pPr>
              <a:lnSpc>
                <a:spcPct val="95000"/>
              </a:lnSpc>
              <a:buFont typeface="Arial" panose="020B0604020202020204" pitchFamily="34" charset="0"/>
              <a:buNone/>
            </a:pPr>
            <a:endParaRPr lang="ru-RU" altLang="ru-RU" sz="2400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124" name="Объект 2"/>
          <p:cNvSpPr txBox="1">
            <a:spLocks/>
          </p:cNvSpPr>
          <p:nvPr/>
        </p:nvSpPr>
        <p:spPr bwMode="auto">
          <a:xfrm>
            <a:off x="1547813" y="2636838"/>
            <a:ext cx="5256212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sz="3300">
              <a:cs typeface="Microsoft Sans Serif" panose="020B0604020202020204" pitchFamily="34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endParaRPr lang="ru-RU" altLang="ru-RU" b="1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750" y="333375"/>
            <a:ext cx="69135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n-lt"/>
              </a:rPr>
              <a:t>ЗКСПЕРТИЗА  УЧЕБНЫХ МАТЕРИАЛОВ ПО ТОП-50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213" y="2060575"/>
            <a:ext cx="8636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ТОП-50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84213" y="1557338"/>
            <a:ext cx="7632700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Усложняется процедура экспертизы нового учебно-методического обеспечения</a:t>
            </a:r>
            <a:r>
              <a:rPr lang="ru-RU" sz="1600" dirty="0" smtClean="0">
                <a:solidFill>
                  <a:srgbClr val="002060"/>
                </a:solidFill>
                <a:latin typeface="+mn-lt"/>
              </a:rPr>
              <a:t>.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650" y="2205038"/>
            <a:ext cx="8064500" cy="1076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РЕЦЕНЗЕНТЫ: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Учебно-методические объединения, преподаватели, методисты;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Советы по профессиональным квалификациям;</a:t>
            </a:r>
          </a:p>
          <a:p>
            <a:pPr>
              <a:buFont typeface="Wingdings" pitchFamily="2" charset="2"/>
              <a:buChar char="§"/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 Эксперты </a:t>
            </a:r>
            <a:r>
              <a:rPr lang="en-US" sz="1600" dirty="0" err="1">
                <a:solidFill>
                  <a:srgbClr val="002060"/>
                </a:solidFill>
                <a:latin typeface="+mn-lt"/>
              </a:rPr>
              <a:t>WorldSkillsRussia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(при наличии квалификаций 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WS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).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771800" y="3782719"/>
            <a:ext cx="59769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По результатам многоступенчатого рецензирования издание получает соответствующее  экспертное заключение ФГАУ «ФИРО».</a:t>
            </a:r>
          </a:p>
        </p:txBody>
      </p:sp>
      <p:pic>
        <p:nvPicPr>
          <p:cNvPr id="5131" name="Picture 2" descr="\\004-1\acad_doc\_0ТДЕЛ РЕКЛАМЫ\визитки\фир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3429000"/>
            <a:ext cx="130651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2" name="TextBox 28"/>
          <p:cNvSpPr txBox="1">
            <a:spLocks noChangeArrowheads="1"/>
          </p:cNvSpPr>
          <p:nvPr/>
        </p:nvSpPr>
        <p:spPr bwMode="auto">
          <a:xfrm>
            <a:off x="1187450" y="4652963"/>
            <a:ext cx="1439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solidFill>
                  <a:srgbClr val="002060"/>
                </a:solidFill>
                <a:latin typeface="Arial" panose="020B0604020202020204" pitchFamily="34" charset="0"/>
              </a:rPr>
              <a:t>www.firo.ru</a:t>
            </a:r>
            <a:endParaRPr lang="ru-RU" altLang="ru-RU" sz="1800" b="1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13245" y="4837017"/>
            <a:ext cx="3744913" cy="13223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1600" dirty="0">
                <a:solidFill>
                  <a:srgbClr val="002060"/>
                </a:solidFill>
                <a:latin typeface="+mn-lt"/>
              </a:rPr>
              <a:t>Реестр образовательных программ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      </a:t>
            </a:r>
            <a:r>
              <a:rPr lang="ru-RU" sz="1600" dirty="0">
                <a:solidFill>
                  <a:srgbClr val="002060"/>
                </a:solidFill>
                <a:latin typeface="+mn-lt"/>
              </a:rPr>
              <a:t> по ТОП-50  со списками  учебных изданий, получивших экспертное заключение, размещены на сайте ФГАУ «ФИРО» и сайте </a:t>
            </a:r>
            <a:r>
              <a:rPr lang="en-US" sz="1600" dirty="0">
                <a:solidFill>
                  <a:srgbClr val="002060"/>
                </a:solidFill>
                <a:latin typeface="+mn-lt"/>
                <a:cs typeface="Times New Roman" pitchFamily="18" charset="0"/>
              </a:rPr>
              <a:t>www.</a:t>
            </a:r>
            <a:r>
              <a:rPr lang="ru-RU" sz="1600" dirty="0" err="1">
                <a:solidFill>
                  <a:srgbClr val="002060"/>
                </a:solidFill>
                <a:latin typeface="+mn-lt"/>
                <a:cs typeface="Times New Roman" pitchFamily="18" charset="0"/>
              </a:rPr>
              <a:t>reestrspo.ru</a:t>
            </a:r>
            <a:r>
              <a:rPr lang="en-US" sz="1600" dirty="0">
                <a:solidFill>
                  <a:srgbClr val="002060"/>
                </a:solidFill>
                <a:latin typeface="+mn-lt"/>
              </a:rPr>
              <a:t> </a:t>
            </a:r>
            <a:endParaRPr lang="ru-RU" sz="16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58" name="Picture 14" descr="\\004-1\acad_doc\_0ТДЕЛ РЕКЛАМЫ\реклама книг\Университетская книга\2017\реестр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5084763"/>
            <a:ext cx="4167187" cy="954087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93" y="3339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9977" y="548680"/>
            <a:ext cx="6310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ЭКСПЕРТИЗА УЧЕБНЫХ МАТЕРИАЛОВ ПО ТОП-50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F2B6D89-599F-4854-90FD-D2571FC6D7F0}" type="slidenum">
              <a:rPr lang="ru-RU" altLang="ru-RU" sz="1200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</a:t>
            </a:fld>
            <a:endParaRPr lang="ru-RU" altLang="ru-RU" sz="1200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Shape 305"/>
          <p:cNvSpPr txBox="1">
            <a:spLocks noChangeArrowheads="1"/>
          </p:cNvSpPr>
          <p:nvPr/>
        </p:nvSpPr>
        <p:spPr bwMode="auto">
          <a:xfrm>
            <a:off x="2124075" y="476250"/>
            <a:ext cx="6592888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>
                <a:srgbClr val="000000"/>
              </a:buClr>
              <a:buSzPct val="69000"/>
              <a:buFont typeface="Arial" panose="020B0604020202020204" pitchFamily="34" charset="0"/>
              <a:buNone/>
            </a:pPr>
            <a:r>
              <a:rPr lang="ru-RU" altLang="ru-RU" sz="1600" b="1">
                <a:solidFill>
                  <a:srgbClr val="FFFFFF"/>
                </a:solidFill>
                <a:latin typeface="Arial" panose="020B0604020202020204" pitchFamily="34" charset="0"/>
              </a:rPr>
              <a:t>УЧЕБНЫЕ  МАТЕРИАЛЫ  ПО ТОП 50</a:t>
            </a:r>
          </a:p>
        </p:txBody>
      </p:sp>
      <p:sp>
        <p:nvSpPr>
          <p:cNvPr id="6148" name="TextBox 6"/>
          <p:cNvSpPr txBox="1">
            <a:spLocks noChangeArrowheads="1"/>
          </p:cNvSpPr>
          <p:nvPr/>
        </p:nvSpPr>
        <p:spPr bwMode="auto">
          <a:xfrm>
            <a:off x="323850" y="1557338"/>
            <a:ext cx="8064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</a:rPr>
              <a:t>Издательский центр «Академия» - участник проекта по разработке учебных материалов для наиболее востребованных на рынке труда новых и перспективных профессий.  Координатор проекта – ФГАУ «ФИРО».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6149" name="Picture 4" descr="\\004-1\acad_doc\_0ТДЕЛ РЕКЛАМЫ\ВЫСТАВКИ_СОВЕЩАНИЯ\GlobalEDU\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4410075"/>
            <a:ext cx="334803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TextBox 8"/>
          <p:cNvSpPr txBox="1">
            <a:spLocks noChangeArrowheads="1"/>
          </p:cNvSpPr>
          <p:nvPr/>
        </p:nvSpPr>
        <p:spPr bwMode="auto">
          <a:xfrm>
            <a:off x="323850" y="4437063"/>
            <a:ext cx="57610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 В настоящее время </a:t>
            </a:r>
            <a:r>
              <a:rPr lang="ru-RU" altLang="ru-RU" sz="1800" dirty="0" smtClean="0">
                <a:solidFill>
                  <a:srgbClr val="002060"/>
                </a:solidFill>
              </a:rPr>
              <a:t>прошли </a:t>
            </a:r>
            <a:r>
              <a:rPr lang="ru-RU" altLang="ru-RU" sz="1800" dirty="0">
                <a:solidFill>
                  <a:srgbClr val="002060"/>
                </a:solidFill>
              </a:rPr>
              <a:t>экспертизу</a:t>
            </a:r>
            <a:endParaRPr lang="en-US" altLang="ru-RU" sz="1800" dirty="0">
              <a:solidFill>
                <a:srgbClr val="00206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более  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140 </a:t>
            </a:r>
            <a:r>
              <a:rPr lang="ru-RU" altLang="ru-RU" sz="1800" b="1" dirty="0">
                <a:solidFill>
                  <a:srgbClr val="002060"/>
                </a:solidFill>
              </a:rPr>
              <a:t>изданий </a:t>
            </a:r>
            <a:r>
              <a:rPr lang="ru-RU" altLang="ru-RU" sz="1800" dirty="0">
                <a:solidFill>
                  <a:srgbClr val="002060"/>
                </a:solidFill>
              </a:rPr>
              <a:t>на соответствие  новым  ФГОС. </a:t>
            </a:r>
            <a:endParaRPr lang="ru-RU" altLang="ru-RU" sz="1800" b="1" dirty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§"/>
            </a:pPr>
            <a:endParaRPr lang="ru-RU" altLang="ru-RU" sz="1600" dirty="0">
              <a:latin typeface="Arial" panose="020B0604020202020204" pitchFamily="34" charset="0"/>
            </a:endParaRP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323850" y="2997200"/>
            <a:ext cx="78486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2060"/>
                </a:solidFill>
              </a:rPr>
              <a:t>Издательство приступило к созданию учебных материалов  по </a:t>
            </a:r>
            <a:r>
              <a:rPr lang="ru-RU" altLang="ru-RU" sz="1800" dirty="0" smtClean="0">
                <a:solidFill>
                  <a:srgbClr val="002060"/>
                </a:solidFill>
              </a:rPr>
              <a:t>38 </a:t>
            </a:r>
            <a:r>
              <a:rPr lang="ru-RU" altLang="ru-RU" sz="1800" dirty="0">
                <a:solidFill>
                  <a:srgbClr val="002060"/>
                </a:solidFill>
              </a:rPr>
              <a:t>профессиям   и специальностям из списка ТОП-50  в соответствии   с утвержденным Тематическим планом  выпуска на 2017-2019 </a:t>
            </a:r>
            <a:r>
              <a:rPr lang="ru-RU" altLang="ru-RU" sz="1800" dirty="0" err="1">
                <a:solidFill>
                  <a:srgbClr val="002060"/>
                </a:solidFill>
              </a:rPr>
              <a:t>г.г</a:t>
            </a:r>
            <a:r>
              <a:rPr lang="ru-RU" altLang="ru-RU" sz="1800" dirty="0">
                <a:solidFill>
                  <a:srgbClr val="002060"/>
                </a:solidFill>
              </a:rPr>
              <a:t>.</a:t>
            </a: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15" name="Нашивка 14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5288" y="333375"/>
            <a:ext cx="66246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УЧЕБНЫЕ МАТЕРИАЛЫ ПО ТОП 50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793" cy="11217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7704" y="374650"/>
            <a:ext cx="576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УЧЕБНЫЕ МАТЕРИАЛЫ ПО ТОП-50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7172" name="TextBox 10"/>
          <p:cNvSpPr txBox="1">
            <a:spLocks noChangeArrowheads="1"/>
          </p:cNvSpPr>
          <p:nvPr/>
        </p:nvSpPr>
        <p:spPr bwMode="auto">
          <a:xfrm>
            <a:off x="6156325" y="1700213"/>
            <a:ext cx="24479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solidFill>
                  <a:srgbClr val="002060"/>
                </a:solidFill>
              </a:rPr>
              <a:t>Издания, вышедшие в 2017 году уже поступили в ПОО СПО, Во 2-м полугодии 2018 года начнется поступление изданий, заказанных </a:t>
            </a:r>
            <a:r>
              <a:rPr lang="ru-RU" altLang="ru-RU" sz="1800" b="1" dirty="0" smtClean="0">
                <a:solidFill>
                  <a:srgbClr val="002060"/>
                </a:solidFill>
              </a:rPr>
              <a:t>по Бланк-заказу ТОП-59 2018 г.</a:t>
            </a:r>
            <a:endParaRPr lang="ru-RU" altLang="ru-RU" sz="1600" b="1" i="1" dirty="0">
              <a:solidFill>
                <a:srgbClr val="00206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latin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5288" y="333375"/>
            <a:ext cx="66246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УЧЕБНЫЕ МАТЕРИАЛЫ ПО 35 ПРОФЕССИЯМ ИЗ ТОП 50</a:t>
            </a: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17130"/>
              </p:ext>
            </p:extLst>
          </p:nvPr>
        </p:nvGraphicFramePr>
        <p:xfrm>
          <a:off x="611188" y="1773238"/>
          <a:ext cx="5256212" cy="4287839"/>
        </p:xfrm>
        <a:graphic>
          <a:graphicData uri="http://schemas.openxmlformats.org/drawingml/2006/table">
            <a:tbl>
              <a:tblPr/>
              <a:tblGrid>
                <a:gridCol w="15494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188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0304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28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6204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407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Вид издания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2017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2018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2019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Итого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150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Печатные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учебники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293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1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Электронные копии 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 печатных учебников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144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56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293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216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Электронные учебно-методические комплексы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231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291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222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Виртуальные практикумы по профессии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11</a:t>
                      </a: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14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</a:p>
                  </a:txBody>
                  <a:tcPr marL="68575" marR="6857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7212" name="Picture 12" descr="\\004-1\acad_doc\_0ТДЕЛ РЕКЛАМЫ\Презентации\ЭО_2016\диск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581525"/>
            <a:ext cx="1584325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14690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19672" y="404664"/>
            <a:ext cx="6697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УЧЕБНЫЕ МАТЕРИАЛЫ ПО 38 ПРОФЕССИЯМ ТОП-50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шивка 2"/>
          <p:cNvSpPr/>
          <p:nvPr/>
        </p:nvSpPr>
        <p:spPr>
          <a:xfrm>
            <a:off x="7451725" y="0"/>
            <a:ext cx="865188" cy="1268413"/>
          </a:xfrm>
          <a:prstGeom prst="chevr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8196" name="TextBox 7"/>
          <p:cNvSpPr txBox="1">
            <a:spLocks noChangeArrowheads="1"/>
          </p:cNvSpPr>
          <p:nvPr/>
        </p:nvSpPr>
        <p:spPr bwMode="auto">
          <a:xfrm>
            <a:off x="827088" y="1447800"/>
            <a:ext cx="74882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Электронное обучение – неотъемлемая часть современного профессионального образования. Для электронного обучения необходим качественный цифровой учебный контент. По каждой профессии/специальности мы  предлагаем  2  вида  изданий.</a:t>
            </a:r>
            <a:endParaRPr lang="ru-RU" altLang="ru-RU" sz="180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800">
              <a:solidFill>
                <a:srgbClr val="002060"/>
              </a:solidFill>
              <a:cs typeface="Microsoft Sans Serif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5288" y="333375"/>
            <a:ext cx="66246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chemeClr val="bg1"/>
                </a:solidFill>
                <a:latin typeface="+mj-lt"/>
              </a:rPr>
              <a:t>УЧЕБНЫЕ МАТЕРИАЛЫ ПО ТОП 50</a:t>
            </a:r>
          </a:p>
        </p:txBody>
      </p:sp>
      <p:pic>
        <p:nvPicPr>
          <p:cNvPr id="8198" name="Picture 2" descr="D:\Documents and Settings\musinskaya.nv\Мои документы\Мои рисунки\книги в ПК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716338"/>
            <a:ext cx="2635250" cy="168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900113" y="2932113"/>
            <a:ext cx="2303462" cy="35290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0" name="Прямоугольник 9"/>
          <p:cNvSpPr>
            <a:spLocks noChangeArrowheads="1"/>
          </p:cNvSpPr>
          <p:nvPr/>
        </p:nvSpPr>
        <p:spPr bwMode="auto">
          <a:xfrm>
            <a:off x="1042988" y="3219450"/>
            <a:ext cx="20891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cs typeface="Microsoft Sans Serif" panose="020B0604020202020204" pitchFamily="34" charset="0"/>
              </a:rPr>
              <a:t>      ПЕЧАТНЫЕ  ИЗДАНИЯ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084888" y="2924175"/>
            <a:ext cx="2305050" cy="35290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202" name="TextBox 15"/>
          <p:cNvSpPr txBox="1">
            <a:spLocks noChangeArrowheads="1"/>
          </p:cNvSpPr>
          <p:nvPr/>
        </p:nvSpPr>
        <p:spPr bwMode="auto">
          <a:xfrm>
            <a:off x="1042988" y="4011613"/>
            <a:ext cx="20891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или их электрон-ные копии в электронной библиотеке (ЭБ) или электронные версии изданий (ЭВИ)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sp>
        <p:nvSpPr>
          <p:cNvPr id="8203" name="TextBox 16"/>
          <p:cNvSpPr txBox="1">
            <a:spLocks noChangeArrowheads="1"/>
          </p:cNvSpPr>
          <p:nvPr/>
        </p:nvSpPr>
        <p:spPr bwMode="auto">
          <a:xfrm>
            <a:off x="5435600" y="3213100"/>
            <a:ext cx="2808288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00100" indent="-3429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algn="ctr" eaLnBrk="1" hangingPunct="1">
              <a:buFontTx/>
              <a:buNone/>
            </a:pPr>
            <a:r>
              <a:rPr lang="ru-RU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	</a:t>
            </a:r>
            <a:r>
              <a:rPr lang="ru-RU" altLang="ru-RU" sz="1800" b="1">
                <a:solidFill>
                  <a:srgbClr val="002060"/>
                </a:solidFill>
                <a:cs typeface="Microsoft Sans Serif" panose="020B0604020202020204" pitchFamily="34" charset="0"/>
              </a:rPr>
              <a:t>ИНТЕРАКТИВНЫЕ УЧЕБНЫЕ  МАТЕРИАЛЫ </a:t>
            </a:r>
          </a:p>
          <a:p>
            <a:pPr lvl="1" algn="ctr" eaLnBrk="1" hangingPunct="1">
              <a:buFontTx/>
              <a:buNone/>
            </a:pPr>
            <a:r>
              <a:rPr lang="ru-RU" altLang="ru-RU" sz="1800" b="1">
                <a:solidFill>
                  <a:srgbClr val="002060"/>
                </a:solidFill>
                <a:cs typeface="Microsoft Sans Serif" panose="020B0604020202020204" pitchFamily="34" charset="0"/>
              </a:rPr>
              <a:t>	</a:t>
            </a:r>
            <a:r>
              <a:rPr lang="ru-RU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для электронного обучения</a:t>
            </a:r>
            <a:r>
              <a:rPr lang="en-US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 </a:t>
            </a:r>
            <a:r>
              <a:rPr lang="ru-RU" altLang="ru-RU" sz="1800">
                <a:solidFill>
                  <a:srgbClr val="002060"/>
                </a:solidFill>
                <a:cs typeface="Microsoft Sans Serif" panose="020B0604020202020204" pitchFamily="34" charset="0"/>
              </a:rPr>
              <a:t> в облачных сервисах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1" y="19974"/>
            <a:ext cx="9144793" cy="11217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1680" y="33337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УЧЕБНЫЕ МАТЕРИАЛЫ ПО ТОП-50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43887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литература ТОП-50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7200" y="1412776"/>
            <a:ext cx="8229600" cy="26379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020" y="4555699"/>
            <a:ext cx="8480271" cy="493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86" y="5159797"/>
            <a:ext cx="8931414" cy="5852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4175" y="5745064"/>
            <a:ext cx="815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2018 году в серии ТОП-50 выйдут еще  93 наименований учебников.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049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43887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литература ТОП-50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82" y="2276872"/>
            <a:ext cx="8541236" cy="4212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83" y="1494382"/>
            <a:ext cx="887654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41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\\004-1\acad_doc\_0ТДЕЛ РЕКЛАМЫ\Презентации\2017\белый лог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11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115888"/>
            <a:ext cx="8243887" cy="72072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  <a:t/>
            </a:r>
            <a:br>
              <a:rPr lang="ru-RU" sz="2400" b="1" dirty="0" smtClean="0">
                <a:solidFill>
                  <a:srgbClr val="003399"/>
                </a:solidFill>
                <a:latin typeface="Arno Pro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Учебная литература в электронной библиотеке издательства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9863" y="5094288"/>
            <a:ext cx="8351837" cy="1368425"/>
          </a:xfrm>
        </p:spPr>
        <p:txBody>
          <a:bodyPr>
            <a:normAutofit fontScale="47500" lnSpcReduction="20000"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ru-RU" sz="2000" dirty="0" smtClean="0">
                <a:latin typeface="Arno Pro" pitchFamily="18" charset="0"/>
              </a:rPr>
              <a:t>	</a:t>
            </a:r>
            <a:r>
              <a:rPr lang="ru-RU" sz="2900" dirty="0" smtClean="0"/>
              <a:t>ЭБ  позволяет комплектовать библиотеку  только необходимой  учебной литературой.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sz="2900" dirty="0" smtClean="0"/>
              <a:t>	</a:t>
            </a:r>
            <a:r>
              <a:rPr lang="ru-RU" sz="2900" dirty="0" err="1" smtClean="0"/>
              <a:t>Контент</a:t>
            </a:r>
            <a:r>
              <a:rPr lang="ru-RU" sz="2900" dirty="0" smtClean="0"/>
              <a:t> доставляется практически мгновенно, несмотря на удаленность учебного заведения и филиалов.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sz="2900" dirty="0" smtClean="0"/>
              <a:t>	Возможность работы с огромным количеством учебников в любом месте, где есть подключение к интернету.  </a:t>
            </a:r>
          </a:p>
          <a:p>
            <a:pPr>
              <a:buFont typeface="Arial" panose="020B0604020202020204" pitchFamily="34" charset="0"/>
              <a:buNone/>
              <a:defRPr/>
            </a:pPr>
            <a:r>
              <a:rPr lang="ru-RU" sz="2900" dirty="0"/>
              <a:t> </a:t>
            </a:r>
            <a:r>
              <a:rPr lang="ru-RU" sz="2900" dirty="0" smtClean="0"/>
              <a:t>       Предоставляется бесплатно тестовый доступ.</a:t>
            </a:r>
            <a:endParaRPr lang="ru-RU" sz="2900" dirty="0"/>
          </a:p>
        </p:txBody>
      </p:sp>
      <p:pic>
        <p:nvPicPr>
          <p:cNvPr id="2054" name="Picture 6" descr="\\004-1\acad_doc\_0ТДЕЛ РЕКЛАМЫ\КАТАЛОГИ  ЭО\2017\на верстку\4 раздел\ЭБ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563" y="1844675"/>
            <a:ext cx="3360737" cy="3233738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539750" y="1341438"/>
            <a:ext cx="84248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+mn-lt"/>
              </a:rPr>
              <a:t>Более 2000 наименований книг.  </a:t>
            </a:r>
            <a:endParaRPr lang="ru-RU" altLang="ru-RU" sz="1800" b="1" dirty="0" smtClean="0">
              <a:latin typeface="+mn-lt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>
                <a:latin typeface="+mn-lt"/>
              </a:rPr>
              <a:t>Доступны </a:t>
            </a:r>
            <a:r>
              <a:rPr lang="ru-RU" altLang="ru-RU" sz="1800" b="1" dirty="0">
                <a:latin typeface="+mn-lt"/>
              </a:rPr>
              <a:t>все учебники по ФГОС ТОП-50</a:t>
            </a:r>
            <a:r>
              <a:rPr lang="ru-RU" altLang="ru-RU" sz="1800" dirty="0">
                <a:latin typeface="+mn-lt"/>
              </a:rPr>
              <a:t>.</a:t>
            </a:r>
          </a:p>
        </p:txBody>
      </p:sp>
      <p:pic>
        <p:nvPicPr>
          <p:cNvPr id="9223" name="Picture 3" descr="\\004-1\acad_doc\_0ТДЕЛ РЕКЛАМЫ\Презентации\ТОП-50\Григорьев_высшая матем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989" y="2045698"/>
            <a:ext cx="1306512" cy="180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4" descr="\\004-1\acad_doc\_0ТДЕЛ РЕКЛАМЫ\Презентации\ТОП-50\Гридин_гостиницы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0992" y="2598053"/>
            <a:ext cx="13589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" descr="\\004-1\acad_doc\_0ТДЕЛ РЕКЛАМЫ\Презентации\ТОП-50\Гридин_практикум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383" y="3140968"/>
            <a:ext cx="1214437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1417</Words>
  <Application>Microsoft Office PowerPoint</Application>
  <PresentationFormat>Экран (4:3)</PresentationFormat>
  <Paragraphs>223</Paragraphs>
  <Slides>23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5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Учебная литература ТОП-50</vt:lpstr>
      <vt:lpstr> Учебная литература ТОП-50</vt:lpstr>
      <vt:lpstr> Учебная литература в электронной библиотеке издательства</vt:lpstr>
      <vt:lpstr> ЦИФРОВЫЕ УЧЕБНЫЕ МАТЕРИАЛЫ  (ЭУМК)</vt:lpstr>
      <vt:lpstr> Электронные учебно-методические комплексы (ЭУМК)</vt:lpstr>
      <vt:lpstr>ЭУМК нового поколения с демонстрационными материалами</vt:lpstr>
      <vt:lpstr>Виртуальные практикумы на русском и английском языках</vt:lpstr>
      <vt:lpstr>Комплекты программных учебных модулей для подготовки к демонстрационному экзамену и чемпионату WS</vt:lpstr>
      <vt:lpstr>Презентация PowerPoint</vt:lpstr>
      <vt:lpstr>Презентация PowerPoint</vt:lpstr>
      <vt:lpstr>Презентация PowerPoint</vt:lpstr>
      <vt:lpstr>Презентация PowerPoint</vt:lpstr>
      <vt:lpstr>Способы доставки электронного контента издательства  и возможности ПОО для организации электронного обучения</vt:lpstr>
      <vt:lpstr>Презентация PowerPoint</vt:lpstr>
      <vt:lpstr>Презентация PowerPoint</vt:lpstr>
      <vt:lpstr>Подробная информация</vt:lpstr>
      <vt:lpstr>Контакты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Колодкина Ольга Владимировна</dc:creator>
  <cp:lastModifiedBy>Бакашкина Наталья Николаевна</cp:lastModifiedBy>
  <cp:revision>204</cp:revision>
  <dcterms:modified xsi:type="dcterms:W3CDTF">2018-02-26T08:27:35Z</dcterms:modified>
</cp:coreProperties>
</file>