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90" autoAdjust="0"/>
  </p:normalViewPr>
  <p:slideViewPr>
    <p:cSldViewPr>
      <p:cViewPr varScale="1">
        <p:scale>
          <a:sx n="71" d="100"/>
          <a:sy n="71" d="100"/>
        </p:scale>
        <p:origin x="-1344" y="-96"/>
      </p:cViewPr>
      <p:guideLst>
        <p:guide orient="horz" pos="2160"/>
        <p:guide pos="2880"/>
      </p:guideLst>
    </p:cSldViewPr>
  </p:slideViewPr>
  <p:outlineViewPr>
    <p:cViewPr>
      <p:scale>
        <a:sx n="33" d="100"/>
        <a:sy n="33" d="100"/>
      </p:scale>
      <p:origin x="0" y="64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27.02.2018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27.02.2018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arina-bron@ya.ru"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reestrspo.ru/poop-lis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fumo-spo.ru/index.php?p=fumo_spo" TargetMode="External"/><Relationship Id="rId7" Type="http://schemas.openxmlformats.org/officeDocument/2006/relationships/image" Target="../media/image12.png"/><Relationship Id="rId2" Type="http://schemas.openxmlformats.org/officeDocument/2006/relationships/hyperlink" Target="http://www.ktits.ru/uchebnyy-centr17"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908720"/>
            <a:ext cx="7918647" cy="4968552"/>
          </a:xfrm>
        </p:spPr>
        <p:txBody>
          <a:bodyPr>
            <a:normAutofit/>
          </a:bodyPr>
          <a:lstStyle/>
          <a:p>
            <a:pPr>
              <a:lnSpc>
                <a:spcPct val="115000"/>
              </a:lnSpc>
            </a:pPr>
            <a:r>
              <a:rPr lang="ru-RU" b="1" dirty="0" smtClean="0">
                <a:solidFill>
                  <a:srgbClr val="333333"/>
                </a:solidFill>
                <a:latin typeface="Times New Roman"/>
                <a:ea typeface="Calibri"/>
                <a:cs typeface="Times New Roman"/>
              </a:rPr>
              <a:t>Из </a:t>
            </a:r>
            <a:r>
              <a:rPr lang="ru-RU" b="1" dirty="0">
                <a:solidFill>
                  <a:srgbClr val="333333"/>
                </a:solidFill>
                <a:latin typeface="Times New Roman"/>
                <a:ea typeface="Calibri"/>
                <a:cs typeface="Times New Roman"/>
              </a:rPr>
              <a:t>опыта лицензирования специальности ФГОС СПО ТОП-50 </a:t>
            </a:r>
            <a:r>
              <a:rPr lang="ru-RU" sz="3600" dirty="0">
                <a:ea typeface="Calibri"/>
                <a:cs typeface="Times New Roman"/>
              </a:rPr>
              <a:t/>
            </a:r>
            <a:br>
              <a:rPr lang="ru-RU" sz="3600" dirty="0">
                <a:ea typeface="Calibri"/>
                <a:cs typeface="Times New Roman"/>
              </a:rPr>
            </a:br>
            <a:r>
              <a:rPr lang="ru-RU" b="1" dirty="0">
                <a:solidFill>
                  <a:srgbClr val="333333"/>
                </a:solidFill>
                <a:latin typeface="Times New Roman"/>
                <a:ea typeface="Calibri"/>
                <a:cs typeface="Times New Roman"/>
              </a:rPr>
              <a:t>09.02.07 Информационные системы и </a:t>
            </a:r>
            <a:r>
              <a:rPr lang="ru-RU" b="1" dirty="0" smtClean="0">
                <a:solidFill>
                  <a:srgbClr val="333333"/>
                </a:solidFill>
                <a:latin typeface="Times New Roman"/>
                <a:ea typeface="Calibri"/>
                <a:cs typeface="Times New Roman"/>
              </a:rPr>
              <a:t>программирование в ГБПОУ УКРТБ</a:t>
            </a:r>
            <a:endParaRPr lang="ru-RU" sz="3600" dirty="0">
              <a:ea typeface="Calibri"/>
              <a:cs typeface="Times New Roman"/>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7" y="101220"/>
            <a:ext cx="1430840" cy="87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74825"/>
            <a:ext cx="888553" cy="8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2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412776"/>
            <a:ext cx="8208912" cy="5040560"/>
          </a:xfrm>
        </p:spPr>
        <p:txBody>
          <a:bodyPr>
            <a:normAutofit/>
          </a:bodyPr>
          <a:lstStyle/>
          <a:p>
            <a:endParaRPr lang="ru-RU" dirty="0" smtClean="0"/>
          </a:p>
          <a:p>
            <a:endParaRPr lang="ru-RU" dirty="0"/>
          </a:p>
          <a:p>
            <a:endParaRPr lang="ru-RU" dirty="0" smtClean="0"/>
          </a:p>
          <a:p>
            <a:endParaRPr lang="ru-RU" dirty="0"/>
          </a:p>
          <a:p>
            <a:r>
              <a:rPr lang="ru-RU" dirty="0" smtClean="0"/>
              <a:t>1С</a:t>
            </a:r>
            <a:r>
              <a:rPr lang="ru-RU" dirty="0"/>
              <a:t>: Онлайн, </a:t>
            </a:r>
            <a:r>
              <a:rPr lang="ru-RU" dirty="0" err="1"/>
              <a:t>Софтлайн</a:t>
            </a:r>
            <a:r>
              <a:rPr lang="ru-RU" dirty="0"/>
              <a:t>, </a:t>
            </a:r>
            <a:r>
              <a:rPr lang="ru-RU" dirty="0" err="1"/>
              <a:t>ИскраПро</a:t>
            </a:r>
            <a:r>
              <a:rPr lang="ru-RU" dirty="0"/>
              <a:t>, </a:t>
            </a:r>
            <a:r>
              <a:rPr lang="ru-RU" dirty="0" err="1"/>
              <a:t>Софтпортал</a:t>
            </a:r>
            <a:r>
              <a:rPr lang="ru-RU" dirty="0"/>
              <a:t>. 1С-Поволжье. </a:t>
            </a:r>
            <a:endParaRPr lang="ru-RU" dirty="0" smtClean="0"/>
          </a:p>
          <a:p>
            <a:r>
              <a:rPr lang="ru-RU" dirty="0" smtClean="0"/>
              <a:t>ЦСИ </a:t>
            </a:r>
            <a:r>
              <a:rPr lang="ru-RU" dirty="0"/>
              <a:t>ИНТЕГРО </a:t>
            </a:r>
            <a:endParaRPr lang="ru-RU" dirty="0" smtClean="0"/>
          </a:p>
          <a:p>
            <a:r>
              <a:rPr lang="ru-RU" dirty="0" smtClean="0"/>
              <a:t>Форт-диалог</a:t>
            </a:r>
          </a:p>
          <a:p>
            <a:r>
              <a:rPr lang="ru-RU" dirty="0" err="1" smtClean="0"/>
              <a:t>Finch</a:t>
            </a:r>
            <a:r>
              <a:rPr lang="en-US" dirty="0" smtClean="0"/>
              <a:t> </a:t>
            </a:r>
            <a:endParaRPr lang="ru-RU" dirty="0"/>
          </a:p>
        </p:txBody>
      </p:sp>
      <p:sp>
        <p:nvSpPr>
          <p:cNvPr id="3" name="Заголовок 2"/>
          <p:cNvSpPr>
            <a:spLocks noGrp="1"/>
          </p:cNvSpPr>
          <p:nvPr>
            <p:ph type="title"/>
          </p:nvPr>
        </p:nvSpPr>
        <p:spPr/>
        <p:txBody>
          <a:bodyPr>
            <a:normAutofit/>
          </a:bodyPr>
          <a:lstStyle/>
          <a:p>
            <a:r>
              <a:rPr lang="ru-RU" sz="3600" b="1" dirty="0" smtClean="0">
                <a:solidFill>
                  <a:schemeClr val="bg2">
                    <a:lumMod val="25000"/>
                  </a:schemeClr>
                </a:solidFill>
              </a:rPr>
              <a:t>Привлечение работодателей</a:t>
            </a:r>
            <a:endParaRPr lang="ru-RU" sz="3600" b="1" dirty="0">
              <a:solidFill>
                <a:schemeClr val="bg2">
                  <a:lumMod val="25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1" y="116631"/>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16631"/>
            <a:ext cx="8905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41" y="1484784"/>
            <a:ext cx="1952111" cy="147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402878"/>
            <a:ext cx="3240360" cy="186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1671707"/>
            <a:ext cx="22860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077072"/>
            <a:ext cx="3015208" cy="200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099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98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1772816"/>
            <a:ext cx="8496943" cy="4680520"/>
          </a:xfrm>
        </p:spPr>
        <p:txBody>
          <a:bodyPr>
            <a:normAutofit fontScale="92500" lnSpcReduction="20000"/>
          </a:bodyPr>
          <a:lstStyle/>
          <a:p>
            <a:r>
              <a:rPr lang="ru-RU" dirty="0" smtClean="0"/>
              <a:t>Проведение </a:t>
            </a:r>
            <a:r>
              <a:rPr lang="ru-RU" dirty="0"/>
              <a:t>ГИА в форме ДЭ по стандартам </a:t>
            </a:r>
            <a:r>
              <a:rPr lang="ru-RU" dirty="0" smtClean="0"/>
              <a:t>WorldSkills:</a:t>
            </a:r>
          </a:p>
          <a:p>
            <a:pPr marL="0" indent="0">
              <a:buNone/>
            </a:pPr>
            <a:r>
              <a:rPr lang="ru-RU" dirty="0" smtClean="0"/>
              <a:t>отсутствие </a:t>
            </a:r>
            <a:r>
              <a:rPr lang="ru-RU" dirty="0"/>
              <a:t>нормативных документов, отсутствие </a:t>
            </a:r>
            <a:r>
              <a:rPr lang="ru-RU" dirty="0" smtClean="0"/>
              <a:t>региональных </a:t>
            </a:r>
            <a:r>
              <a:rPr lang="ru-RU" dirty="0"/>
              <a:t>экспертов, отсутствие площадок для проведения ДЭ, отсутствие финансирования</a:t>
            </a:r>
            <a:r>
              <a:rPr lang="ru-RU" dirty="0" smtClean="0"/>
              <a:t>.</a:t>
            </a:r>
          </a:p>
          <a:p>
            <a:pPr marL="0" indent="0">
              <a:buNone/>
            </a:pPr>
            <a:endParaRPr lang="ru-RU" dirty="0"/>
          </a:p>
          <a:p>
            <a:r>
              <a:rPr lang="ru-RU" dirty="0" smtClean="0"/>
              <a:t>Критерий </a:t>
            </a:r>
            <a:r>
              <a:rPr lang="ru-RU" dirty="0"/>
              <a:t>подбора педагогических кадров (в соответствии </a:t>
            </a:r>
            <a:r>
              <a:rPr lang="ru-RU" dirty="0" smtClean="0"/>
              <a:t>с</a:t>
            </a:r>
            <a:r>
              <a:rPr lang="en-US" dirty="0"/>
              <a:t> </a:t>
            </a:r>
            <a:r>
              <a:rPr lang="ru-RU" dirty="0" smtClean="0"/>
              <a:t>ФГОС </a:t>
            </a:r>
            <a:r>
              <a:rPr lang="ru-RU" dirty="0"/>
              <a:t>ТОП-50) для преподавания УД и ПМ  по УГС 09.00.00, имеющих стаж работы не менее 3-х лет на предприятиях сферы «Связь, информационные и коммуникационные технологии», что является, по меньшей мере, странным, что программист или системный администратор, имеющий опыт работы на предприятии другой сферы, научит студентов не тому программированию или не тем навыкам системного администрирования. </a:t>
            </a:r>
            <a:endParaRPr lang="ru-RU" dirty="0" smtClean="0"/>
          </a:p>
          <a:p>
            <a:pPr marL="0" indent="0">
              <a:buNone/>
            </a:pPr>
            <a:r>
              <a:rPr lang="ru-RU" b="1" dirty="0" smtClean="0"/>
              <a:t>Возможно, ФГОС ТОП 50 будут пересмотрены!</a:t>
            </a:r>
            <a:endParaRPr lang="ru-RU" b="1" dirty="0"/>
          </a:p>
        </p:txBody>
      </p:sp>
      <p:sp>
        <p:nvSpPr>
          <p:cNvPr id="3" name="Заголовок 2"/>
          <p:cNvSpPr>
            <a:spLocks noGrp="1"/>
          </p:cNvSpPr>
          <p:nvPr>
            <p:ph type="title"/>
          </p:nvPr>
        </p:nvSpPr>
        <p:spPr/>
        <p:txBody>
          <a:bodyPr/>
          <a:lstStyle/>
          <a:p>
            <a:r>
              <a:rPr lang="ru-RU" b="1" dirty="0" smtClean="0">
                <a:solidFill>
                  <a:schemeClr val="bg2">
                    <a:lumMod val="25000"/>
                  </a:schemeClr>
                </a:solidFill>
              </a:rPr>
              <a:t>Видимые проблемы</a:t>
            </a:r>
            <a:endParaRPr lang="ru-RU" b="1" dirty="0">
              <a:solidFill>
                <a:schemeClr val="bg2">
                  <a:lumMod val="25000"/>
                </a:schemeClr>
              </a:solidFill>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0" y="78853"/>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55040"/>
            <a:ext cx="8905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359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3789041"/>
            <a:ext cx="7668841" cy="2337122"/>
          </a:xfrm>
        </p:spPr>
        <p:txBody>
          <a:bodyPr/>
          <a:lstStyle/>
          <a:p>
            <a:pPr marL="0" indent="0" algn="r">
              <a:buNone/>
            </a:pPr>
            <a:endParaRPr lang="en-US" dirty="0" smtClean="0"/>
          </a:p>
          <a:p>
            <a:pPr marL="0" indent="0" algn="r">
              <a:buNone/>
            </a:pPr>
            <a:endParaRPr lang="en-US" dirty="0"/>
          </a:p>
          <a:p>
            <a:pPr marL="0" indent="0" algn="r">
              <a:buNone/>
            </a:pPr>
            <a:r>
              <a:rPr lang="ru-RU" dirty="0" smtClean="0"/>
              <a:t>Бронштейн Марина Ефимовна, ГБПОУ УКРТБ</a:t>
            </a:r>
          </a:p>
          <a:p>
            <a:pPr marL="0" indent="0" algn="r">
              <a:buNone/>
            </a:pPr>
            <a:r>
              <a:rPr lang="en-US" dirty="0">
                <a:hlinkClick r:id="rId2"/>
              </a:rPr>
              <a:t>m</a:t>
            </a:r>
            <a:r>
              <a:rPr lang="en-US" dirty="0" smtClean="0">
                <a:hlinkClick r:id="rId2"/>
              </a:rPr>
              <a:t>arina-bron@ya.ru</a:t>
            </a:r>
            <a:endParaRPr lang="en-US" dirty="0" smtClean="0"/>
          </a:p>
          <a:p>
            <a:pPr marL="0" indent="0" algn="r">
              <a:buNone/>
            </a:pPr>
            <a:r>
              <a:rPr lang="en-US" dirty="0" smtClean="0"/>
              <a:t>+79174411030</a:t>
            </a:r>
            <a:endParaRPr lang="ru-RU" dirty="0"/>
          </a:p>
        </p:txBody>
      </p:sp>
      <p:sp>
        <p:nvSpPr>
          <p:cNvPr id="3" name="Заголовок 2"/>
          <p:cNvSpPr>
            <a:spLocks noGrp="1"/>
          </p:cNvSpPr>
          <p:nvPr>
            <p:ph type="title"/>
          </p:nvPr>
        </p:nvSpPr>
        <p:spPr>
          <a:xfrm>
            <a:off x="457200" y="338328"/>
            <a:ext cx="8291264" cy="3018664"/>
          </a:xfrm>
        </p:spPr>
        <p:txBody>
          <a:bodyPr/>
          <a:lstStyle/>
          <a:p>
            <a:r>
              <a:rPr lang="en-US" dirty="0" smtClean="0">
                <a:solidFill>
                  <a:schemeClr val="bg2">
                    <a:lumMod val="25000"/>
                  </a:schemeClr>
                </a:solidFill>
              </a:rPr>
              <a:t/>
            </a:r>
            <a:br>
              <a:rPr lang="en-US" dirty="0" smtClean="0">
                <a:solidFill>
                  <a:schemeClr val="bg2">
                    <a:lumMod val="25000"/>
                  </a:schemeClr>
                </a:solidFill>
              </a:rPr>
            </a:br>
            <a:r>
              <a:rPr lang="en-US" dirty="0">
                <a:solidFill>
                  <a:schemeClr val="bg2">
                    <a:lumMod val="25000"/>
                  </a:schemeClr>
                </a:solidFill>
              </a:rPr>
              <a:t/>
            </a:r>
            <a:br>
              <a:rPr lang="en-US" dirty="0">
                <a:solidFill>
                  <a:schemeClr val="bg2">
                    <a:lumMod val="25000"/>
                  </a:schemeClr>
                </a:solidFill>
              </a:rPr>
            </a:br>
            <a:r>
              <a:rPr lang="ru-RU" b="1" dirty="0" smtClean="0">
                <a:solidFill>
                  <a:schemeClr val="bg2">
                    <a:lumMod val="25000"/>
                  </a:schemeClr>
                </a:solidFill>
              </a:rPr>
              <a:t>СПАСИБО ЗА ВНИМАНИЕ!</a:t>
            </a:r>
            <a:endParaRPr lang="ru-RU" b="1" dirty="0">
              <a:solidFill>
                <a:schemeClr val="bg2">
                  <a:lumMod val="25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384" y="116632"/>
            <a:ext cx="8905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98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60648"/>
            <a:ext cx="8435280" cy="1728191"/>
          </a:xfrm>
        </p:spPr>
        <p:txBody>
          <a:bodyPr>
            <a:normAutofit fontScale="90000"/>
          </a:bodyPr>
          <a:lstStyle/>
          <a:p>
            <a:r>
              <a:rPr lang="ru-RU" dirty="0" smtClean="0"/>
              <a:t>     </a:t>
            </a:r>
            <a:r>
              <a:rPr lang="ru-RU" sz="4200" b="1" dirty="0" smtClean="0">
                <a:solidFill>
                  <a:schemeClr val="bg2">
                    <a:lumMod val="25000"/>
                  </a:schemeClr>
                </a:solidFill>
              </a:rPr>
              <a:t>ФГОС СПО по специальности 09.02.07 Информационные системы и программирование </a:t>
            </a:r>
            <a:endParaRPr lang="ru-RU" sz="4200" b="1" dirty="0">
              <a:solidFill>
                <a:schemeClr val="bg2">
                  <a:lumMod val="2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732" y="97582"/>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3568" y="2087319"/>
            <a:ext cx="3456384" cy="445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988840"/>
            <a:ext cx="3598732" cy="466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600" b="1" dirty="0" smtClean="0">
                <a:solidFill>
                  <a:schemeClr val="bg2">
                    <a:lumMod val="25000"/>
                  </a:schemeClr>
                </a:solidFill>
              </a:rPr>
              <a:t>Примерная образовательная программа</a:t>
            </a:r>
            <a:endParaRPr lang="ru-RU" sz="3600" b="1" dirty="0">
              <a:solidFill>
                <a:schemeClr val="bg2">
                  <a:lumMod val="2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97582"/>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a:xfrm>
            <a:off x="539552" y="1700808"/>
            <a:ext cx="8208912" cy="4824536"/>
          </a:xfrm>
        </p:spPr>
        <p:txBody>
          <a:bodyPr>
            <a:normAutofit fontScale="92500" lnSpcReduction="20000"/>
          </a:bodyPr>
          <a:lstStyle/>
          <a:p>
            <a:endParaRPr lang="ru-RU" sz="2000" dirty="0" smtClean="0">
              <a:hlinkClick r:id="rId4"/>
            </a:endParaRPr>
          </a:p>
          <a:p>
            <a:endParaRPr lang="ru-RU" sz="2000" dirty="0">
              <a:hlinkClick r:id="rId4"/>
            </a:endParaRPr>
          </a:p>
          <a:p>
            <a:endParaRPr lang="ru-RU" sz="2000" dirty="0" smtClean="0">
              <a:hlinkClick r:id="rId4"/>
            </a:endParaRPr>
          </a:p>
          <a:p>
            <a:endParaRPr lang="ru-RU" sz="2000" dirty="0">
              <a:hlinkClick r:id="rId4"/>
            </a:endParaRPr>
          </a:p>
          <a:p>
            <a:endParaRPr lang="ru-RU" sz="2000" dirty="0" smtClean="0">
              <a:hlinkClick r:id="rId4"/>
            </a:endParaRPr>
          </a:p>
          <a:p>
            <a:endParaRPr lang="ru-RU" sz="2000" dirty="0">
              <a:hlinkClick r:id="rId4"/>
            </a:endParaRPr>
          </a:p>
          <a:p>
            <a:endParaRPr lang="ru-RU" sz="2000" dirty="0" smtClean="0">
              <a:hlinkClick r:id="rId4"/>
            </a:endParaRPr>
          </a:p>
          <a:p>
            <a:endParaRPr lang="ru-RU" sz="2000" dirty="0">
              <a:hlinkClick r:id="rId4"/>
            </a:endParaRPr>
          </a:p>
          <a:p>
            <a:endParaRPr lang="ru-RU" sz="2000" dirty="0" smtClean="0">
              <a:hlinkClick r:id="rId4"/>
            </a:endParaRPr>
          </a:p>
          <a:p>
            <a:pPr marL="0" indent="0">
              <a:buNone/>
            </a:pPr>
            <a:endParaRPr lang="ru-RU" sz="2000" dirty="0" smtClean="0">
              <a:hlinkClick r:id="rId4"/>
            </a:endParaRPr>
          </a:p>
          <a:p>
            <a:pPr marL="0" indent="0">
              <a:buNone/>
            </a:pPr>
            <a:endParaRPr lang="ru-RU" sz="2000" dirty="0">
              <a:hlinkClick r:id="rId4"/>
            </a:endParaRPr>
          </a:p>
          <a:p>
            <a:pPr marL="0" indent="0">
              <a:buNone/>
            </a:pPr>
            <a:endParaRPr lang="ru-RU" sz="2000" dirty="0" smtClean="0">
              <a:hlinkClick r:id="rId4"/>
            </a:endParaRPr>
          </a:p>
          <a:p>
            <a:pPr marL="0" indent="0">
              <a:buNone/>
            </a:pPr>
            <a:endParaRPr lang="ru-RU" sz="2000" dirty="0" smtClean="0">
              <a:hlinkClick r:id="rId4"/>
            </a:endParaRPr>
          </a:p>
          <a:p>
            <a:pPr marL="0" indent="0">
              <a:buNone/>
            </a:pPr>
            <a:endParaRPr lang="ru-RU" sz="2000" dirty="0">
              <a:hlinkClick r:id="rId4"/>
            </a:endParaRPr>
          </a:p>
          <a:p>
            <a:pPr marL="0" indent="0">
              <a:buNone/>
            </a:pPr>
            <a:endParaRPr lang="ru-RU" sz="2000" dirty="0" smtClean="0">
              <a:hlinkClick r:id="rId4"/>
            </a:endParaRPr>
          </a:p>
          <a:p>
            <a:pPr marL="0" indent="0">
              <a:buNone/>
            </a:pPr>
            <a:r>
              <a:rPr lang="en-US" sz="2000" dirty="0" smtClean="0">
                <a:hlinkClick r:id="rId4"/>
              </a:rPr>
              <a:t>http</a:t>
            </a:r>
            <a:r>
              <a:rPr lang="en-US" sz="2000" dirty="0">
                <a:hlinkClick r:id="rId4"/>
              </a:rPr>
              <a:t>://</a:t>
            </a:r>
            <a:r>
              <a:rPr lang="en-US" sz="2000" dirty="0" smtClean="0">
                <a:hlinkClick r:id="rId4"/>
              </a:rPr>
              <a:t>reestrspo.ru/poop-list</a:t>
            </a:r>
            <a:endParaRPr lang="ru-RU" sz="2000" dirty="0" smtClean="0"/>
          </a:p>
          <a:p>
            <a:endParaRPr lang="ru-RU" dirty="0"/>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853836"/>
            <a:ext cx="7776864" cy="409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476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340769"/>
            <a:ext cx="8883475" cy="5381640"/>
          </a:xfrm>
        </p:spPr>
        <p:txBody>
          <a:bodyPr>
            <a:normAutofit fontScale="92500" lnSpcReduction="10000"/>
          </a:bodyPr>
          <a:lstStyle/>
          <a:p>
            <a:pPr marL="0" indent="0">
              <a:buNone/>
            </a:pPr>
            <a:r>
              <a:rPr lang="ru-RU" sz="1700" b="1" dirty="0" smtClean="0"/>
              <a:t>КПК </a:t>
            </a:r>
            <a:r>
              <a:rPr lang="ru-RU" sz="1700" b="1" dirty="0"/>
              <a:t>«Методические рекомендации по разработке рабочих программ </a:t>
            </a:r>
            <a:r>
              <a:rPr lang="ru-RU" sz="1700" b="1" dirty="0" smtClean="0"/>
              <a:t>профессиональных </a:t>
            </a:r>
            <a:r>
              <a:rPr lang="ru-RU" sz="1700" b="1" dirty="0"/>
              <a:t>модулей, учебных дисциплин и составление учебных </a:t>
            </a:r>
            <a:r>
              <a:rPr lang="ru-RU" sz="1700" b="1" dirty="0" smtClean="0"/>
              <a:t>планов </a:t>
            </a:r>
            <a:r>
              <a:rPr lang="ru-RU" sz="1700" b="1" dirty="0"/>
              <a:t>по новым, наиболее востребованным и перспективным профессиям </a:t>
            </a:r>
            <a:r>
              <a:rPr lang="ru-RU" sz="1700" b="1" dirty="0" smtClean="0"/>
              <a:t>и </a:t>
            </a:r>
            <a:r>
              <a:rPr lang="ru-RU" sz="1700" b="1" dirty="0"/>
              <a:t>специальностям ТОП-50</a:t>
            </a:r>
            <a:r>
              <a:rPr lang="ru-RU" sz="1700" b="1" dirty="0" smtClean="0"/>
              <a:t>»</a:t>
            </a:r>
          </a:p>
          <a:p>
            <a:endParaRPr lang="ru-RU" dirty="0"/>
          </a:p>
          <a:p>
            <a:endParaRPr lang="ru-RU" dirty="0" smtClean="0"/>
          </a:p>
          <a:p>
            <a:endParaRPr lang="ru-RU" dirty="0"/>
          </a:p>
          <a:p>
            <a:endParaRPr lang="ru-RU" dirty="0" smtClean="0"/>
          </a:p>
          <a:p>
            <a:endParaRPr lang="ru-RU" dirty="0"/>
          </a:p>
          <a:p>
            <a:endParaRPr lang="ru-RU" dirty="0" smtClean="0"/>
          </a:p>
          <a:p>
            <a:pPr marL="0" indent="0">
              <a:buNone/>
            </a:pPr>
            <a:endParaRPr lang="ru-RU" dirty="0" smtClean="0"/>
          </a:p>
          <a:p>
            <a:endParaRPr lang="ru-RU" dirty="0" smtClean="0"/>
          </a:p>
          <a:p>
            <a:endParaRPr lang="ru-RU" dirty="0"/>
          </a:p>
          <a:p>
            <a:endParaRPr lang="ru-RU" sz="1900" dirty="0" smtClean="0">
              <a:hlinkClick r:id="rId2"/>
            </a:endParaRPr>
          </a:p>
          <a:p>
            <a:r>
              <a:rPr lang="en-US" sz="1900" dirty="0" smtClean="0">
                <a:solidFill>
                  <a:schemeClr val="bg2">
                    <a:lumMod val="25000"/>
                  </a:schemeClr>
                </a:solidFill>
                <a:hlinkClick r:id="rId2"/>
              </a:rPr>
              <a:t>http</a:t>
            </a:r>
            <a:r>
              <a:rPr lang="en-US" sz="1900" dirty="0">
                <a:solidFill>
                  <a:schemeClr val="bg2">
                    <a:lumMod val="25000"/>
                  </a:schemeClr>
                </a:solidFill>
                <a:hlinkClick r:id="rId2"/>
              </a:rPr>
              <a:t>://</a:t>
            </a:r>
            <a:r>
              <a:rPr lang="en-US" sz="1900" dirty="0" smtClean="0">
                <a:solidFill>
                  <a:schemeClr val="bg2">
                    <a:lumMod val="25000"/>
                  </a:schemeClr>
                </a:solidFill>
                <a:hlinkClick r:id="rId2"/>
              </a:rPr>
              <a:t>www.ktits.ru/uchebnyy-centr17</a:t>
            </a:r>
            <a:endParaRPr lang="ru-RU" sz="1900" dirty="0" smtClean="0">
              <a:solidFill>
                <a:schemeClr val="bg2">
                  <a:lumMod val="25000"/>
                </a:schemeClr>
              </a:solidFill>
            </a:endParaRPr>
          </a:p>
          <a:p>
            <a:r>
              <a:rPr lang="en-US" sz="1900" dirty="0">
                <a:solidFill>
                  <a:schemeClr val="bg2">
                    <a:lumMod val="25000"/>
                  </a:schemeClr>
                </a:solidFill>
                <a:hlinkClick r:id="rId3"/>
              </a:rPr>
              <a:t>https://</a:t>
            </a:r>
            <a:r>
              <a:rPr lang="en-US" sz="1900" dirty="0" smtClean="0">
                <a:solidFill>
                  <a:schemeClr val="bg2">
                    <a:lumMod val="25000"/>
                  </a:schemeClr>
                </a:solidFill>
                <a:hlinkClick r:id="rId3"/>
              </a:rPr>
              <a:t>fumo-spo.ru/index.php?p=fumo_spo</a:t>
            </a:r>
            <a:endParaRPr lang="en-US" sz="1900" dirty="0" smtClean="0">
              <a:solidFill>
                <a:schemeClr val="bg2">
                  <a:lumMod val="25000"/>
                </a:schemeClr>
              </a:solidFill>
            </a:endParaRPr>
          </a:p>
          <a:p>
            <a:r>
              <a:rPr lang="en-US" sz="1900" dirty="0">
                <a:solidFill>
                  <a:schemeClr val="bg2">
                    <a:lumMod val="25000"/>
                  </a:schemeClr>
                </a:solidFill>
              </a:rPr>
              <a:t>http://ktits.ru/uchebnyy-centr17</a:t>
            </a:r>
            <a:endParaRPr lang="ru-RU" sz="1900" dirty="0">
              <a:solidFill>
                <a:schemeClr val="bg2">
                  <a:lumMod val="25000"/>
                </a:schemeClr>
              </a:solidFill>
            </a:endParaRPr>
          </a:p>
        </p:txBody>
      </p:sp>
      <p:sp>
        <p:nvSpPr>
          <p:cNvPr id="3" name="Заголовок 2"/>
          <p:cNvSpPr>
            <a:spLocks noGrp="1"/>
          </p:cNvSpPr>
          <p:nvPr>
            <p:ph type="title"/>
          </p:nvPr>
        </p:nvSpPr>
        <p:spPr>
          <a:xfrm>
            <a:off x="457200" y="338328"/>
            <a:ext cx="8003232" cy="1002440"/>
          </a:xfrm>
        </p:spPr>
        <p:txBody>
          <a:bodyPr/>
          <a:lstStyle/>
          <a:p>
            <a:r>
              <a:rPr lang="ru-RU" b="1" dirty="0" smtClean="0">
                <a:solidFill>
                  <a:schemeClr val="bg2">
                    <a:lumMod val="25000"/>
                  </a:schemeClr>
                </a:solidFill>
              </a:rPr>
              <a:t>Обучение в МЦК КТИТС</a:t>
            </a:r>
            <a:endParaRPr lang="ru-RU" b="1" dirty="0">
              <a:solidFill>
                <a:schemeClr val="bg2">
                  <a:lumMod val="25000"/>
                </a:scheme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16632"/>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085321"/>
            <a:ext cx="6192688" cy="86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7088" y="2085322"/>
            <a:ext cx="1729881" cy="463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7" y="3068960"/>
            <a:ext cx="6624737" cy="293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56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988840"/>
            <a:ext cx="8006133" cy="4608512"/>
          </a:xfrm>
        </p:spPr>
        <p:txBody>
          <a:bodyPr>
            <a:normAutofit fontScale="25000" lnSpcReduction="20000"/>
          </a:bodyPr>
          <a:lstStyle/>
          <a:p>
            <a:endParaRPr lang="ru-RU" dirty="0" smtClean="0"/>
          </a:p>
          <a:p>
            <a:endParaRPr lang="ru-RU" dirty="0"/>
          </a:p>
          <a:p>
            <a:endParaRPr lang="ru-RU" dirty="0" smtClean="0"/>
          </a:p>
          <a:p>
            <a:endParaRPr lang="ru-RU" dirty="0" smtClean="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a:p>
          <a:p>
            <a:pPr marL="0" indent="0">
              <a:buNone/>
            </a:pPr>
            <a:endParaRPr lang="ru-RU" dirty="0" smtClean="0"/>
          </a:p>
          <a:p>
            <a:pPr marL="0" indent="0">
              <a:buNone/>
            </a:pPr>
            <a:endParaRPr lang="ru-RU" sz="6000" dirty="0" smtClean="0"/>
          </a:p>
          <a:p>
            <a:pPr marL="0" indent="0">
              <a:buNone/>
            </a:pPr>
            <a:r>
              <a:rPr lang="ru-RU" sz="9600" dirty="0" smtClean="0"/>
              <a:t>КПК </a:t>
            </a:r>
            <a:r>
              <a:rPr lang="ru-RU" sz="9600" dirty="0"/>
              <a:t>«Организация подготовки кадров по 50 наиболее востребованным и перспективным профессиям и специальностям» , </a:t>
            </a:r>
            <a:r>
              <a:rPr lang="ru-RU" sz="9600" dirty="0" smtClean="0"/>
              <a:t>ФГБОУ </a:t>
            </a:r>
            <a:r>
              <a:rPr lang="ru-RU" sz="9600" dirty="0"/>
              <a:t>ВО «Московский политехнический университет»</a:t>
            </a:r>
          </a:p>
          <a:p>
            <a:endParaRPr lang="ru-RU" sz="9600" dirty="0" smtClean="0"/>
          </a:p>
          <a:p>
            <a:endParaRPr lang="ru-RU" sz="9600" dirty="0"/>
          </a:p>
          <a:p>
            <a:r>
              <a:rPr lang="en-US" sz="9600" dirty="0" smtClean="0"/>
              <a:t>http</a:t>
            </a:r>
            <a:r>
              <a:rPr lang="en-US" sz="9600" dirty="0"/>
              <a:t>://www.crpo-mpu.com</a:t>
            </a:r>
            <a:endParaRPr lang="ru-RU" sz="9600" dirty="0"/>
          </a:p>
        </p:txBody>
      </p:sp>
      <p:sp>
        <p:nvSpPr>
          <p:cNvPr id="3" name="Заголовок 2"/>
          <p:cNvSpPr>
            <a:spLocks noGrp="1"/>
          </p:cNvSpPr>
          <p:nvPr>
            <p:ph type="title"/>
          </p:nvPr>
        </p:nvSpPr>
        <p:spPr/>
        <p:txBody>
          <a:bodyPr>
            <a:normAutofit fontScale="90000"/>
          </a:bodyPr>
          <a:lstStyle/>
          <a:p>
            <a:r>
              <a:rPr lang="ru-RU" sz="3600" b="1" dirty="0" smtClean="0">
                <a:solidFill>
                  <a:schemeClr val="bg2">
                    <a:lumMod val="25000"/>
                  </a:schemeClr>
                </a:solidFill>
              </a:rPr>
              <a:t>Обучение в центре развития профессионального образования (ЦРПО)</a:t>
            </a:r>
            <a:endParaRPr lang="ru-RU" sz="3600" b="1" dirty="0">
              <a:solidFill>
                <a:schemeClr val="bg2">
                  <a:lumMod val="2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9"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26153"/>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11956"/>
            <a:ext cx="7272808"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69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988840"/>
            <a:ext cx="8208911" cy="4320480"/>
          </a:xfrm>
        </p:spPr>
        <p:txBody>
          <a:bodyPr>
            <a:normAutofit fontScale="92500" lnSpcReduction="10000"/>
          </a:bodyPr>
          <a:lstStyle/>
          <a:p>
            <a:r>
              <a:rPr lang="ru-RU" sz="2800" dirty="0" smtClean="0"/>
              <a:t>Заключены договора с работодателями;</a:t>
            </a:r>
          </a:p>
          <a:p>
            <a:r>
              <a:rPr lang="ru-RU" sz="2800" dirty="0" smtClean="0"/>
              <a:t>Распределены часы вариативной части;</a:t>
            </a:r>
          </a:p>
          <a:p>
            <a:r>
              <a:rPr lang="ru-RU" sz="2800" dirty="0" smtClean="0"/>
              <a:t>Создана основная образовательная программа, включающая учебный план и календарный учебный график;</a:t>
            </a:r>
          </a:p>
          <a:p>
            <a:r>
              <a:rPr lang="ru-RU" sz="2800" dirty="0" smtClean="0"/>
              <a:t>Разработаны рабочие программы УД, ПМ, ГИА, практик;</a:t>
            </a:r>
          </a:p>
          <a:p>
            <a:r>
              <a:rPr lang="ru-RU" sz="2800" dirty="0" smtClean="0"/>
              <a:t>Разработаны </a:t>
            </a:r>
            <a:r>
              <a:rPr lang="ru-RU" sz="2800" dirty="0" err="1" smtClean="0"/>
              <a:t>КОСы</a:t>
            </a:r>
            <a:r>
              <a:rPr lang="ru-RU" sz="2800" dirty="0" smtClean="0"/>
              <a:t>;</a:t>
            </a:r>
          </a:p>
          <a:p>
            <a:r>
              <a:rPr lang="ru-RU" sz="2800" dirty="0" smtClean="0"/>
              <a:t>Разрабатываются методические указания по выполнению практических работ</a:t>
            </a:r>
          </a:p>
          <a:p>
            <a:endParaRPr lang="ru-RU" dirty="0" smtClean="0"/>
          </a:p>
          <a:p>
            <a:endParaRPr lang="ru-RU" dirty="0"/>
          </a:p>
        </p:txBody>
      </p:sp>
      <p:sp>
        <p:nvSpPr>
          <p:cNvPr id="3" name="Заголовок 2"/>
          <p:cNvSpPr>
            <a:spLocks noGrp="1"/>
          </p:cNvSpPr>
          <p:nvPr>
            <p:ph type="title"/>
          </p:nvPr>
        </p:nvSpPr>
        <p:spPr/>
        <p:txBody>
          <a:bodyPr/>
          <a:lstStyle/>
          <a:p>
            <a:r>
              <a:rPr lang="ru-RU" b="1" dirty="0" smtClean="0">
                <a:solidFill>
                  <a:schemeClr val="bg2">
                    <a:lumMod val="25000"/>
                  </a:schemeClr>
                </a:solidFill>
              </a:rPr>
              <a:t>Создание ППССЗ</a:t>
            </a:r>
            <a:endParaRPr lang="ru-RU" b="1" dirty="0">
              <a:solidFill>
                <a:schemeClr val="bg2">
                  <a:lumMod val="2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89686"/>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96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solidFill>
                  <a:schemeClr val="bg2">
                    <a:lumMod val="25000"/>
                  </a:schemeClr>
                </a:solidFill>
              </a:rPr>
              <a:t>Прохождение процедуры лицензирования</a:t>
            </a:r>
            <a:endParaRPr lang="ru-RU" b="1" dirty="0">
              <a:solidFill>
                <a:schemeClr val="bg2">
                  <a:lumMod val="25000"/>
                </a:schemeClr>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32403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435" y="2204864"/>
            <a:ext cx="309721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16632"/>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34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b="1" dirty="0" smtClean="0">
                <a:solidFill>
                  <a:schemeClr val="bg2">
                    <a:lumMod val="25000"/>
                  </a:schemeClr>
                </a:solidFill>
              </a:rPr>
              <a:t>Обучение в академии </a:t>
            </a:r>
            <a:r>
              <a:rPr lang="en-US" sz="3200" b="1" dirty="0" smtClean="0">
                <a:solidFill>
                  <a:schemeClr val="bg2">
                    <a:lumMod val="25000"/>
                  </a:schemeClr>
                </a:solidFill>
              </a:rPr>
              <a:t>WorldSkills</a:t>
            </a:r>
            <a:endParaRPr lang="ru-RU" sz="3200" b="1" dirty="0">
              <a:solidFill>
                <a:schemeClr val="bg2">
                  <a:lumMod val="2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16632"/>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31640" y="1670923"/>
            <a:ext cx="3456384" cy="243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924944"/>
            <a:ext cx="3824121" cy="269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139763"/>
            <a:ext cx="3401105" cy="257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542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solidFill>
                  <a:schemeClr val="bg2">
                    <a:lumMod val="25000"/>
                  </a:schemeClr>
                </a:solidFill>
              </a:rPr>
              <a:t>Прием обучающихся </a:t>
            </a:r>
            <a:br>
              <a:rPr lang="ru-RU" b="1" dirty="0" smtClean="0">
                <a:solidFill>
                  <a:schemeClr val="bg2">
                    <a:lumMod val="25000"/>
                  </a:schemeClr>
                </a:solidFill>
              </a:rPr>
            </a:br>
            <a:r>
              <a:rPr lang="ru-RU" b="1" dirty="0" smtClean="0">
                <a:solidFill>
                  <a:schemeClr val="bg2">
                    <a:lumMod val="25000"/>
                  </a:schemeClr>
                </a:solidFill>
              </a:rPr>
              <a:t>в 2017/18 году</a:t>
            </a:r>
            <a:endParaRPr lang="ru-RU" b="1" dirty="0">
              <a:solidFill>
                <a:schemeClr val="bg2">
                  <a:lumMod val="25000"/>
                </a:scheme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4319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87680"/>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39752" y="1700808"/>
            <a:ext cx="4032448" cy="491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091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179</TotalTime>
  <Words>291</Words>
  <Application>Microsoft Office PowerPoint</Application>
  <PresentationFormat>Экран (4:3)</PresentationFormat>
  <Paragraphs>92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Из опыта лицензирования специальности ФГОС СПО ТОП-50  09.02.07 Информационные системы и программирование в ГБПОУ УКРТБ</vt:lpstr>
      <vt:lpstr>     ФГОС СПО по специальности 09.02.07 Информационные системы и программирование </vt:lpstr>
      <vt:lpstr>Примерная образовательная программа</vt:lpstr>
      <vt:lpstr>Обучение в МЦК КТИТС</vt:lpstr>
      <vt:lpstr>Обучение в центре развития профессионального образования (ЦРПО)</vt:lpstr>
      <vt:lpstr>Создание ППССЗ</vt:lpstr>
      <vt:lpstr>Прохождение процедуры лицензирования</vt:lpstr>
      <vt:lpstr>Обучение в академии WorldSkills</vt:lpstr>
      <vt:lpstr>Прием обучающихся  в 2017/18 году</vt:lpstr>
      <vt:lpstr>Привлечение работодателей</vt:lpstr>
      <vt:lpstr>Презентация PowerPoint</vt:lpstr>
      <vt:lpstr>Видимые проблемы</vt:lpstr>
      <vt:lpstr>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опыта лицензирования специальности ФГОС СПО ТОП-50  09.02.07 Информационные системы и программирование</dc:title>
  <dc:creator>Marina</dc:creator>
  <cp:lastModifiedBy>Marina</cp:lastModifiedBy>
  <cp:revision>23</cp:revision>
  <dcterms:created xsi:type="dcterms:W3CDTF">2018-02-26T14:00:29Z</dcterms:created>
  <dcterms:modified xsi:type="dcterms:W3CDTF">2018-02-27T14:50:36Z</dcterms:modified>
</cp:coreProperties>
</file>