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802" r:id="rId2"/>
    <p:sldId id="786" r:id="rId3"/>
    <p:sldId id="803" r:id="rId4"/>
    <p:sldId id="807" r:id="rId5"/>
    <p:sldId id="808" r:id="rId6"/>
    <p:sldId id="818" r:id="rId7"/>
    <p:sldId id="826" r:id="rId8"/>
    <p:sldId id="824" r:id="rId9"/>
    <p:sldId id="809" r:id="rId10"/>
    <p:sldId id="810" r:id="rId11"/>
    <p:sldId id="827" r:id="rId12"/>
    <p:sldId id="828" r:id="rId13"/>
    <p:sldId id="829" r:id="rId14"/>
    <p:sldId id="830" r:id="rId15"/>
    <p:sldId id="831" r:id="rId16"/>
    <p:sldId id="834" r:id="rId17"/>
    <p:sldId id="835" r:id="rId18"/>
    <p:sldId id="836" r:id="rId19"/>
    <p:sldId id="837" r:id="rId20"/>
    <p:sldId id="839" r:id="rId21"/>
    <p:sldId id="840" r:id="rId22"/>
    <p:sldId id="841" r:id="rId23"/>
    <p:sldId id="842" r:id="rId24"/>
    <p:sldId id="811" r:id="rId25"/>
    <p:sldId id="812" r:id="rId26"/>
    <p:sldId id="813" r:id="rId27"/>
    <p:sldId id="857" r:id="rId28"/>
    <p:sldId id="844" r:id="rId29"/>
    <p:sldId id="854" r:id="rId30"/>
    <p:sldId id="855" r:id="rId31"/>
    <p:sldId id="856" r:id="rId32"/>
    <p:sldId id="819" r:id="rId33"/>
    <p:sldId id="788" r:id="rId34"/>
    <p:sldId id="789" r:id="rId35"/>
    <p:sldId id="820" r:id="rId36"/>
    <p:sldId id="791" r:id="rId37"/>
    <p:sldId id="790" r:id="rId38"/>
    <p:sldId id="792" r:id="rId39"/>
    <p:sldId id="793" r:id="rId40"/>
    <p:sldId id="795" r:id="rId41"/>
    <p:sldId id="822" r:id="rId42"/>
    <p:sldId id="823" r:id="rId43"/>
    <p:sldId id="821" r:id="rId44"/>
    <p:sldId id="814" r:id="rId45"/>
    <p:sldId id="816" r:id="rId46"/>
    <p:sldId id="817" r:id="rId47"/>
    <p:sldId id="848" r:id="rId48"/>
    <p:sldId id="796" r:id="rId49"/>
    <p:sldId id="804" r:id="rId50"/>
    <p:sldId id="846" r:id="rId51"/>
    <p:sldId id="847" r:id="rId52"/>
    <p:sldId id="800" r:id="rId53"/>
  </p:sldIdLst>
  <p:sldSz cx="11880850" cy="7164388"/>
  <p:notesSz cx="6858000" cy="9144000"/>
  <p:defaultTextStyle>
    <a:defPPr>
      <a:defRPr lang="ru-RU"/>
    </a:defPPr>
    <a:lvl1pPr marL="0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223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447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3670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4893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118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7341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8564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69788" algn="l" defTabSz="1042447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7">
          <p15:clr>
            <a:srgbClr val="A4A3A4"/>
          </p15:clr>
        </p15:guide>
        <p15:guide id="2" pos="3743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ena" initials="E" lastIdx="4" clrIdx="0"/>
  <p:cmAuthor id="1" name="Asu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0" autoAdjust="0"/>
    <p:restoredTop sz="95647" autoAdjust="0"/>
  </p:normalViewPr>
  <p:slideViewPr>
    <p:cSldViewPr>
      <p:cViewPr varScale="1">
        <p:scale>
          <a:sx n="68" d="100"/>
          <a:sy n="68" d="100"/>
        </p:scale>
        <p:origin x="618" y="66"/>
      </p:cViewPr>
      <p:guideLst>
        <p:guide orient="horz" pos="2257"/>
        <p:guide pos="374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A546F4-3602-4837-BFFD-3E3B4BA3A09D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85788" y="685800"/>
            <a:ext cx="56864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E0C06-5FE1-4F23-A7EB-1A222EB9CE1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94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8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28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373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7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0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3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46" algn="l" defTabSz="91418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B42C68F-5021-400E-9B7D-3B4DD33E88AE}" type="slidenum">
              <a:rPr lang="en-AU"/>
              <a:pPr/>
              <a:t>15</a:t>
            </a:fld>
            <a:endParaRPr lang="en-AU"/>
          </a:p>
        </p:txBody>
      </p:sp>
      <p:sp>
        <p:nvSpPr>
          <p:cNvPr id="4710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131C54A-BF84-411A-86B5-EBD06AF7DBCD}" type="slidenum">
              <a:rPr lang="en-AU"/>
              <a:pPr/>
              <a:t>16</a:t>
            </a:fld>
            <a:endParaRPr lang="en-AU"/>
          </a:p>
        </p:txBody>
      </p:sp>
      <p:sp>
        <p:nvSpPr>
          <p:cNvPr id="501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312DFB9-3B72-41F4-99B5-EE2B7A1240A4}" type="slidenum">
              <a:rPr lang="en-AU"/>
              <a:pPr/>
              <a:t>17</a:t>
            </a:fld>
            <a:endParaRPr lang="en-AU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5C9CC33-F12C-4BCB-8A0C-01B396E98BF3}" type="slidenum">
              <a:rPr lang="en-AU"/>
              <a:pPr/>
              <a:t>18</a:t>
            </a:fld>
            <a:endParaRPr lang="en-AU"/>
          </a:p>
        </p:txBody>
      </p:sp>
      <p:sp>
        <p:nvSpPr>
          <p:cNvPr id="5222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C971877-822C-4146-9443-D6F239DB9AD6}" type="slidenum">
              <a:rPr lang="en-AU"/>
              <a:pPr/>
              <a:t>19</a:t>
            </a:fld>
            <a:endParaRPr lang="en-AU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D102A62-06D3-4B18-AB29-763BDAFD4011}" type="slidenum">
              <a:rPr lang="en-AU"/>
              <a:pPr/>
              <a:t>20</a:t>
            </a:fld>
            <a:endParaRPr lang="en-AU"/>
          </a:p>
        </p:txBody>
      </p:sp>
      <p:sp>
        <p:nvSpPr>
          <p:cNvPr id="552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9B64D1-B6A9-4C97-974E-90BF3B64219F}" type="slidenum">
              <a:rPr lang="en-AU"/>
              <a:pPr/>
              <a:t>21</a:t>
            </a:fld>
            <a:endParaRPr lang="en-AU"/>
          </a:p>
        </p:txBody>
      </p:sp>
      <p:sp>
        <p:nvSpPr>
          <p:cNvPr id="563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3D5CCFA-64F5-4A72-98FC-DB19A863CAF6}" type="slidenum">
              <a:rPr lang="en-AU"/>
              <a:pPr/>
              <a:t>22</a:t>
            </a:fld>
            <a:endParaRPr lang="en-AU"/>
          </a:p>
        </p:txBody>
      </p:sp>
      <p:sp>
        <p:nvSpPr>
          <p:cNvPr id="573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E57019B-6EF4-45EA-AC49-5F498087335F}" type="slidenum">
              <a:rPr lang="en-AU"/>
              <a:pPr/>
              <a:t>23</a:t>
            </a:fld>
            <a:endParaRPr lang="en-AU"/>
          </a:p>
        </p:txBody>
      </p:sp>
      <p:sp>
        <p:nvSpPr>
          <p:cNvPr id="583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79AA7A5-19BB-4217-A309-13ADBC784F2D}" type="slidenum">
              <a:rPr lang="ru-RU">
                <a:latin typeface="Arial" pitchFamily="34" charset="0"/>
                <a:cs typeface="DejaVu Sans" pitchFamily="34" charset="0"/>
              </a:rPr>
              <a:pPr/>
              <a:t>24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8915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38916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362BB5E-C58D-4B6F-8772-F756E9771156}" type="slidenum">
              <a:rPr lang="ru-RU"/>
              <a:pPr/>
              <a:t>6</a:t>
            </a:fld>
            <a:endParaRPr lang="ru-RU"/>
          </a:p>
        </p:txBody>
      </p:sp>
      <p:sp>
        <p:nvSpPr>
          <p:cNvPr id="3993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B71F5C30-2DD0-4084-A158-459C92A7B080}" type="slidenum">
              <a:rPr lang="ru-RU">
                <a:latin typeface="Arial" pitchFamily="34" charset="0"/>
                <a:cs typeface="DejaVu Sans" pitchFamily="34" charset="0"/>
              </a:rPr>
              <a:pPr/>
              <a:t>25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096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40964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AA1F9D3-F99E-4C01-B824-20AAC8A81AAB}" type="slidenum">
              <a:rPr lang="ru-RU">
                <a:latin typeface="Arial" pitchFamily="34" charset="0"/>
                <a:cs typeface="DejaVu Sans" pitchFamily="34" charset="0"/>
              </a:rPr>
              <a:pPr/>
              <a:t>26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4198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4198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6697B88-C22E-49B6-B633-EBC30E0A2E35}" type="slidenum">
              <a:rPr lang="ru-RU"/>
              <a:pPr/>
              <a:t>28</a:t>
            </a:fld>
            <a:endParaRPr lang="ru-RU"/>
          </a:p>
        </p:txBody>
      </p:sp>
      <p:sp>
        <p:nvSpPr>
          <p:cNvPr id="184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153808C-433A-4CC5-A0A5-9142409B275F}" type="slidenum">
              <a:rPr lang="ru-RU"/>
              <a:pPr/>
              <a:t>32</a:t>
            </a:fld>
            <a:endParaRPr lang="ru-R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C198DEE-D667-4188-ADFD-D33A5A9FDCEE}" type="slidenum">
              <a:rPr lang="ru-RU"/>
              <a:pPr/>
              <a:t>35</a:t>
            </a:fld>
            <a:endParaRPr lang="ru-RU"/>
          </a:p>
        </p:txBody>
      </p:sp>
      <p:sp>
        <p:nvSpPr>
          <p:cNvPr id="512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E0C06-5FE1-4F23-A7EB-1A222EB9CE1A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A203C05-5B70-456E-898F-D0C3E3CF58B6}" type="slidenum">
              <a:rPr lang="ru-RU"/>
              <a:pPr/>
              <a:t>41</a:t>
            </a:fld>
            <a:endParaRPr lang="ru-RU"/>
          </a:p>
        </p:txBody>
      </p:sp>
      <p:sp>
        <p:nvSpPr>
          <p:cNvPr id="604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F8E869B-3D14-4FFB-A8D3-B455BD7DDA4A}" type="slidenum">
              <a:rPr lang="ru-RU"/>
              <a:pPr/>
              <a:t>42</a:t>
            </a:fld>
            <a:endParaRPr lang="ru-RU"/>
          </a:p>
        </p:txBody>
      </p:sp>
      <p:sp>
        <p:nvSpPr>
          <p:cNvPr id="6144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C7DEBF4-92BA-4B20-86BF-4A0586E22190}" type="slidenum">
              <a:rPr lang="ru-RU"/>
              <a:pPr/>
              <a:t>43</a:t>
            </a:fld>
            <a:endParaRPr lang="ru-RU"/>
          </a:p>
        </p:txBody>
      </p:sp>
      <p:sp>
        <p:nvSpPr>
          <p:cNvPr id="5324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AC7F3B-83E5-4E4B-8ECC-5A2791F09A14}" type="slidenum">
              <a:rPr lang="en-AU"/>
              <a:pPr/>
              <a:t>7</a:t>
            </a:fld>
            <a:endParaRPr lang="en-A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4E7D1D63-B2CF-4324-99ED-A8564B6BA09F}" type="slidenum">
              <a:rPr lang="ru-RU"/>
              <a:pPr/>
              <a:t>46</a:t>
            </a:fld>
            <a:endParaRPr lang="ru-RU"/>
          </a:p>
        </p:txBody>
      </p:sp>
      <p:sp>
        <p:nvSpPr>
          <p:cNvPr id="696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87375" y="685800"/>
            <a:ext cx="568325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6281" y="4342851"/>
            <a:ext cx="5483834" cy="4117362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/>
              <a:pPr/>
              <a:t>52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8BAC7F3B-83E5-4E4B-8ECC-5A2791F09A14}" type="slidenum">
              <a:rPr lang="en-AU"/>
              <a:pPr/>
              <a:t>8</a:t>
            </a:fld>
            <a:endParaRPr lang="en-AU"/>
          </a:p>
        </p:txBody>
      </p:sp>
      <p:sp>
        <p:nvSpPr>
          <p:cNvPr id="4096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73F83AC-504F-4C67-A1BE-525CCE981BF0}" type="slidenum">
              <a:rPr lang="ru-RU">
                <a:latin typeface="Arial" pitchFamily="34" charset="0"/>
                <a:cs typeface="DejaVu Sans" pitchFamily="34" charset="0"/>
              </a:rPr>
              <a:pPr/>
              <a:t>10</a:t>
            </a:fld>
            <a:endParaRPr lang="ru-RU">
              <a:latin typeface="Arial" pitchFamily="34" charset="0"/>
              <a:cs typeface="DejaVu Sans" pitchFamily="34" charset="0"/>
            </a:endParaRPr>
          </a:p>
        </p:txBody>
      </p:sp>
      <p:sp>
        <p:nvSpPr>
          <p:cNvPr id="36867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85788" y="685800"/>
            <a:ext cx="5686425" cy="3429000"/>
          </a:xfrm>
          <a:solidFill>
            <a:srgbClr val="FFFFFF"/>
          </a:solidFill>
          <a:ln/>
        </p:spPr>
      </p:sp>
      <p:sp>
        <p:nvSpPr>
          <p:cNvPr id="36868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6281" y="4342851"/>
            <a:ext cx="5483834" cy="411736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27E37AD-F06B-4291-833F-AA98EBBB5C70}" type="slidenum">
              <a:rPr lang="en-AU"/>
              <a:pPr/>
              <a:t>11</a:t>
            </a:fld>
            <a:endParaRPr lang="en-AU"/>
          </a:p>
        </p:txBody>
      </p:sp>
      <p:sp>
        <p:nvSpPr>
          <p:cNvPr id="4300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A99252B-2135-4770-849D-92E31506334F}" type="slidenum">
              <a:rPr lang="en-AU"/>
              <a:pPr/>
              <a:t>12</a:t>
            </a:fld>
            <a:endParaRPr lang="en-AU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1657A30-6483-4235-B6D6-B4FB6AA51844}" type="slidenum">
              <a:rPr lang="en-AU"/>
              <a:pPr/>
              <a:t>13</a:t>
            </a:fld>
            <a:endParaRPr lang="en-AU"/>
          </a:p>
        </p:txBody>
      </p:sp>
      <p:sp>
        <p:nvSpPr>
          <p:cNvPr id="4505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369FE61-6995-4108-A366-2504C2A21E63}" type="slidenum">
              <a:rPr lang="en-AU"/>
              <a:pPr/>
              <a:t>14</a:t>
            </a:fld>
            <a:endParaRPr lang="en-AU"/>
          </a:p>
        </p:txBody>
      </p:sp>
      <p:sp>
        <p:nvSpPr>
          <p:cNvPr id="4608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573088" y="677863"/>
            <a:ext cx="5711825" cy="34448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1066" y="2225605"/>
            <a:ext cx="10098723" cy="1535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2130" y="4059820"/>
            <a:ext cx="8316595" cy="18308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4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6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1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3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3619" y="286908"/>
            <a:ext cx="2673191" cy="611294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4044" y="286908"/>
            <a:ext cx="7821560" cy="611294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775005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8509" y="4603786"/>
            <a:ext cx="10098723" cy="1422928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509" y="3036577"/>
            <a:ext cx="10098723" cy="1567210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223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4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56367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48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1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734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85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6978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4048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39435" y="1671693"/>
            <a:ext cx="5247375" cy="4728165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6" y="1603700"/>
            <a:ext cx="5249437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23" indent="0">
              <a:buNone/>
              <a:defRPr sz="2300" b="1"/>
            </a:lvl2pPr>
            <a:lvl3pPr marL="1042447" indent="0">
              <a:buNone/>
              <a:defRPr sz="2100" b="1"/>
            </a:lvl3pPr>
            <a:lvl4pPr marL="1563670" indent="0">
              <a:buNone/>
              <a:defRPr sz="1900" b="1"/>
            </a:lvl4pPr>
            <a:lvl5pPr marL="2084893" indent="0">
              <a:buNone/>
              <a:defRPr sz="1900" b="1"/>
            </a:lvl5pPr>
            <a:lvl6pPr marL="2606118" indent="0">
              <a:buNone/>
              <a:defRPr sz="1900" b="1"/>
            </a:lvl6pPr>
            <a:lvl7pPr marL="3127341" indent="0">
              <a:buNone/>
              <a:defRPr sz="1900" b="1"/>
            </a:lvl7pPr>
            <a:lvl8pPr marL="3648564" indent="0">
              <a:buNone/>
              <a:defRPr sz="1900" b="1"/>
            </a:lvl8pPr>
            <a:lvl9pPr marL="416978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4046" y="2272043"/>
            <a:ext cx="5249437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035310" y="1603700"/>
            <a:ext cx="5251501" cy="668343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223" indent="0">
              <a:buNone/>
              <a:defRPr sz="2300" b="1"/>
            </a:lvl2pPr>
            <a:lvl3pPr marL="1042447" indent="0">
              <a:buNone/>
              <a:defRPr sz="2100" b="1"/>
            </a:lvl3pPr>
            <a:lvl4pPr marL="1563670" indent="0">
              <a:buNone/>
              <a:defRPr sz="1900" b="1"/>
            </a:lvl4pPr>
            <a:lvl5pPr marL="2084893" indent="0">
              <a:buNone/>
              <a:defRPr sz="1900" b="1"/>
            </a:lvl5pPr>
            <a:lvl6pPr marL="2606118" indent="0">
              <a:buNone/>
              <a:defRPr sz="1900" b="1"/>
            </a:lvl6pPr>
            <a:lvl7pPr marL="3127341" indent="0">
              <a:buNone/>
              <a:defRPr sz="1900" b="1"/>
            </a:lvl7pPr>
            <a:lvl8pPr marL="3648564" indent="0">
              <a:buNone/>
              <a:defRPr sz="1900" b="1"/>
            </a:lvl8pPr>
            <a:lvl9pPr marL="4169788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035310" y="2272043"/>
            <a:ext cx="5251501" cy="412781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7" y="285251"/>
            <a:ext cx="3908718" cy="121396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5085" y="285251"/>
            <a:ext cx="6641725" cy="611460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94047" y="1499218"/>
            <a:ext cx="3908718" cy="4900641"/>
          </a:xfrm>
        </p:spPr>
        <p:txBody>
          <a:bodyPr/>
          <a:lstStyle>
            <a:lvl1pPr marL="0" indent="0">
              <a:buNone/>
              <a:defRPr sz="1600"/>
            </a:lvl1pPr>
            <a:lvl2pPr marL="521223" indent="0">
              <a:buNone/>
              <a:defRPr sz="1500"/>
            </a:lvl2pPr>
            <a:lvl3pPr marL="1042447" indent="0">
              <a:buNone/>
              <a:defRPr sz="1100"/>
            </a:lvl3pPr>
            <a:lvl4pPr marL="1563670" indent="0">
              <a:buNone/>
              <a:defRPr sz="1100"/>
            </a:lvl4pPr>
            <a:lvl5pPr marL="2084893" indent="0">
              <a:buNone/>
              <a:defRPr sz="1100"/>
            </a:lvl5pPr>
            <a:lvl6pPr marL="2606118" indent="0">
              <a:buNone/>
              <a:defRPr sz="1100"/>
            </a:lvl6pPr>
            <a:lvl7pPr marL="3127341" indent="0">
              <a:buNone/>
              <a:defRPr sz="1100"/>
            </a:lvl7pPr>
            <a:lvl8pPr marL="3648564" indent="0">
              <a:buNone/>
              <a:defRPr sz="1100"/>
            </a:lvl8pPr>
            <a:lvl9pPr marL="416978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8730" y="5015073"/>
            <a:ext cx="7128510" cy="592058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28730" y="640151"/>
            <a:ext cx="7128510" cy="4298633"/>
          </a:xfrm>
        </p:spPr>
        <p:txBody>
          <a:bodyPr/>
          <a:lstStyle>
            <a:lvl1pPr marL="0" indent="0">
              <a:buNone/>
              <a:defRPr sz="3600"/>
            </a:lvl1pPr>
            <a:lvl2pPr marL="521223" indent="0">
              <a:buNone/>
              <a:defRPr sz="3200"/>
            </a:lvl2pPr>
            <a:lvl3pPr marL="1042447" indent="0">
              <a:buNone/>
              <a:defRPr sz="2700"/>
            </a:lvl3pPr>
            <a:lvl4pPr marL="1563670" indent="0">
              <a:buNone/>
              <a:defRPr sz="2300"/>
            </a:lvl4pPr>
            <a:lvl5pPr marL="2084893" indent="0">
              <a:buNone/>
              <a:defRPr sz="2300"/>
            </a:lvl5pPr>
            <a:lvl6pPr marL="2606118" indent="0">
              <a:buNone/>
              <a:defRPr sz="2300"/>
            </a:lvl6pPr>
            <a:lvl7pPr marL="3127341" indent="0">
              <a:buNone/>
              <a:defRPr sz="2300"/>
            </a:lvl7pPr>
            <a:lvl8pPr marL="3648564" indent="0">
              <a:buNone/>
              <a:defRPr sz="2300"/>
            </a:lvl8pPr>
            <a:lvl9pPr marL="4169788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28730" y="5607131"/>
            <a:ext cx="7128510" cy="840819"/>
          </a:xfrm>
        </p:spPr>
        <p:txBody>
          <a:bodyPr/>
          <a:lstStyle>
            <a:lvl1pPr marL="0" indent="0">
              <a:buNone/>
              <a:defRPr sz="1600"/>
            </a:lvl1pPr>
            <a:lvl2pPr marL="521223" indent="0">
              <a:buNone/>
              <a:defRPr sz="1500"/>
            </a:lvl2pPr>
            <a:lvl3pPr marL="1042447" indent="0">
              <a:buNone/>
              <a:defRPr sz="1100"/>
            </a:lvl3pPr>
            <a:lvl4pPr marL="1563670" indent="0">
              <a:buNone/>
              <a:defRPr sz="1100"/>
            </a:lvl4pPr>
            <a:lvl5pPr marL="2084893" indent="0">
              <a:buNone/>
              <a:defRPr sz="1100"/>
            </a:lvl5pPr>
            <a:lvl6pPr marL="2606118" indent="0">
              <a:buNone/>
              <a:defRPr sz="1100"/>
            </a:lvl6pPr>
            <a:lvl7pPr marL="3127341" indent="0">
              <a:buNone/>
              <a:defRPr sz="1100"/>
            </a:lvl7pPr>
            <a:lvl8pPr marL="3648564" indent="0">
              <a:buNone/>
              <a:defRPr sz="1100"/>
            </a:lvl8pPr>
            <a:lvl9pPr marL="4169788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1194065"/>
          </a:xfrm>
          <a:prstGeom prst="rect">
            <a:avLst/>
          </a:prstGeom>
        </p:spPr>
        <p:txBody>
          <a:bodyPr vert="horz" lIns="104245" tIns="52122" rIns="104245" bIns="5212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4045" y="1671693"/>
            <a:ext cx="10692765" cy="4728165"/>
          </a:xfrm>
          <a:prstGeom prst="rect">
            <a:avLst/>
          </a:prstGeom>
        </p:spPr>
        <p:txBody>
          <a:bodyPr vert="horz" lIns="104245" tIns="52122" rIns="104245" bIns="5212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94043" y="6640325"/>
            <a:ext cx="2772198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l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BE020-E3D2-4B40-A05B-7CD782450F67}" type="datetimeFigureOut">
              <a:rPr lang="ru-RU" smtClean="0"/>
              <a:pPr/>
              <a:t>21.03.2018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59293" y="6640325"/>
            <a:ext cx="3762269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ct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514611" y="6640325"/>
            <a:ext cx="2772198" cy="381438"/>
          </a:xfrm>
          <a:prstGeom prst="rect">
            <a:avLst/>
          </a:prstGeom>
        </p:spPr>
        <p:txBody>
          <a:bodyPr vert="horz" lIns="104245" tIns="52122" rIns="104245" bIns="52122" rtlCol="0" anchor="ctr"/>
          <a:lstStyle>
            <a:lvl1pPr algn="r">
              <a:defRPr sz="1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AD091-9B88-4E15-8364-9591871735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2447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0918" indent="-390918" algn="l" defTabSz="104244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6988" indent="-325765" algn="l" defTabSz="104244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059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4281" indent="-260612" algn="l" defTabSz="1042447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5505" indent="-260612" algn="l" defTabSz="1042447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6728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954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9177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400" indent="-260612" algn="l" defTabSz="1042447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223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447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670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893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118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341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564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788" algn="l" defTabSz="1042447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jpeg"/><Relationship Id="rId5" Type="http://schemas.openxmlformats.org/officeDocument/2006/relationships/image" Target="../media/image6.emf"/><Relationship Id="rId4" Type="http://schemas.openxmlformats.org/officeDocument/2006/relationships/package" Target="../embeddings/______Microsoft_PowerPoint.sld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wmf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ecd.org/pisa/aboutpisa/Global-competency-for-an-inclusive-world.pd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oko@mail.ru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hyperlink" Target="http://www.centeroko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801" y="1565970"/>
            <a:ext cx="11089233" cy="489363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3200" b="1" dirty="0" smtClean="0"/>
              <a:t> 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Оценка финансовой грамотности </a:t>
            </a:r>
          </a:p>
          <a:p>
            <a:pPr lvl="0" algn="ctr"/>
            <a:r>
              <a:rPr lang="ru-RU" sz="4800" b="1" dirty="0" smtClean="0">
                <a:solidFill>
                  <a:srgbClr val="002060"/>
                </a:solidFill>
              </a:rPr>
              <a:t>в рамках международного исследования PISA-18</a:t>
            </a:r>
          </a:p>
          <a:p>
            <a:pPr lvl="0" algn="ctr"/>
            <a:endParaRPr lang="ru-RU" sz="3600" b="1" dirty="0" smtClean="0"/>
          </a:p>
          <a:p>
            <a:pPr algn="ctr"/>
            <a:r>
              <a:rPr lang="ru-RU" sz="3600" b="1" dirty="0" smtClean="0"/>
              <a:t> </a:t>
            </a:r>
            <a:r>
              <a:rPr lang="ru-RU" sz="3200" i="1" dirty="0" smtClean="0"/>
              <a:t>Рутковская Елена Лазаревна, старший научный сотрудник Института стратегии развития образования Российской академии образования, </a:t>
            </a:r>
            <a:r>
              <a:rPr lang="ru-RU" sz="3200" i="1" dirty="0" err="1" smtClean="0"/>
              <a:t>к.п.н</a:t>
            </a:r>
            <a:r>
              <a:rPr lang="ru-RU" sz="3200" i="1" dirty="0" smtClean="0"/>
              <a:t>.</a:t>
            </a:r>
            <a:endParaRPr lang="ru-RU" dirty="0"/>
          </a:p>
        </p:txBody>
      </p:sp>
      <p:grpSp>
        <p:nvGrpSpPr>
          <p:cNvPr id="2" name="Группа 6"/>
          <p:cNvGrpSpPr/>
          <p:nvPr/>
        </p:nvGrpSpPr>
        <p:grpSpPr>
          <a:xfrm>
            <a:off x="251793" y="197818"/>
            <a:ext cx="1763961" cy="1311533"/>
            <a:chOff x="7236295" y="51470"/>
            <a:chExt cx="1763961" cy="1311532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2" name="Рисунок 11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8532713" y="269826"/>
            <a:ext cx="2688850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465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 Box 1"/>
          <p:cNvSpPr txBox="1">
            <a:spLocks noChangeArrowheads="1"/>
          </p:cNvSpPr>
          <p:nvPr/>
        </p:nvSpPr>
        <p:spPr bwMode="auto">
          <a:xfrm>
            <a:off x="5847610" y="-585423"/>
            <a:ext cx="5439201" cy="279946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797" tIns="54398" rIns="108797" bIns="54398" anchor="ctr"/>
          <a:lstStyle/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b="0" dirty="0">
                <a:solidFill>
                  <a:srgbClr val="222268"/>
                </a:solidFill>
              </a:rPr>
              <a:t/>
            </a:r>
            <a:br>
              <a:rPr lang="ru-RU" b="0" dirty="0">
                <a:solidFill>
                  <a:srgbClr val="222268"/>
                </a:solidFill>
              </a:rPr>
            </a:b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US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US" b="0" dirty="0" smtClean="0">
              <a:solidFill>
                <a:srgbClr val="222268"/>
              </a:solidFill>
            </a:endParaRPr>
          </a:p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3600" dirty="0" smtClean="0">
                <a:solidFill>
                  <a:srgbClr val="222268"/>
                </a:solidFill>
              </a:rPr>
              <a:t>Финансовая </a:t>
            </a:r>
            <a:r>
              <a:rPr lang="ru-RU" sz="3600" dirty="0">
                <a:solidFill>
                  <a:srgbClr val="222268"/>
                </a:solidFill>
              </a:rPr>
              <a:t>грамотность: составляющие</a:t>
            </a:r>
            <a:br>
              <a:rPr lang="ru-RU" sz="3600" dirty="0">
                <a:solidFill>
                  <a:srgbClr val="222268"/>
                </a:solidFill>
              </a:rPr>
            </a:br>
            <a:endParaRPr lang="ru-RU" sz="3600" dirty="0">
              <a:solidFill>
                <a:srgbClr val="222268"/>
              </a:solidFill>
            </a:endParaRPr>
          </a:p>
        </p:txBody>
      </p:sp>
      <p:sp>
        <p:nvSpPr>
          <p:cNvPr id="1029" name="Text Box 2"/>
          <p:cNvSpPr txBox="1">
            <a:spLocks noChangeArrowheads="1"/>
          </p:cNvSpPr>
          <p:nvPr/>
        </p:nvSpPr>
        <p:spPr bwMode="auto">
          <a:xfrm>
            <a:off x="10488563" y="6784611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sp>
        <p:nvSpPr>
          <p:cNvPr id="1030" name="Text Box 3"/>
          <p:cNvSpPr txBox="1">
            <a:spLocks noChangeArrowheads="1"/>
          </p:cNvSpPr>
          <p:nvPr/>
        </p:nvSpPr>
        <p:spPr bwMode="auto">
          <a:xfrm>
            <a:off x="9869772" y="6524237"/>
            <a:ext cx="1447979" cy="49752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 algn="ctr"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fld id="{73F10D96-0E07-43FB-8E9D-B4CE8AEFB7DB}" type="slidenum">
              <a:rPr lang="en-GB" sz="1700">
                <a:solidFill>
                  <a:srgbClr val="000000"/>
                </a:solidFill>
              </a:rPr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t>10</a:t>
            </a:fld>
            <a:endParaRPr lang="en-GB" sz="1700" dirty="0">
              <a:solidFill>
                <a:srgbClr val="000000"/>
              </a:solidFill>
            </a:endParaRPr>
          </a:p>
        </p:txBody>
      </p:sp>
      <p:sp>
        <p:nvSpPr>
          <p:cNvPr id="1031" name="Text Box 4"/>
          <p:cNvSpPr txBox="1">
            <a:spLocks noChangeArrowheads="1"/>
          </p:cNvSpPr>
          <p:nvPr/>
        </p:nvSpPr>
        <p:spPr bwMode="auto">
          <a:xfrm>
            <a:off x="6126066" y="1567214"/>
            <a:ext cx="5754787" cy="280549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Содержание</a:t>
            </a:r>
            <a:r>
              <a:rPr lang="en-GB" sz="2900" dirty="0">
                <a:solidFill>
                  <a:srgbClr val="00B050"/>
                </a:solidFill>
              </a:rPr>
              <a:t>: </a:t>
            </a:r>
            <a:r>
              <a:rPr lang="ru-RU" sz="2900" dirty="0">
                <a:solidFill>
                  <a:srgbClr val="00B050"/>
                </a:solidFill>
              </a:rPr>
              <a:t>знание и понимание  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Деньги и операции с ними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Планирование </a:t>
            </a:r>
            <a:r>
              <a:rPr lang="ru-RU" dirty="0">
                <a:solidFill>
                  <a:srgbClr val="000000"/>
                </a:solidFill>
              </a:rPr>
              <a:t>и управление финансами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Риски </a:t>
            </a:r>
            <a:r>
              <a:rPr lang="ru-RU" dirty="0">
                <a:solidFill>
                  <a:srgbClr val="000000"/>
                </a:solidFill>
              </a:rPr>
              <a:t>и вознаграждения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Финансовая </a:t>
            </a:r>
            <a:r>
              <a:rPr lang="ru-RU" dirty="0">
                <a:solidFill>
                  <a:srgbClr val="000000"/>
                </a:solidFill>
              </a:rPr>
              <a:t>среда (отдельные вопросы из области финансов)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</p:txBody>
      </p:sp>
      <p:sp>
        <p:nvSpPr>
          <p:cNvPr id="1032" name="Text Box 5"/>
          <p:cNvSpPr txBox="1">
            <a:spLocks noChangeArrowheads="1"/>
          </p:cNvSpPr>
          <p:nvPr/>
        </p:nvSpPr>
        <p:spPr bwMode="auto">
          <a:xfrm>
            <a:off x="1299471" y="2835905"/>
            <a:ext cx="4964793" cy="39565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lnSpc>
                <a:spcPct val="80000"/>
              </a:lnSpc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Познавательная деятельность</a:t>
            </a:r>
            <a:r>
              <a:rPr lang="en-GB" sz="2900" dirty="0">
                <a:solidFill>
                  <a:srgbClr val="00B050"/>
                </a:solidFill>
              </a:rPr>
              <a:t>:  </a:t>
            </a:r>
            <a:r>
              <a:rPr lang="ru-RU" sz="2900" dirty="0">
                <a:solidFill>
                  <a:srgbClr val="00B050"/>
                </a:solidFill>
              </a:rPr>
              <a:t>познавательные умения, действия и стратегии</a:t>
            </a:r>
            <a:r>
              <a:rPr lang="ru-RU" sz="2400" dirty="0">
                <a:solidFill>
                  <a:srgbClr val="00B050"/>
                </a:solidFill>
              </a:rPr>
              <a:t> 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Выявление финансовой информации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Анализ информации в финансовом контексте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(15-25%)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Оценка финансовых проблем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00"/>
                </a:solidFill>
              </a:rPr>
              <a:t>Применение финансовых знаний и понимание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(25-35</a:t>
            </a:r>
            <a:r>
              <a:rPr lang="ru-RU" sz="1900" dirty="0" smtClean="0">
                <a:solidFill>
                  <a:srgbClr val="000000"/>
                </a:solidFill>
              </a:rPr>
              <a:t>%)</a:t>
            </a:r>
            <a:endParaRPr lang="en-GB" b="0" dirty="0">
              <a:solidFill>
                <a:srgbClr val="00B050"/>
              </a:solidFill>
            </a:endParaRPr>
          </a:p>
        </p:txBody>
      </p:sp>
      <p:sp>
        <p:nvSpPr>
          <p:cNvPr id="1033" name="Text Box 6"/>
          <p:cNvSpPr txBox="1">
            <a:spLocks noChangeArrowheads="1"/>
          </p:cNvSpPr>
          <p:nvPr/>
        </p:nvSpPr>
        <p:spPr bwMode="auto">
          <a:xfrm>
            <a:off x="6126063" y="4186900"/>
            <a:ext cx="5519645" cy="285166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>
            <a:spAutoFit/>
          </a:bodyPr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900" dirty="0">
                <a:solidFill>
                  <a:srgbClr val="00B050"/>
                </a:solidFill>
              </a:rPr>
              <a:t>Контекст: предлагаемые ситуации</a:t>
            </a:r>
          </a:p>
          <a:p>
            <a:pPr marL="0" lvl="1"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Образование и работа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(10-20%)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Дом и семья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(30-40%)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 smtClean="0">
                <a:solidFill>
                  <a:srgbClr val="000000"/>
                </a:solidFill>
              </a:rPr>
              <a:t> Личные </a:t>
            </a:r>
            <a:r>
              <a:rPr lang="ru-RU" dirty="0">
                <a:solidFill>
                  <a:srgbClr val="000000"/>
                </a:solidFill>
              </a:rPr>
              <a:t>траты, досуг и отдых</a:t>
            </a:r>
            <a:r>
              <a:rPr lang="ru-RU" sz="2400" dirty="0">
                <a:solidFill>
                  <a:srgbClr val="000000"/>
                </a:solidFill>
              </a:rPr>
              <a:t>  </a:t>
            </a:r>
            <a:r>
              <a:rPr lang="ru-RU" sz="1900" dirty="0">
                <a:solidFill>
                  <a:srgbClr val="000000"/>
                </a:solidFill>
              </a:rPr>
              <a:t>(35-45%)</a:t>
            </a:r>
          </a:p>
          <a:p>
            <a:pPr>
              <a:buFont typeface="Arial" pitchFamily="34" charset="0"/>
              <a:buChar char="•"/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Общество и гражданин</a:t>
            </a:r>
            <a:r>
              <a:rPr lang="ru-RU" sz="2400" dirty="0">
                <a:solidFill>
                  <a:srgbClr val="000000"/>
                </a:solidFill>
              </a:rPr>
              <a:t> </a:t>
            </a:r>
            <a:r>
              <a:rPr lang="ru-RU" sz="1900" dirty="0">
                <a:solidFill>
                  <a:srgbClr val="000000"/>
                </a:solidFill>
              </a:rPr>
              <a:t>(5-15%)</a:t>
            </a:r>
            <a:r>
              <a:rPr lang="en-GB" sz="2400" dirty="0">
                <a:solidFill>
                  <a:srgbClr val="000000"/>
                </a:solidFill>
              </a:rPr>
              <a:t>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en-GB" sz="2400" dirty="0">
              <a:solidFill>
                <a:srgbClr val="000000"/>
              </a:solidFill>
            </a:endParaRPr>
          </a:p>
        </p:txBody>
      </p:sp>
      <p:sp>
        <p:nvSpPr>
          <p:cNvPr id="1034" name="Rectangle 7"/>
          <p:cNvSpPr>
            <a:spLocks noChangeArrowheads="1"/>
          </p:cNvSpPr>
          <p:nvPr/>
        </p:nvSpPr>
        <p:spPr bwMode="auto">
          <a:xfrm>
            <a:off x="0" y="2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179785" y="0"/>
          <a:ext cx="4752340" cy="286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894" r:id="rId4" imgW="4521553" imgH="3390777" progId="PowerPoint.Slide.12">
                  <p:embed/>
                </p:oleObj>
              </mc:Choice>
              <mc:Fallback>
                <p:oleObj r:id="rId4" imgW="4521553" imgH="3390777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785" y="0"/>
                        <a:ext cx="4752340" cy="286575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Рисунок 10" descr="PISA_WebBanner6-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2042021" y="197818"/>
            <a:ext cx="9578935" cy="1584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грамотность: составляющие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748742" y="1854002"/>
            <a:ext cx="9578935" cy="504056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Финансовые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знания</a:t>
            </a:r>
          </a:p>
          <a:p>
            <a:pPr marL="340071" indent="-340071"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Когнитивные и практические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умения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работе с финансовыми материалами</a:t>
            </a:r>
          </a:p>
          <a:p>
            <a:pPr marL="340071" indent="-340071"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Способы действия</a:t>
            </a: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 отвечающие финансовым требованиям повседневной жизни в современном обществе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1B3157E-3D89-4422-B499-CF2D796444DA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11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2042021" y="-293541"/>
            <a:ext cx="9578935" cy="200669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грамотность: : составляющие</a:t>
            </a: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042021" y="1417953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знание финансовых продуктов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b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Под такими продуктами понимаются 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кредитные карты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чеки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банковский счет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страховка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пенсия</a:t>
            </a: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E93873F0-2F1B-4612-894E-DED5732CA12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12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1635680" y="3958657"/>
            <a:ext cx="9578935" cy="111943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1259905" y="125810"/>
            <a:ext cx="9578935" cy="158734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042021" y="1417952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понимание финансовых понятий</a:t>
            </a:r>
          </a:p>
          <a:p>
            <a:pPr marL="341961" indent="-340071"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000" b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понятий формирует представление об экономической среде, в которой живет 15-летний человек и его семья</a:t>
            </a:r>
          </a:p>
          <a:p>
            <a:pPr marL="341961" indent="-340071"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деньги                - доход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накопления      - риск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процент           - права покупателей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инфляция 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DC5299E7-AAC2-47D6-B1F4-D606AF8887C7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13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635680" y="3966949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475929" y="68842"/>
            <a:ext cx="9578935" cy="17131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042021" y="1417953"/>
            <a:ext cx="9578935" cy="53666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</a:t>
            </a: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умения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оценка информации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вычисление процентов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перевод одной валюты в другую</a:t>
            </a:r>
          </a:p>
          <a:p>
            <a:pPr marL="341961" indent="-340071">
              <a:spcBef>
                <a:spcPts val="952"/>
              </a:spcBef>
              <a:buFont typeface="Calibri" pitchFamily="34" charset="0"/>
              <a:buChar char="-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анализ текста </a:t>
            </a: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финансового документа</a:t>
            </a:r>
            <a:endParaRPr lang="ru-RU" sz="3200" b="1" i="1" dirty="0">
              <a:solidFill>
                <a:srgbClr val="0000FF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мотивация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включения в финансовую деятельность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…уверенность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применении </a:t>
            </a: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своего знания 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понимания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64CC1FB4-1117-43EE-B2D2-A3109BFA5FC7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14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635680" y="3966949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1187897" y="109458"/>
            <a:ext cx="9578935" cy="16036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 : составляющие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042021" y="1417952"/>
            <a:ext cx="9578935" cy="56718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… </a:t>
            </a:r>
            <a:r>
              <a:rPr lang="ru-RU" sz="3800" b="1" i="1" dirty="0">
                <a:solidFill>
                  <a:srgbClr val="0000FF"/>
                </a:solidFill>
                <a:latin typeface="Arial Narrow" pitchFamily="34" charset="0"/>
                <a:ea typeface="Droid Sans Fallback" charset="0"/>
                <a:cs typeface="Droid Sans Fallback" charset="0"/>
              </a:rPr>
              <a:t>в различных финансовых </a:t>
            </a:r>
            <a:r>
              <a:rPr lang="ru-RU" sz="3800" b="1" i="1" dirty="0" smtClean="0">
                <a:solidFill>
                  <a:srgbClr val="0000FF"/>
                </a:solidFill>
                <a:latin typeface="Arial Narrow" pitchFamily="34" charset="0"/>
                <a:ea typeface="Droid Sans Fallback" charset="0"/>
                <a:cs typeface="Droid Sans Fallback" charset="0"/>
              </a:rPr>
              <a:t>ситуациях</a:t>
            </a:r>
            <a:endParaRPr lang="ru-RU" sz="3800" b="1" i="1" dirty="0">
              <a:solidFill>
                <a:srgbClr val="0000FF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b="1" i="1" dirty="0">
              <a:solidFill>
                <a:srgbClr val="0000FF"/>
              </a:solidFill>
              <a:latin typeface="Arial Narrow" pitchFamily="34" charset="0"/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Акцент на повседневные ситуации решения </a:t>
            </a:r>
            <a:r>
              <a:rPr lang="ru-RU" sz="3200" b="1" i="1" dirty="0">
                <a:solidFill>
                  <a:srgbClr val="C0504D"/>
                </a:solidFill>
                <a:ea typeface="Droid Sans Fallback" charset="0"/>
                <a:cs typeface="Droid Sans Fallback" charset="0"/>
              </a:rPr>
              <a:t>собственных и домашних (семейных)</a:t>
            </a: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финансовых вопросов</a:t>
            </a:r>
          </a:p>
          <a:p>
            <a:pPr marL="341961" indent="-340071">
              <a:spcBef>
                <a:spcPts val="417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2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покупка товаров и услуг</a:t>
            </a: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управление семейным бюджетом</a:t>
            </a:r>
          </a:p>
          <a:p>
            <a:pPr marL="341961" indent="-340071">
              <a:spcBef>
                <a:spcPts val="952"/>
              </a:spcBef>
              <a:buFont typeface="Wingdings" pitchFamily="2" charset="2"/>
              <a:buChar char="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планирование финансовых дел 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						и др.</a:t>
            </a: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DFC16104-74F8-45BF-9D5F-384197EE3424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15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619945" y="3936475"/>
            <a:ext cx="9578935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52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918262" y="5330173"/>
            <a:ext cx="9578935" cy="73468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0071" indent="-340071">
              <a:spcBef>
                <a:spcPts val="952"/>
              </a:spcBef>
              <a:tabLst>
                <a:tab pos="340071" algn="l"/>
                <a:tab pos="1428299" algn="l"/>
                <a:tab pos="2516526" algn="l"/>
                <a:tab pos="3604753" algn="l"/>
                <a:tab pos="4692981" algn="l"/>
                <a:tab pos="5781208" algn="l"/>
                <a:tab pos="6869436" algn="l"/>
                <a:tab pos="7957663" algn="l"/>
                <a:tab pos="9045891" algn="l"/>
                <a:tab pos="10134118" algn="l"/>
                <a:tab pos="11222345" algn="l"/>
                <a:tab pos="12310573" algn="l"/>
              </a:tabLst>
            </a:pPr>
            <a:endParaRPr lang="ru-RU" sz="3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2042021" y="24877"/>
            <a:ext cx="9578935" cy="13698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t>Деньги и денежные операции</a:t>
            </a:r>
          </a:p>
        </p:txBody>
      </p:sp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042021" y="1325081"/>
            <a:ext cx="9578935" cy="542138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Широкий спектр личных тематик: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повседневные платежи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траты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кредитные карты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чеки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банковские счета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доходы</a:t>
            </a:r>
          </a:p>
          <a:p>
            <a:pPr marL="341961" indent="-340071"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2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валюта и др.                             </a:t>
            </a:r>
            <a:endParaRPr lang="ru-RU" sz="32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A06AAAC3-C090-4525-9219-ECAA00D367C3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16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0485" name="AutoShape 5"/>
          <p:cNvSpPr>
            <a:spLocks noChangeArrowheads="1"/>
          </p:cNvSpPr>
          <p:nvPr/>
        </p:nvSpPr>
        <p:spPr bwMode="auto">
          <a:xfrm>
            <a:off x="6876867" y="5613763"/>
            <a:ext cx="4770904" cy="1353273"/>
          </a:xfrm>
          <a:prstGeom prst="wedgeEllipseCallout">
            <a:avLst>
              <a:gd name="adj1" fmla="val -51556"/>
              <a:gd name="adj2" fmla="val -7843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204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204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1" dur="1000"/>
                                        <p:tgtEl>
                                          <p:spTgt spid="204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6" dur="10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1000" fill="hold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8" dur="1000"/>
                                        <p:tgtEl>
                                          <p:spTgt spid="204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23219"/>
            <a:ext cx="9578935" cy="1371516"/>
          </a:xfrm>
          <a:ln/>
        </p:spPr>
        <p:txBody>
          <a:bodyPr>
            <a:normAutofit fontScale="90000"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/>
              <a:t>Планирование и управление финансами</a:t>
            </a: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626914"/>
            <a:ext cx="9578935" cy="5411664"/>
          </a:xfrm>
          <a:ln/>
        </p:spPr>
        <p:txBody>
          <a:bodyPr/>
          <a:lstStyle/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Размышления над финансовыми вопросами, находящимися за пределами настоящего момента</a:t>
            </a:r>
          </a:p>
          <a:p>
            <a:pPr marL="341961" indent="-340071">
              <a:lnSpc>
                <a:spcPct val="90000"/>
              </a:lnSpc>
              <a:spcBef>
                <a:spcPts val="417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ближайшие и </a:t>
            </a:r>
            <a:r>
              <a:rPr lang="ru-RU" b="1" i="1" dirty="0" smtClean="0"/>
              <a:t>перспективные цели</a:t>
            </a:r>
            <a:endParaRPr lang="ru-RU" b="1" i="1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карьера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выбор пенсии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расходы и </a:t>
            </a:r>
            <a:r>
              <a:rPr lang="ru-RU" b="1" i="1" dirty="0" smtClean="0"/>
              <a:t>накопления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и др. </a:t>
            </a:r>
            <a:endParaRPr lang="ru-RU" b="1" i="1" dirty="0"/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                                                      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dirty="0"/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7308577" y="5814442"/>
            <a:ext cx="4302683" cy="1099534"/>
          </a:xfrm>
          <a:prstGeom prst="wedgeEllipseCallout">
            <a:avLst>
              <a:gd name="adj1" fmla="val -29838"/>
              <a:gd name="adj2" fmla="val -18692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-174134"/>
            <a:ext cx="9578935" cy="1371516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/>
              <a:t>Риски и вознаграждения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948618"/>
            <a:ext cx="9578935" cy="5767996"/>
          </a:xfrm>
          <a:ln/>
        </p:spPr>
        <p:txBody>
          <a:bodyPr>
            <a:normAutofit/>
          </a:bodyPr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процентные </a:t>
            </a:r>
            <a:r>
              <a:rPr lang="ru-RU" b="1" i="1" dirty="0"/>
              <a:t>ставки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страхование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колебания валютных курсов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риск диверсификации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инвестиции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и др. </a:t>
            </a:r>
            <a:endParaRPr lang="ru-RU" b="1" i="1" dirty="0"/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dirty="0" smtClean="0"/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 smtClean="0"/>
              <a:t>(</a:t>
            </a:r>
            <a:r>
              <a:rPr lang="ru-RU" dirty="0"/>
              <a:t>в доступных формах, </a:t>
            </a:r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например: </a:t>
            </a:r>
            <a:r>
              <a:rPr lang="ru-RU" i="1" dirty="0"/>
              <a:t>«не класть </a:t>
            </a:r>
          </a:p>
          <a:p>
            <a:pPr marL="0" indent="-340071">
              <a:spcBef>
                <a:spcPts val="0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i="1" dirty="0"/>
              <a:t>все яйца в одну корзину»</a:t>
            </a:r>
            <a:r>
              <a:rPr lang="ru-RU" dirty="0"/>
              <a:t>)</a:t>
            </a: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7998947" y="5094362"/>
            <a:ext cx="3881903" cy="1504189"/>
          </a:xfrm>
          <a:prstGeom prst="wedgeEllipseCallout">
            <a:avLst>
              <a:gd name="adj1" fmla="val -75286"/>
              <a:gd name="adj2" fmla="val -105987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2042021" y="-1"/>
            <a:ext cx="9578935" cy="131015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800" b="1" dirty="0" smtClean="0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t>Финансовая среда</a:t>
            </a:r>
            <a:endParaRPr lang="ru-RU" sz="48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043882" y="1475997"/>
            <a:ext cx="10546136" cy="56137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lnSpc>
                <a:spcPct val="90000"/>
              </a:lnSpc>
              <a:spcBef>
                <a:spcPts val="952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Акцент на финансовом окружении, в котором личность должна действовать и принимать эффективные решения</a:t>
            </a:r>
          </a:p>
          <a:p>
            <a:pPr marL="341961" indent="-340071">
              <a:lnSpc>
                <a:spcPct val="90000"/>
              </a:lnSpc>
              <a:spcBef>
                <a:spcPts val="238"/>
              </a:spcBef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0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финансовые рынки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налоги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выгоды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цены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информационные ресурсы</a:t>
            </a:r>
          </a:p>
          <a:p>
            <a:pPr marL="341961" indent="-340071">
              <a:lnSpc>
                <a:spcPct val="90000"/>
              </a:lnSpc>
              <a:spcBef>
                <a:spcPts val="952"/>
              </a:spcBef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800" b="1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правовое регулирование ряда </a:t>
            </a:r>
            <a:r>
              <a:rPr lang="ru-RU" sz="38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вопросов </a:t>
            </a:r>
            <a:r>
              <a:rPr lang="ru-RU" sz="4000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др. </a:t>
            </a:r>
            <a:endParaRPr lang="ru-RU" sz="3800" b="1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B97C25EF-E9EE-48D0-9F2B-2E3F00DA9206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19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7906129" y="3882370"/>
            <a:ext cx="3974721" cy="1655106"/>
          </a:xfrm>
          <a:prstGeom prst="wedgeEllipseCallout">
            <a:avLst>
              <a:gd name="adj1" fmla="val -100155"/>
              <a:gd name="adj2" fmla="val 20700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Содержание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10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10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6" dur="10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1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3" dur="10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8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0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0" dur="10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1000" fill="hold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7" dur="1000"/>
                                        <p:tgtEl>
                                          <p:spTgt spid="235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3" dur="1000" fill="hold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4" dur="1000"/>
                                        <p:tgtEl>
                                          <p:spTgt spid="235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9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0.7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0" dur="1000" fill="hold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51" dur="1000"/>
                                        <p:tgtEl>
                                          <p:spTgt spid="235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20362" y="2862114"/>
            <a:ext cx="10866448" cy="4302274"/>
          </a:xfrm>
        </p:spPr>
        <p:txBody>
          <a:bodyPr>
            <a:normAutofit fontScale="77500" lnSpcReduction="20000"/>
          </a:bodyPr>
          <a:lstStyle/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>
                <a:latin typeface="Calibri" pitchFamily="34" charset="0"/>
              </a:rPr>
              <a:t>Проводит </a:t>
            </a:r>
            <a:r>
              <a:rPr lang="ru-RU" sz="3500" dirty="0" smtClean="0">
                <a:latin typeface="Calibri" pitchFamily="34" charset="0"/>
              </a:rPr>
              <a:t> </a:t>
            </a:r>
            <a:r>
              <a:rPr lang="ru-RU" sz="3500" b="1" dirty="0" smtClean="0">
                <a:latin typeface="Calibri" pitchFamily="34" charset="0"/>
              </a:rPr>
              <a:t>Организация экономического сотрудничества и развития – </a:t>
            </a:r>
            <a:r>
              <a:rPr lang="en-US" sz="3500" b="1" i="1" dirty="0" smtClean="0">
                <a:latin typeface="Calibri" pitchFamily="34" charset="0"/>
              </a:rPr>
              <a:t>OECD</a:t>
            </a:r>
            <a:endParaRPr lang="ru-RU" sz="3500" b="1" i="1" dirty="0" smtClean="0">
              <a:latin typeface="Calibri" pitchFamily="34" charset="0"/>
            </a:endParaRP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/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/>
              <a:t>Оценивается функциональная грамотность 15-летних учащихся – их способность </a:t>
            </a:r>
            <a:r>
              <a:rPr lang="ru-RU" sz="3500" b="1" dirty="0" smtClean="0">
                <a:solidFill>
                  <a:srgbClr val="FF0000"/>
                </a:solidFill>
              </a:rPr>
              <a:t>использовать знания, умения и опыт для решения жизненных задач</a:t>
            </a:r>
            <a:r>
              <a:rPr lang="ru-RU" sz="3500" b="1" dirty="0" smtClean="0"/>
              <a:t> в ситуациях личностно и социально значимых.</a:t>
            </a: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>
              <a:latin typeface="Calibri" pitchFamily="34" charset="0"/>
            </a:endParaRP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>
                <a:latin typeface="Calibri" pitchFamily="34" charset="0"/>
              </a:rPr>
              <a:t>Циклы исследования </a:t>
            </a:r>
            <a:r>
              <a:rPr lang="en-US" sz="3500" b="1" dirty="0" smtClean="0">
                <a:latin typeface="Calibri" pitchFamily="34" charset="0"/>
              </a:rPr>
              <a:t>PISA</a:t>
            </a:r>
            <a:r>
              <a:rPr lang="ru-RU" sz="3500" b="1" dirty="0" smtClean="0">
                <a:latin typeface="Calibri" pitchFamily="34" charset="0"/>
              </a:rPr>
              <a:t>: </a:t>
            </a:r>
            <a:r>
              <a:rPr lang="en-US" sz="3500" b="1" dirty="0" smtClean="0">
                <a:latin typeface="Calibri" pitchFamily="34" charset="0"/>
              </a:rPr>
              <a:t>2000, 2003, 2006, 2009</a:t>
            </a:r>
            <a:r>
              <a:rPr lang="ru-RU" sz="3500" b="1" dirty="0" smtClean="0">
                <a:latin typeface="Calibri" pitchFamily="34" charset="0"/>
              </a:rPr>
              <a:t>, 2012, 2015, </a:t>
            </a:r>
            <a:r>
              <a:rPr lang="ru-RU" sz="3500" b="1" dirty="0" smtClean="0">
                <a:solidFill>
                  <a:srgbClr val="FF0000"/>
                </a:solidFill>
                <a:latin typeface="Calibri" pitchFamily="34" charset="0"/>
              </a:rPr>
              <a:t>2018 </a:t>
            </a:r>
            <a:r>
              <a:rPr lang="en-US" sz="3500" b="1" dirty="0" smtClean="0">
                <a:latin typeface="Calibri" pitchFamily="34" charset="0"/>
              </a:rPr>
              <a:t> </a:t>
            </a:r>
            <a:r>
              <a:rPr lang="ru-RU" sz="3500" b="1" dirty="0" smtClean="0">
                <a:latin typeface="Calibri" pitchFamily="34" charset="0"/>
              </a:rPr>
              <a:t>годы</a:t>
            </a:r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ru-RU" sz="1400" b="1" dirty="0" smtClean="0"/>
          </a:p>
          <a:p>
            <a:pPr indent="-2751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ru-RU" sz="3500" b="1" dirty="0" smtClean="0"/>
              <a:t>Исследование финансовой грамотности проводится с 2012 года.</a:t>
            </a: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849" y="845890"/>
            <a:ext cx="10692765" cy="1495085"/>
          </a:xfrm>
        </p:spPr>
        <p:txBody>
          <a:bodyPr>
            <a:noAutofit/>
          </a:bodyPr>
          <a:lstStyle/>
          <a:p>
            <a:pPr lvl="0"/>
            <a:r>
              <a:rPr lang="ru-RU" sz="3200" dirty="0" smtClean="0">
                <a:solidFill>
                  <a:srgbClr val="0070C0"/>
                </a:solidFill>
              </a:rPr>
              <a:t/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Международная программа оценки образовательных достижений учащихся 15-летнего возраста </a:t>
            </a:r>
            <a:r>
              <a:rPr lang="en-US" sz="3200" dirty="0" smtClean="0">
                <a:solidFill>
                  <a:srgbClr val="0070C0"/>
                </a:solidFill>
              </a:rPr>
              <a:t>PISA</a:t>
            </a:r>
            <a:r>
              <a:rPr lang="ru-RU" sz="3200" dirty="0" smtClean="0">
                <a:solidFill>
                  <a:srgbClr val="0070C0"/>
                </a:solidFill>
              </a:rPr>
              <a:t> </a:t>
            </a:r>
            <a:br>
              <a:rPr lang="ru-RU" sz="32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0070C0"/>
                </a:solidFill>
              </a:rPr>
              <a:t>(</a:t>
            </a:r>
            <a:r>
              <a:rPr lang="en-US" sz="3200" dirty="0" err="1" smtClean="0">
                <a:solidFill>
                  <a:srgbClr val="0070C0"/>
                </a:solidFill>
              </a:rPr>
              <a:t>Programme</a:t>
            </a:r>
            <a:r>
              <a:rPr lang="en-US" sz="3200" dirty="0" smtClean="0">
                <a:solidFill>
                  <a:srgbClr val="0070C0"/>
                </a:solidFill>
              </a:rPr>
              <a:t> for International Student Assessment</a:t>
            </a:r>
            <a:r>
              <a:rPr lang="ru-RU" sz="3200" dirty="0" smtClean="0">
                <a:solidFill>
                  <a:srgbClr val="0070C0"/>
                </a:solidFill>
              </a:rPr>
              <a:t>) 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98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-295199"/>
            <a:ext cx="9578935" cy="2008351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Распознавание финансовой</a:t>
            </a:r>
            <a:br>
              <a:rPr lang="ru-RU" sz="4400" b="1" dirty="0"/>
            </a:br>
            <a:r>
              <a:rPr lang="ru-RU" sz="4400" b="1" dirty="0"/>
              <a:t>   информации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2142033"/>
            <a:ext cx="9578935" cy="4698963"/>
          </a:xfrm>
          <a:ln/>
        </p:spPr>
        <p:txBody>
          <a:bodyPr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 smtClean="0"/>
              <a:t>объявления</a:t>
            </a:r>
            <a:endParaRPr lang="ru-RU" b="1" i="1" dirty="0"/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графики, таблицы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счета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бланки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инструкции </a:t>
            </a:r>
            <a:r>
              <a:rPr lang="ru-RU" b="1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др.</a:t>
            </a:r>
            <a:r>
              <a:rPr lang="ru-RU" b="1" i="1" dirty="0" smtClean="0"/>
              <a:t>     </a:t>
            </a: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5603" name="AutoShape 3"/>
          <p:cNvSpPr>
            <a:spLocks noChangeArrowheads="1"/>
          </p:cNvSpPr>
          <p:nvPr/>
        </p:nvSpPr>
        <p:spPr bwMode="auto">
          <a:xfrm>
            <a:off x="5472205" y="5310386"/>
            <a:ext cx="5895047" cy="1701542"/>
          </a:xfrm>
          <a:prstGeom prst="wedgeEllipseCallout">
            <a:avLst>
              <a:gd name="adj1" fmla="val -44107"/>
              <a:gd name="adj2" fmla="val -13456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125810"/>
            <a:ext cx="9578935" cy="1502762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Анализ информации    </a:t>
            </a:r>
            <a:br>
              <a:rPr lang="ru-RU" sz="4400" b="1" dirty="0"/>
            </a:br>
            <a:r>
              <a:rPr lang="ru-RU" sz="4400" b="1" dirty="0"/>
              <a:t>   в финансовом контексте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854002"/>
            <a:ext cx="9578935" cy="4896544"/>
          </a:xfrm>
          <a:ln/>
        </p:spPr>
        <p:txBody>
          <a:bodyPr/>
          <a:lstStyle/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сравнение</a:t>
            </a:r>
          </a:p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противопоставление </a:t>
            </a:r>
          </a:p>
          <a:p>
            <a:pPr marL="340071" indent="-340071">
              <a:lnSpc>
                <a:spcPct val="90000"/>
              </a:lnSpc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dirty="0"/>
              <a:t>распознавание</a:t>
            </a:r>
            <a:r>
              <a:rPr lang="ru-RU" sz="2900" dirty="0"/>
              <a:t> </a:t>
            </a:r>
          </a:p>
          <a:p>
            <a:pPr marL="340071" indent="-340071">
              <a:lnSpc>
                <a:spcPct val="90000"/>
              </a:lnSpc>
              <a:spcBef>
                <a:spcPts val="714"/>
              </a:spcBef>
              <a:buNone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900" b="1" dirty="0"/>
              <a:t>                    </a:t>
            </a:r>
          </a:p>
          <a:p>
            <a:pPr marL="340071" indent="-340071">
              <a:lnSpc>
                <a:spcPct val="90000"/>
              </a:lnSpc>
              <a:spcBef>
                <a:spcPts val="833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b="1" i="1" dirty="0" smtClean="0"/>
              <a:t>объявления </a:t>
            </a:r>
            <a:r>
              <a:rPr lang="ru-RU" sz="3300" b="1" i="1" dirty="0"/>
              <a:t>о кредите</a:t>
            </a:r>
          </a:p>
          <a:p>
            <a:pPr marL="340071" indent="-340071">
              <a:lnSpc>
                <a:spcPct val="90000"/>
              </a:lnSpc>
              <a:spcBef>
                <a:spcPts val="536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300" b="1" i="1" dirty="0" smtClean="0"/>
              <a:t>условия оплаты труда при приёме на работу и др.</a:t>
            </a:r>
            <a:endParaRPr lang="ru-RU" sz="2100" b="1" i="1" dirty="0"/>
          </a:p>
          <a:p>
            <a:pPr marL="340071" indent="-340071">
              <a:lnSpc>
                <a:spcPct val="90000"/>
              </a:lnSpc>
              <a:spcBef>
                <a:spcPts val="536"/>
              </a:spcBef>
              <a:buNone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100" b="1" i="1" dirty="0"/>
          </a:p>
        </p:txBody>
      </p:sp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6835300" y="1628572"/>
            <a:ext cx="4490384" cy="1953622"/>
          </a:xfrm>
          <a:prstGeom prst="wedgeEllipseCallout">
            <a:avLst>
              <a:gd name="adj1" fmla="val -73914"/>
              <a:gd name="adj2" fmla="val 67872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42021" y="23219"/>
            <a:ext cx="9578935" cy="1371516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Оценка финансовых проблем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417953"/>
            <a:ext cx="9578935" cy="5620625"/>
          </a:xfrm>
          <a:ln/>
        </p:spPr>
        <p:txBody>
          <a:bodyPr>
            <a:normAutofit lnSpcReduction="10000"/>
          </a:bodyPr>
          <a:lstStyle/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i="1" dirty="0">
                <a:solidFill>
                  <a:srgbClr val="0000FF"/>
                </a:solidFill>
              </a:rPr>
              <a:t>Распознавание</a:t>
            </a:r>
            <a:r>
              <a:rPr lang="ru-RU" dirty="0"/>
              <a:t> и </a:t>
            </a:r>
            <a:r>
              <a:rPr lang="ru-RU" i="1" dirty="0">
                <a:solidFill>
                  <a:srgbClr val="0000FF"/>
                </a:solidFill>
              </a:rPr>
              <a:t>конструирование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суждений и объяснений по проблемам,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связанным с финансами,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основанных на </a:t>
            </a:r>
            <a:r>
              <a:rPr lang="ru-RU" i="1" dirty="0">
                <a:solidFill>
                  <a:srgbClr val="0000FF"/>
                </a:solidFill>
              </a:rPr>
              <a:t>знании</a:t>
            </a:r>
            <a:r>
              <a:rPr lang="ru-RU" dirty="0"/>
              <a:t>, </a:t>
            </a:r>
            <a:r>
              <a:rPr lang="ru-RU" i="1" dirty="0">
                <a:solidFill>
                  <a:srgbClr val="0000FF"/>
                </a:solidFill>
              </a:rPr>
              <a:t>понимании</a:t>
            </a:r>
            <a:r>
              <a:rPr lang="ru-RU" dirty="0"/>
              <a:t> и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возможном </a:t>
            </a:r>
            <a:r>
              <a:rPr lang="ru-RU" i="1" dirty="0"/>
              <a:t>опыте</a:t>
            </a:r>
            <a:r>
              <a:rPr lang="ru-RU" dirty="0"/>
              <a:t> 15-летних 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dirty="0"/>
              <a:t>в применении к заданным </a:t>
            </a:r>
            <a:r>
              <a:rPr lang="ru-RU" i="1" dirty="0">
                <a:solidFill>
                  <a:srgbClr val="0000FF"/>
                </a:solidFill>
              </a:rPr>
              <a:t>контекстам</a:t>
            </a:r>
          </a:p>
          <a:p>
            <a:pPr marL="341961" indent="-340071">
              <a:lnSpc>
                <a:spcPct val="90000"/>
              </a:lnSpc>
              <a:spcBef>
                <a:spcPts val="417"/>
              </a:spcBef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sz="1700" dirty="0"/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объяснение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оценка                               </a:t>
            </a:r>
          </a:p>
          <a:p>
            <a:pPr marL="341961" indent="-340071">
              <a:lnSpc>
                <a:spcPct val="90000"/>
              </a:lnSpc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обобщение</a:t>
            </a:r>
          </a:p>
          <a:p>
            <a:pPr marL="341961" indent="-340071">
              <a:lnSpc>
                <a:spcPct val="90000"/>
              </a:lnSpc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7651" name="AutoShape 3"/>
          <p:cNvSpPr>
            <a:spLocks noChangeArrowheads="1"/>
          </p:cNvSpPr>
          <p:nvPr/>
        </p:nvSpPr>
        <p:spPr bwMode="auto">
          <a:xfrm rot="21000000">
            <a:off x="6200697" y="5133712"/>
            <a:ext cx="5304004" cy="1803014"/>
          </a:xfrm>
          <a:prstGeom prst="wedgeEllipseCallout">
            <a:avLst>
              <a:gd name="adj1" fmla="val -67908"/>
              <a:gd name="adj2" fmla="val -91502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1635680" y="125810"/>
            <a:ext cx="10245170" cy="1587342"/>
          </a:xfrm>
          <a:ln/>
        </p:spPr>
        <p:txBody>
          <a:bodyPr>
            <a:normAutofit/>
          </a:bodyPr>
          <a:lstStyle/>
          <a:p>
            <a:pPr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400" b="1" dirty="0"/>
              <a:t>Применение финансовых знаний с демонстрацией понимания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042021" y="1927087"/>
            <a:ext cx="9578935" cy="5039483"/>
          </a:xfrm>
          <a:ln/>
        </p:spPr>
        <p:txBody>
          <a:bodyPr/>
          <a:lstStyle/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Сфокусированность на эффективных действиях в финансовых ситуациях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выполнение вычислений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решение проблем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принятие финансовых решений</a:t>
            </a:r>
          </a:p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b="1" i="1" dirty="0"/>
              <a:t>объяснение своего выбора</a:t>
            </a:r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  <a:p>
            <a:pPr marL="341961" indent="-340071">
              <a:buNone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endParaRPr lang="ru-RU" b="1" i="1" dirty="0"/>
          </a:p>
        </p:txBody>
      </p:sp>
      <p:sp>
        <p:nvSpPr>
          <p:cNvPr id="28675" name="AutoShape 3"/>
          <p:cNvSpPr>
            <a:spLocks noChangeArrowheads="1"/>
          </p:cNvSpPr>
          <p:nvPr/>
        </p:nvSpPr>
        <p:spPr bwMode="auto">
          <a:xfrm>
            <a:off x="7426706" y="5238378"/>
            <a:ext cx="4490383" cy="1926010"/>
          </a:xfrm>
          <a:prstGeom prst="wedgeEllipseCallout">
            <a:avLst>
              <a:gd name="adj1" fmla="val -7351"/>
              <a:gd name="adj2" fmla="val -164533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600" b="1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Процессы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(Познавательная деятельность)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dirty="0">
                <a:solidFill>
                  <a:srgbClr val="254061"/>
                </a:solidFill>
                <a:latin typeface="Arial" pitchFamily="34" charset="0"/>
                <a:ea typeface="Droid Sans Fallback" charset="0"/>
                <a:cs typeface="Droid Sans Fallback" charset="0"/>
              </a:rPr>
              <a:t>(умения, стратегии и т.п.)</a:t>
            </a:r>
            <a:r>
              <a:rPr lang="ru-RU" sz="2600" dirty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467818" y="558513"/>
            <a:ext cx="10692765" cy="10081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4400" b="1" dirty="0">
                <a:solidFill>
                  <a:srgbClr val="002060"/>
                </a:solidFill>
              </a:rPr>
              <a:t>Особенности </a:t>
            </a:r>
            <a:r>
              <a:rPr lang="ru-RU" sz="4400" b="1" dirty="0" smtClean="0">
                <a:solidFill>
                  <a:srgbClr val="002060"/>
                </a:solidFill>
              </a:rPr>
              <a:t>заданий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539827" y="1493962"/>
            <a:ext cx="10746982" cy="554461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/>
          <a:lstStyle/>
          <a:p>
            <a:pPr marL="404260" indent="-404260">
              <a:spcBef>
                <a:spcPts val="952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В каждом из заданий описываются </a:t>
            </a:r>
            <a:r>
              <a:rPr lang="ru-RU" sz="2700" dirty="0">
                <a:solidFill>
                  <a:srgbClr val="000000"/>
                </a:solidFill>
              </a:rPr>
              <a:t>жизненная ситуация, </a:t>
            </a:r>
            <a:r>
              <a:rPr lang="ru-RU" sz="2700" dirty="0" smtClean="0">
                <a:solidFill>
                  <a:srgbClr val="000000"/>
                </a:solidFill>
              </a:rPr>
              <a:t>как правило</a:t>
            </a:r>
            <a:r>
              <a:rPr lang="en-US" sz="2700" dirty="0" smtClean="0">
                <a:solidFill>
                  <a:srgbClr val="000000"/>
                </a:solidFill>
              </a:rPr>
              <a:t>, </a:t>
            </a:r>
            <a:r>
              <a:rPr lang="ru-RU" sz="2700" dirty="0" smtClean="0">
                <a:solidFill>
                  <a:srgbClr val="000000"/>
                </a:solidFill>
              </a:rPr>
              <a:t>близкая </a:t>
            </a:r>
            <a:r>
              <a:rPr lang="ru-RU" sz="2700" dirty="0" smtClean="0">
                <a:solidFill>
                  <a:srgbClr val="000000"/>
                </a:solidFill>
              </a:rPr>
              <a:t>и </a:t>
            </a:r>
            <a:r>
              <a:rPr lang="ru-RU" sz="2700" dirty="0">
                <a:solidFill>
                  <a:srgbClr val="000000"/>
                </a:solidFill>
              </a:rPr>
              <a:t>понятная </a:t>
            </a:r>
            <a:r>
              <a:rPr lang="ru-RU" sz="2700" dirty="0" smtClean="0">
                <a:solidFill>
                  <a:srgbClr val="000000"/>
                </a:solidFill>
              </a:rPr>
              <a:t>учащемуся</a:t>
            </a:r>
          </a:p>
          <a:p>
            <a:pPr marL="404260" indent="-404260">
              <a:spcBef>
                <a:spcPts val="952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Каждое задание содержит з</a:t>
            </a:r>
            <a:r>
              <a:rPr lang="ru-RU" sz="2700" dirty="0" smtClean="0"/>
              <a:t>адачу, решаемую с помощью имеющихся знаний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/>
              <a:t>Контекст заданий близок к ситуациям, возникающим в повседневной жизни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Ситуация требует осознанного выбора модели поведения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Вопросы изложены простым, ясным языком и, как правило, немногословны</a:t>
            </a:r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r>
              <a:rPr lang="ru-RU" sz="2700" dirty="0" smtClean="0">
                <a:solidFill>
                  <a:srgbClr val="000000"/>
                </a:solidFill>
              </a:rPr>
              <a:t>Информация предъявляется в текстовой и нетекстовой форме (таблицы, простые столбчатые диаграммы, рекламные объявления, выписки с банковских счетов и др.)</a:t>
            </a:r>
            <a:endParaRPr lang="ru-RU" sz="2700" dirty="0" smtClean="0"/>
          </a:p>
          <a:p>
            <a:pPr marL="404260" indent="-404260">
              <a:spcBef>
                <a:spcPts val="714"/>
              </a:spcBef>
              <a:buFont typeface="Arial" pitchFamily="34" charset="0"/>
              <a:buChar char="•"/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endParaRPr lang="ru-RU" sz="2700" dirty="0">
              <a:solidFill>
                <a:srgbClr val="000000"/>
              </a:solidFill>
            </a:endParaRPr>
          </a:p>
          <a:p>
            <a:pPr marL="404260" indent="-404260">
              <a:spcBef>
                <a:spcPts val="714"/>
              </a:spcBef>
              <a:tabLst>
                <a:tab pos="404260" algn="l"/>
                <a:tab pos="1492360" algn="l"/>
                <a:tab pos="2580461" algn="l"/>
                <a:tab pos="3668561" algn="l"/>
                <a:tab pos="4756661" algn="l"/>
                <a:tab pos="5844762" algn="l"/>
                <a:tab pos="6932862" algn="l"/>
                <a:tab pos="8020962" algn="l"/>
                <a:tab pos="9109063" algn="l"/>
                <a:tab pos="10197163" algn="l"/>
                <a:tab pos="11285263" algn="l"/>
                <a:tab pos="12373365" algn="l"/>
              </a:tabLst>
            </a:pPr>
            <a:endParaRPr lang="ru-RU" sz="2700" dirty="0">
              <a:solidFill>
                <a:srgbClr val="000000"/>
              </a:solidFill>
            </a:endParaRPr>
          </a:p>
        </p:txBody>
      </p:sp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594044" y="286909"/>
            <a:ext cx="9738869" cy="9635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 anchor="ctr"/>
          <a:lstStyle/>
          <a:p>
            <a:pPr algn="ctr"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3600" b="1" dirty="0">
                <a:solidFill>
                  <a:srgbClr val="002060"/>
                </a:solidFill>
              </a:rPr>
              <a:t>Особенности </a:t>
            </a:r>
            <a:r>
              <a:rPr lang="ru-RU" sz="3600" b="1" dirty="0" smtClean="0">
                <a:solidFill>
                  <a:srgbClr val="002060"/>
                </a:solidFill>
              </a:rPr>
              <a:t>оценки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выполнения заданий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611834" y="1175823"/>
            <a:ext cx="10674974" cy="586275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810" tIns="54405" rIns="108810" bIns="54405"/>
          <a:lstStyle/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>
                <a:solidFill>
                  <a:srgbClr val="000000"/>
                </a:solidFill>
              </a:rPr>
              <a:t>Понятия «верный ответ» или </a:t>
            </a:r>
            <a:r>
              <a:rPr lang="ru-RU" sz="2800" dirty="0" smtClean="0">
                <a:solidFill>
                  <a:srgbClr val="000000"/>
                </a:solidFill>
              </a:rPr>
              <a:t>«неверный </a:t>
            </a:r>
            <a:r>
              <a:rPr lang="ru-RU" sz="2800" dirty="0">
                <a:solidFill>
                  <a:srgbClr val="000000"/>
                </a:solidFill>
              </a:rPr>
              <a:t>ответ» не </a:t>
            </a:r>
            <a:r>
              <a:rPr lang="ru-RU" sz="2800" dirty="0" smtClean="0">
                <a:solidFill>
                  <a:srgbClr val="000000"/>
                </a:solidFill>
              </a:rPr>
              <a:t>применяются</a:t>
            </a: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 smtClean="0">
              <a:solidFill>
                <a:srgbClr val="000000"/>
              </a:solidFill>
            </a:endParaRP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На </a:t>
            </a:r>
            <a:r>
              <a:rPr lang="ru-RU" sz="2800" dirty="0">
                <a:solidFill>
                  <a:srgbClr val="000000"/>
                </a:solidFill>
              </a:rPr>
              <a:t>некоторые вопросы не имеется «верного» ответа как </a:t>
            </a:r>
            <a:r>
              <a:rPr lang="ru-RU" sz="2800" dirty="0" smtClean="0">
                <a:solidFill>
                  <a:srgbClr val="000000"/>
                </a:solidFill>
              </a:rPr>
              <a:t>такового</a:t>
            </a:r>
          </a:p>
          <a:p>
            <a:pPr>
              <a:spcBef>
                <a:spcPts val="952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 smtClean="0">
              <a:solidFill>
                <a:srgbClr val="000000"/>
              </a:solidFill>
            </a:endParaRP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 Два </a:t>
            </a:r>
            <a:r>
              <a:rPr lang="ru-RU" sz="2800" dirty="0">
                <a:solidFill>
                  <a:srgbClr val="000000"/>
                </a:solidFill>
              </a:rPr>
              <a:t>вида </a:t>
            </a:r>
            <a:r>
              <a:rPr lang="ru-RU" sz="2800" dirty="0" smtClean="0">
                <a:solidFill>
                  <a:srgbClr val="000000"/>
                </a:solidFill>
              </a:rPr>
              <a:t>шкал</a:t>
            </a:r>
          </a:p>
          <a:p>
            <a:pPr>
              <a:spcBef>
                <a:spcPts val="952"/>
              </a:spcBef>
              <a:buFont typeface="Wingdings" pitchFamily="2" charset="2"/>
              <a:buChar char="Ø"/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2800" dirty="0">
              <a:solidFill>
                <a:srgbClr val="000000"/>
              </a:solidFill>
            </a:endParaRPr>
          </a:p>
          <a:p>
            <a:pPr>
              <a:spcBef>
                <a:spcPts val="714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		</a:t>
            </a:r>
            <a:endParaRPr lang="ru-RU" sz="2800" dirty="0">
              <a:solidFill>
                <a:srgbClr val="000000"/>
              </a:solidFill>
            </a:endParaRPr>
          </a:p>
          <a:p>
            <a:pPr>
              <a:spcBef>
                <a:spcPts val="299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endParaRPr lang="ru-RU" sz="1000" dirty="0">
              <a:solidFill>
                <a:srgbClr val="000000"/>
              </a:solidFill>
            </a:endParaRPr>
          </a:p>
          <a:p>
            <a:pPr>
              <a:spcBef>
                <a:spcPts val="714"/>
              </a:spcBef>
              <a:tabLst>
                <a:tab pos="0" algn="l"/>
                <a:tab pos="1088100" algn="l"/>
                <a:tab pos="2176201" algn="l"/>
                <a:tab pos="3264301" algn="l"/>
                <a:tab pos="4352402" algn="l"/>
                <a:tab pos="5440502" algn="l"/>
                <a:tab pos="6528603" algn="l"/>
                <a:tab pos="7616703" algn="l"/>
                <a:tab pos="8704805" algn="l"/>
                <a:tab pos="9792904" algn="l"/>
                <a:tab pos="10881004" algn="l"/>
                <a:tab pos="11969106" algn="l"/>
              </a:tabLst>
            </a:pPr>
            <a:r>
              <a:rPr lang="ru-RU" sz="2800" dirty="0" smtClean="0">
                <a:solidFill>
                  <a:srgbClr val="000000"/>
                </a:solidFill>
              </a:rPr>
              <a:t>		</a:t>
            </a:r>
            <a:endParaRPr lang="ru-RU" sz="2800" dirty="0">
              <a:solidFill>
                <a:srgbClr val="000000"/>
              </a:solidFill>
            </a:endParaRPr>
          </a:p>
        </p:txBody>
      </p:sp>
      <p:pic>
        <p:nvPicPr>
          <p:cNvPr id="8" name="Рисунок 7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87897" y="3654202"/>
          <a:ext cx="7920568" cy="303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2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Дихотомическая шкала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Политомическая шкала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полностью»  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не принимается»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полностью»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принимается частично»</a:t>
                      </a: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endParaRPr lang="ru-RU" sz="1000" dirty="0" smtClean="0">
                        <a:solidFill>
                          <a:srgbClr val="000000"/>
                        </a:solidFill>
                      </a:endParaRPr>
                    </a:p>
                    <a:p>
                      <a:pPr>
                        <a:spcBef>
                          <a:spcPts val="714"/>
                        </a:spcBef>
                        <a:buFont typeface="Arial" pitchFamily="34" charset="0"/>
                        <a:buChar char="•"/>
                        <a:tabLst>
                          <a:tab pos="0" algn="l"/>
                          <a:tab pos="1088100" algn="l"/>
                          <a:tab pos="2176201" algn="l"/>
                          <a:tab pos="3264301" algn="l"/>
                          <a:tab pos="4352402" algn="l"/>
                          <a:tab pos="5440502" algn="l"/>
                          <a:tab pos="6528603" algn="l"/>
                          <a:tab pos="7616703" algn="l"/>
                          <a:tab pos="8704805" algn="l"/>
                          <a:tab pos="9792904" algn="l"/>
                          <a:tab pos="10881004" algn="l"/>
                          <a:tab pos="11969106" algn="l"/>
                        </a:tabLs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</a:rPr>
                        <a:t>«ответ не принимается»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862188" y="135994"/>
            <a:ext cx="10692765" cy="58708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8797" tIns="54398" rIns="108797" bIns="54398" anchor="ctr"/>
          <a:lstStyle/>
          <a:p>
            <a:pPr algn="ctr">
              <a:lnSpc>
                <a:spcPct val="80000"/>
              </a:lnSpc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4000" b="1" dirty="0">
                <a:solidFill>
                  <a:srgbClr val="222268"/>
                </a:solidFill>
              </a:rPr>
              <a:t>Примеры заданий 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1262341" y="1099537"/>
            <a:ext cx="4304746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На рынке помидоры можно купить килограммами или ящиками.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1074640" y="820920"/>
            <a:ext cx="2506116" cy="3731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>
              <a:spcBef>
                <a:spcPts val="536"/>
              </a:spcBef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FF"/>
                </a:solidFill>
              </a:rPr>
              <a:t>НА РЫНКЕ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6033246" y="802678"/>
            <a:ext cx="4117045" cy="37314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107084" tIns="55683" rIns="107084" bIns="55683"/>
          <a:lstStyle/>
          <a:p>
            <a:pPr>
              <a:spcBef>
                <a:spcPts val="536"/>
              </a:spcBef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dirty="0">
                <a:solidFill>
                  <a:srgbClr val="0000FF"/>
                </a:solidFill>
              </a:rPr>
              <a:t>НОВОЕ ПРЕДЛОЖЕНИЕ</a:t>
            </a:r>
          </a:p>
        </p:txBody>
      </p:sp>
      <p:sp>
        <p:nvSpPr>
          <p:cNvPr id="12296" name="Rectangle 9"/>
          <p:cNvSpPr>
            <a:spLocks noChangeArrowheads="1"/>
          </p:cNvSpPr>
          <p:nvPr/>
        </p:nvSpPr>
        <p:spPr bwMode="auto">
          <a:xfrm>
            <a:off x="0" y="2"/>
            <a:ext cx="11880850" cy="165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981820" y="1476000"/>
            <a:ext cx="4933853" cy="18060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108797" tIns="54398" rIns="108797" bIns="54398" anchor="ctr"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249965" y="1626916"/>
            <a:ext cx="4445006" cy="1666715"/>
            <a:chOff x="606" y="981"/>
            <a:chExt cx="2155" cy="1005"/>
          </a:xfrm>
        </p:grpSpPr>
        <p:sp>
          <p:nvSpPr>
            <p:cNvPr id="12314" name="Text Box 12"/>
            <p:cNvSpPr txBox="1">
              <a:spLocks noChangeArrowheads="1"/>
            </p:cNvSpPr>
            <p:nvPr/>
          </p:nvSpPr>
          <p:spPr bwMode="auto">
            <a:xfrm>
              <a:off x="606" y="1808"/>
              <a:ext cx="997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,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75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зедов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1 кг</a:t>
              </a:r>
            </a:p>
          </p:txBody>
        </p:sp>
        <p:pic>
          <p:nvPicPr>
            <p:cNvPr id="1231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68" y="981"/>
              <a:ext cx="1193" cy="75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pic>
          <p:nvPicPr>
            <p:cNvPr id="12316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7" y="1486"/>
              <a:ext cx="369" cy="29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</p:pic>
        <p:sp>
          <p:nvSpPr>
            <p:cNvPr id="12317" name="Text Box 15"/>
            <p:cNvSpPr txBox="1">
              <a:spLocks noChangeArrowheads="1"/>
            </p:cNvSpPr>
            <p:nvPr/>
          </p:nvSpPr>
          <p:spPr bwMode="auto">
            <a:xfrm>
              <a:off x="1642" y="1808"/>
              <a:ext cx="1056" cy="178"/>
            </a:xfrm>
            <a:prstGeom prst="rect">
              <a:avLst/>
            </a:prstGeom>
            <a:solidFill>
              <a:srgbClr val="F2F2F2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tabLst>
                  <a:tab pos="0" algn="l"/>
                  <a:tab pos="1087973" algn="l"/>
                  <a:tab pos="2175947" algn="l"/>
                  <a:tab pos="3263920" algn="l"/>
                  <a:tab pos="4351894" algn="l"/>
                  <a:tab pos="5439868" algn="l"/>
                  <a:tab pos="6527841" algn="l"/>
                  <a:tab pos="7615814" algn="l"/>
                  <a:tab pos="8703789" algn="l"/>
                  <a:tab pos="9791761" algn="l"/>
                  <a:tab pos="10879734" algn="l"/>
                  <a:tab pos="11967709" algn="l"/>
                </a:tabLst>
              </a:pP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22 </a:t>
              </a:r>
              <a:r>
                <a:rPr lang="ru-RU" sz="1300" dirty="0" err="1">
                  <a:solidFill>
                    <a:srgbClr val="000000"/>
                  </a:solidFill>
                  <a:cs typeface="Times New Roman" pitchFamily="18" charset="0"/>
                </a:rPr>
                <a:t>зеда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 за ящик </a:t>
              </a:r>
              <a:r>
                <a:rPr lang="en-GB" sz="1300" dirty="0">
                  <a:solidFill>
                    <a:srgbClr val="000000"/>
                  </a:solidFill>
                  <a:cs typeface="Times New Roman" pitchFamily="18" charset="0"/>
                </a:rPr>
                <a:t>10 </a:t>
              </a:r>
              <a:r>
                <a:rPr lang="ru-RU" sz="1300" dirty="0">
                  <a:solidFill>
                    <a:srgbClr val="000000"/>
                  </a:solidFill>
                  <a:cs typeface="Times New Roman" pitchFamily="18" charset="0"/>
                </a:rPr>
                <a:t>кг</a:t>
              </a:r>
            </a:p>
          </p:txBody>
        </p:sp>
      </p:grpSp>
      <p:sp>
        <p:nvSpPr>
          <p:cNvPr id="12299" name="Text Box 16"/>
          <p:cNvSpPr txBox="1">
            <a:spLocks noChangeArrowheads="1"/>
          </p:cNvSpPr>
          <p:nvPr/>
        </p:nvSpPr>
        <p:spPr bwMode="auto">
          <a:xfrm>
            <a:off x="1262341" y="3431279"/>
            <a:ext cx="4304746" cy="30183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2, 459 баллов)</a:t>
            </a:r>
          </a:p>
        </p:txBody>
      </p:sp>
      <p:sp>
        <p:nvSpPr>
          <p:cNvPr id="12300" name="Line 17"/>
          <p:cNvSpPr>
            <a:spLocks noChangeShapeType="1"/>
          </p:cNvSpPr>
          <p:nvPr/>
        </p:nvSpPr>
        <p:spPr bwMode="auto">
          <a:xfrm>
            <a:off x="1262341" y="3507566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pic>
        <p:nvPicPr>
          <p:cNvPr id="12301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035" y="3726210"/>
            <a:ext cx="6105456" cy="201622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302" name="Text Box 19"/>
          <p:cNvSpPr txBox="1">
            <a:spLocks noChangeArrowheads="1"/>
          </p:cNvSpPr>
          <p:nvPr/>
        </p:nvSpPr>
        <p:spPr bwMode="auto">
          <a:xfrm>
            <a:off x="1262341" y="5688394"/>
            <a:ext cx="4304746" cy="30017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3: НА РЫНКЕ </a:t>
            </a:r>
            <a:r>
              <a:rPr lang="ru-RU" sz="1300" i="1" dirty="0">
                <a:solidFill>
                  <a:srgbClr val="FF0000"/>
                </a:solidFill>
              </a:rPr>
              <a:t>(уровень 1, 398 баллов)</a:t>
            </a:r>
          </a:p>
        </p:txBody>
      </p:sp>
      <p:sp>
        <p:nvSpPr>
          <p:cNvPr id="12303" name="Text Box 20"/>
          <p:cNvSpPr txBox="1">
            <a:spLocks noChangeArrowheads="1"/>
          </p:cNvSpPr>
          <p:nvPr/>
        </p:nvSpPr>
        <p:spPr bwMode="auto">
          <a:xfrm>
            <a:off x="1262340" y="5086387"/>
            <a:ext cx="4397565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Запишите обоснование, поддерживающее данное утверждение.</a:t>
            </a:r>
          </a:p>
        </p:txBody>
      </p:sp>
      <p:sp>
        <p:nvSpPr>
          <p:cNvPr id="12304" name="Text Box 21"/>
          <p:cNvSpPr txBox="1">
            <a:spLocks noChangeArrowheads="1"/>
          </p:cNvSpPr>
          <p:nvPr/>
        </p:nvSpPr>
        <p:spPr bwMode="auto">
          <a:xfrm>
            <a:off x="1299469" y="5970323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Для некоторых людей покупка ящика помидоров может быть плохим финансовым решением.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3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Объясните, почему.</a:t>
            </a:r>
          </a:p>
        </p:txBody>
      </p:sp>
      <p:sp>
        <p:nvSpPr>
          <p:cNvPr id="12305" name="Line 22"/>
          <p:cNvSpPr>
            <a:spLocks noChangeShapeType="1"/>
          </p:cNvSpPr>
          <p:nvPr/>
        </p:nvSpPr>
        <p:spPr bwMode="auto">
          <a:xfrm>
            <a:off x="1262341" y="5763020"/>
            <a:ext cx="4304746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06" name="Text Box 23"/>
          <p:cNvSpPr txBox="1">
            <a:spLocks noChangeArrowheads="1"/>
          </p:cNvSpPr>
          <p:nvPr/>
        </p:nvSpPr>
        <p:spPr bwMode="auto">
          <a:xfrm>
            <a:off x="6128129" y="1099539"/>
            <a:ext cx="5519645" cy="183458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     </a:t>
            </a:r>
            <a:r>
              <a:rPr lang="ru-RU" sz="1300" dirty="0">
                <a:solidFill>
                  <a:srgbClr val="000000"/>
                </a:solidFill>
              </a:rPr>
              <a:t>Алла Петровна получила кредит в 8000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от финансовой компании «Первый кредит». Годовая процентная ставка на кредит составляет 15%. Ее ежемесячные выплаты по возврату кредита составляют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После одного года долг Аллы Петровны все еще составляет 7400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Другая финансовая компания, «Лучший кредит», предлагает Алле Петровне кредит в 10 000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 с годовой процентной ставкой 13%. </a:t>
            </a:r>
            <a:br>
              <a:rPr lang="ru-RU" sz="1300" dirty="0">
                <a:solidFill>
                  <a:srgbClr val="000000"/>
                </a:solidFill>
              </a:rPr>
            </a:br>
            <a:r>
              <a:rPr lang="ru-RU" sz="1300" dirty="0">
                <a:solidFill>
                  <a:srgbClr val="000000"/>
                </a:solidFill>
              </a:rPr>
              <a:t>Ее ежемесячные выплаты по возврату кредита также будут составлять 150 </a:t>
            </a:r>
            <a:r>
              <a:rPr lang="ru-RU" sz="1300" dirty="0" err="1">
                <a:solidFill>
                  <a:srgbClr val="000000"/>
                </a:solidFill>
              </a:rPr>
              <a:t>зедов</a:t>
            </a:r>
            <a:r>
              <a:rPr lang="ru-RU" sz="13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12307" name="Text Box 24"/>
          <p:cNvSpPr txBox="1">
            <a:spLocks noChangeArrowheads="1"/>
          </p:cNvSpPr>
          <p:nvPr/>
        </p:nvSpPr>
        <p:spPr bwMode="auto">
          <a:xfrm>
            <a:off x="6156449" y="3222154"/>
            <a:ext cx="5331943" cy="52737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1: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(полный ответ: уровень 5, 663 балла; частично верный ответ: уровень 3, 510 баллов)</a:t>
            </a:r>
          </a:p>
        </p:txBody>
      </p:sp>
      <p:sp>
        <p:nvSpPr>
          <p:cNvPr id="12308" name="Line 25"/>
          <p:cNvSpPr>
            <a:spLocks noChangeShapeType="1"/>
          </p:cNvSpPr>
          <p:nvPr/>
        </p:nvSpPr>
        <p:spPr bwMode="auto">
          <a:xfrm>
            <a:off x="6156449" y="3078138"/>
            <a:ext cx="5144243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09" name="Text Box 26"/>
          <p:cNvSpPr txBox="1">
            <a:spLocks noChangeArrowheads="1"/>
          </p:cNvSpPr>
          <p:nvPr/>
        </p:nvSpPr>
        <p:spPr bwMode="auto">
          <a:xfrm>
            <a:off x="6156449" y="3870226"/>
            <a:ext cx="5187927" cy="1119436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Если Алла Петровна возьмет кредит от компании «Лучший кредит», она тут же вернет свой нынешний кредит.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Какие две другие финансовые выгоды получит Алла Петровна, если возьмет кредит от компании «Лучший кредит»?</a:t>
            </a: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300" dirty="0">
              <a:solidFill>
                <a:srgbClr val="000000"/>
              </a:solidFill>
            </a:endParaRPr>
          </a:p>
        </p:txBody>
      </p:sp>
      <p:sp>
        <p:nvSpPr>
          <p:cNvPr id="12310" name="Text Box 27"/>
          <p:cNvSpPr txBox="1">
            <a:spLocks noChangeArrowheads="1"/>
          </p:cNvSpPr>
          <p:nvPr/>
        </p:nvSpPr>
        <p:spPr bwMode="auto">
          <a:xfrm>
            <a:off x="6315830" y="5688392"/>
            <a:ext cx="5565023" cy="2819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200" dirty="0">
                <a:solidFill>
                  <a:srgbClr val="000000"/>
                </a:solidFill>
              </a:rPr>
              <a:t> </a:t>
            </a:r>
            <a:r>
              <a:rPr lang="ru-RU" sz="1300" dirty="0">
                <a:solidFill>
                  <a:srgbClr val="000000"/>
                </a:solidFill>
              </a:rPr>
              <a:t>Вопрос 2: НОВОЕ ПРЕДЛОЖЕНИЕ </a:t>
            </a:r>
            <a:r>
              <a:rPr lang="ru-RU" sz="1300" i="1" dirty="0">
                <a:solidFill>
                  <a:srgbClr val="FF0000"/>
                </a:solidFill>
              </a:rPr>
              <a:t>(уровень 4, 582 балла)</a:t>
            </a:r>
          </a:p>
        </p:txBody>
      </p:sp>
      <p:sp>
        <p:nvSpPr>
          <p:cNvPr id="12311" name="Text Box 28"/>
          <p:cNvSpPr txBox="1">
            <a:spLocks noChangeArrowheads="1"/>
          </p:cNvSpPr>
          <p:nvPr/>
        </p:nvSpPr>
        <p:spPr bwMode="auto">
          <a:xfrm>
            <a:off x="6315828" y="5913937"/>
            <a:ext cx="4397565" cy="90218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endParaRPr lang="ru-RU" sz="1200" dirty="0">
              <a:solidFill>
                <a:srgbClr val="000000"/>
              </a:solidFill>
            </a:endParaRPr>
          </a:p>
          <a:p>
            <a:pPr>
              <a:tabLst>
                <a:tab pos="0" algn="l"/>
                <a:tab pos="1087973" algn="l"/>
                <a:tab pos="2175947" algn="l"/>
                <a:tab pos="3263920" algn="l"/>
                <a:tab pos="4351894" algn="l"/>
                <a:tab pos="5439868" algn="l"/>
                <a:tab pos="6527841" algn="l"/>
                <a:tab pos="7615814" algn="l"/>
                <a:tab pos="8703789" algn="l"/>
                <a:tab pos="9791761" algn="l"/>
                <a:tab pos="10879734" algn="l"/>
                <a:tab pos="11967709" algn="l"/>
              </a:tabLst>
            </a:pPr>
            <a:r>
              <a:rPr lang="ru-RU" sz="1300" dirty="0">
                <a:solidFill>
                  <a:srgbClr val="000000"/>
                </a:solidFill>
              </a:rPr>
              <a:t>      С каким возможным негативным финансовым последствием столкнется Алла Петровна, если согласится взять кредит от компании «Лучший кредит»?</a:t>
            </a:r>
          </a:p>
        </p:txBody>
      </p:sp>
      <p:sp>
        <p:nvSpPr>
          <p:cNvPr id="12312" name="Line 29"/>
          <p:cNvSpPr>
            <a:spLocks noChangeShapeType="1"/>
          </p:cNvSpPr>
          <p:nvPr/>
        </p:nvSpPr>
        <p:spPr bwMode="auto">
          <a:xfrm>
            <a:off x="6228457" y="5454402"/>
            <a:ext cx="4958605" cy="1658"/>
          </a:xfrm>
          <a:prstGeom prst="line">
            <a:avLst/>
          </a:prstGeom>
          <a:noFill/>
          <a:ln w="9360">
            <a:solidFill>
              <a:srgbClr val="0000FF"/>
            </a:solidFill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sp>
        <p:nvSpPr>
          <p:cNvPr id="12313" name="Line 30"/>
          <p:cNvSpPr>
            <a:spLocks noChangeShapeType="1"/>
          </p:cNvSpPr>
          <p:nvPr/>
        </p:nvSpPr>
        <p:spPr bwMode="auto">
          <a:xfrm>
            <a:off x="5940425" y="1250453"/>
            <a:ext cx="92820" cy="5641957"/>
          </a:xfrm>
          <a:prstGeom prst="line">
            <a:avLst/>
          </a:prstGeom>
          <a:noFill/>
          <a:ln w="38160">
            <a:solidFill>
              <a:srgbClr val="0000FF"/>
            </a:solidFill>
            <a:prstDash val="sysDot"/>
            <a:miter lim="800000"/>
            <a:headEnd/>
            <a:tailEnd/>
          </a:ln>
        </p:spPr>
        <p:txBody>
          <a:bodyPr lIns="108797" tIns="54398" rIns="108797" bIns="54398"/>
          <a:lstStyle/>
          <a:p>
            <a:endParaRPr lang="ru-RU"/>
          </a:p>
        </p:txBody>
      </p:sp>
      <p:pic>
        <p:nvPicPr>
          <p:cNvPr id="32" name="Рисунок 31" descr="PISA_WebBanner6-01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97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793" y="1133922"/>
            <a:ext cx="5086350" cy="581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97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385" y="1133922"/>
            <a:ext cx="51244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97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481" y="3006131"/>
            <a:ext cx="4133255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594043" y="286908"/>
            <a:ext cx="10692765" cy="9635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b="0" dirty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Проверка задания Счет</a:t>
            </a:r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355160" y="1671690"/>
            <a:ext cx="9931647" cy="52228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882296" lvl="1" indent="-338182">
              <a:lnSpc>
                <a:spcPct val="80000"/>
              </a:lnSpc>
              <a:spcBef>
                <a:spcPts val="35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8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Ответ принимается полностью 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Код 2:</a:t>
            </a:r>
          </a:p>
          <a:p>
            <a:pPr lvl="2" indent="-270168">
              <a:lnSpc>
                <a:spcPct val="80000"/>
              </a:lnSpc>
              <a:spcBef>
                <a:spcPts val="298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	  131  </a:t>
            </a: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  Сто тридцать один [Принимаются ответы с неправильным написанием «сто тридцать один»,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Ответ принимается частично 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Код 1:</a:t>
            </a:r>
          </a:p>
          <a:p>
            <a:pPr lvl="2" indent="-270168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133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[Сумма налога оставлена 13 </a:t>
            </a:r>
            <a:r>
              <a:rPr lang="ru-RU" sz="2400" dirty="0" err="1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зедов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]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ИЛИ 121 [Без почтовых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расходов] </a:t>
            </a:r>
            <a:endParaRPr lang="ru-RU" sz="24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 Сто тридцать три [Принимаются ответы с неправильным написанием «сто тридцать три»,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              Сто двадцать один [Принимаются ответы с неправильным написанием «сто двадцать один», </a:t>
            </a:r>
            <a:r>
              <a:rPr lang="ru-RU" sz="24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например, </a:t>
            </a:r>
            <a:r>
              <a:rPr lang="ru-RU" sz="24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пропуском букв.] </a:t>
            </a: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8085" indent="-406197">
              <a:lnSpc>
                <a:spcPct val="80000"/>
              </a:lnSpc>
              <a:spcBef>
                <a:spcPts val="417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66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873" y="1205930"/>
            <a:ext cx="10081120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121" y="125811"/>
            <a:ext cx="8082689" cy="7750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Новый взгляд на образование</a:t>
            </a:r>
            <a:endParaRPr lang="ru-RU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889" y="773882"/>
            <a:ext cx="10249320" cy="5674925"/>
          </a:xfrm>
        </p:spPr>
      </p:pic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1355162" y="6365030"/>
            <a:ext cx="10199792" cy="71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10" tIns="54405" rIns="108810" bIns="54405">
            <a:spAutoFit/>
          </a:bodyPr>
          <a:lstStyle/>
          <a:p>
            <a:r>
              <a:rPr lang="ru-RU" sz="1300" dirty="0">
                <a:solidFill>
                  <a:srgbClr val="002060"/>
                </a:solidFill>
                <a:cs typeface="Arial" charset="0"/>
              </a:rPr>
              <a:t>Модели Европейской классификацией навыков, компетенций и профессий (ESCO), Партнерства за навыки XXI века,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enGauge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,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Brookings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 и </a:t>
            </a:r>
            <a:r>
              <a:rPr lang="ru-RU" sz="1300" dirty="0" err="1">
                <a:solidFill>
                  <a:srgbClr val="002060"/>
                </a:solidFill>
                <a:cs typeface="Arial" charset="0"/>
              </a:rPr>
              <a:t>Pearson</a:t>
            </a:r>
            <a:r>
              <a:rPr lang="ru-RU" sz="1300" dirty="0">
                <a:solidFill>
                  <a:srgbClr val="002060"/>
                </a:solidFill>
                <a:cs typeface="Arial" charset="0"/>
              </a:rPr>
              <a:t>. Организация экономического сотрудничества и развития. 2013. </a:t>
            </a:r>
          </a:p>
          <a:p>
            <a:r>
              <a:rPr lang="en-US" sz="1300" dirty="0">
                <a:solidFill>
                  <a:srgbClr val="002060"/>
                </a:solidFill>
                <a:cs typeface="Arial" charset="0"/>
              </a:rPr>
              <a:t>http://www.oecd.org/site/piaac/surveyofadultskills.htm</a:t>
            </a:r>
            <a:endParaRPr lang="ru-RU" sz="1300" dirty="0">
              <a:solidFill>
                <a:srgbClr val="002060"/>
              </a:solidFill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801" y="269826"/>
            <a:ext cx="3024336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86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441" y="1133922"/>
            <a:ext cx="5207893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86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825" y="1133922"/>
            <a:ext cx="5256584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4976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849" y="1133922"/>
            <a:ext cx="10081120" cy="5832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 Box 1"/>
          <p:cNvSpPr txBox="1">
            <a:spLocks noChangeArrowheads="1"/>
          </p:cNvSpPr>
          <p:nvPr/>
        </p:nvSpPr>
        <p:spPr bwMode="auto">
          <a:xfrm>
            <a:off x="4059291" y="6524237"/>
            <a:ext cx="3762269" cy="4975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949203" y="1641839"/>
            <a:ext cx="9746009" cy="436492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>
            <a:spAutoFit/>
          </a:bodyPr>
          <a:lstStyle/>
          <a:p>
            <a:pPr marL="406197" indent="-406197">
              <a:spcBef>
                <a:spcPts val="536"/>
              </a:spcBef>
              <a:buClr>
                <a:srgbClr val="004B78"/>
              </a:buClr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endParaRPr lang="ru-RU" dirty="0">
              <a:solidFill>
                <a:srgbClr val="004B78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Отличаются ли страны по уровню финансовой грамотности учащихся? 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Имеется ли связь финансовой грамотности с уровнем овладения математикой и читательской грамотностью?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Какие социально-демографические факторы определяют разные уровни финансовой грамотности?</a:t>
            </a:r>
          </a:p>
          <a:p>
            <a:pPr marL="406197" indent="-406197">
              <a:spcBef>
                <a:spcPts val="714"/>
              </a:spcBef>
              <a:buFont typeface="Arial" pitchFamily="34" charset="0"/>
              <a:buChar char="•"/>
              <a:tabLst>
                <a:tab pos="406197" algn="l"/>
                <a:tab pos="1494424" algn="l"/>
                <a:tab pos="2582651" algn="l"/>
                <a:tab pos="3670879" algn="l"/>
                <a:tab pos="4759106" algn="l"/>
                <a:tab pos="5847334" algn="l"/>
                <a:tab pos="6935561" algn="l"/>
                <a:tab pos="8023789" algn="l"/>
                <a:tab pos="9112016" algn="l"/>
                <a:tab pos="10200244" algn="l"/>
                <a:tab pos="11288471" algn="l"/>
                <a:tab pos="1237669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Как связана финансовая грамотность с опытом обучения и опытом финансовой деятельности?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485106" y="286908"/>
            <a:ext cx="9801701" cy="157881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Дополнительные вопросы исследования </a:t>
            </a:r>
            <a:r>
              <a:rPr lang="en-US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PISA </a:t>
            </a:r>
            <a:r>
              <a:rPr lang="ru-RU" sz="3300" b="1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>в области финансовой грамотности</a:t>
            </a:r>
            <a:r>
              <a:rPr lang="ru-RU" sz="3300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004B78"/>
                </a:solidFill>
                <a:ea typeface="Droid Sans Fallback" charset="0"/>
                <a:cs typeface="Droid Sans Fallback" charset="0"/>
              </a:rPr>
            </a:br>
            <a:endParaRPr lang="ru-RU" sz="3300" dirty="0">
              <a:solidFill>
                <a:srgbClr val="004B78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" y="773794"/>
            <a:ext cx="5566182" cy="304122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7019" y="673493"/>
            <a:ext cx="7343831" cy="2607801"/>
          </a:xfrm>
        </p:spPr>
        <p:txBody>
          <a:bodyPr>
            <a:normAutofit fontScale="90000"/>
          </a:bodyPr>
          <a:lstStyle/>
          <a:p>
            <a:r>
              <a:rPr lang="ru-RU" sz="4300" dirty="0" smtClean="0"/>
              <a:t> </a:t>
            </a:r>
            <a:br>
              <a:rPr lang="ru-RU" sz="4300" dirty="0" smtClean="0"/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Уровень финансовой  грамотности </a:t>
            </a:r>
            <a:b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российских школьников </a:t>
            </a:r>
            <a:b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41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по результатам второго этапа </a:t>
            </a:r>
            <a:r>
              <a:rPr lang="ru-RU" sz="4100" b="1" i="1" dirty="0" smtClean="0"/>
              <a:t> 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5966" y="3582194"/>
            <a:ext cx="9121478" cy="2800736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lvl="0" algn="ctr">
              <a:defRPr/>
            </a:pPr>
            <a:r>
              <a:rPr lang="ru-RU" sz="2900" b="1" dirty="0" smtClean="0">
                <a:solidFill>
                  <a:srgbClr val="FF0000"/>
                </a:solidFill>
              </a:rPr>
              <a:t>Значительное</a:t>
            </a:r>
            <a:r>
              <a:rPr lang="ru-RU" sz="2900" b="1" dirty="0" smtClean="0"/>
              <a:t> </a:t>
            </a:r>
            <a:r>
              <a:rPr lang="ru-RU" sz="2900" b="1" dirty="0" smtClean="0">
                <a:solidFill>
                  <a:srgbClr val="FF0000"/>
                </a:solidFill>
              </a:rPr>
              <a:t>улучшение</a:t>
            </a:r>
            <a:r>
              <a:rPr lang="ru-RU" sz="2900" b="1" dirty="0" smtClean="0"/>
              <a:t> результатов по сравнению с 2012 годом (на 26 баллов).</a:t>
            </a:r>
          </a:p>
          <a:p>
            <a:pPr lvl="0" algn="ctr">
              <a:defRPr/>
            </a:pPr>
            <a:r>
              <a:rPr lang="ru-RU" sz="2900" b="1" dirty="0" smtClean="0"/>
              <a:t>Переход с 10-го места в рейтинге из 18 стран </a:t>
            </a:r>
          </a:p>
          <a:p>
            <a:pPr lvl="0" algn="ctr">
              <a:defRPr/>
            </a:pPr>
            <a:r>
              <a:rPr lang="ru-RU" sz="2900" b="1" i="1" dirty="0" smtClean="0"/>
              <a:t>(ниже </a:t>
            </a:r>
            <a:r>
              <a:rPr lang="ru-RU" sz="2900" b="1" i="1" dirty="0" smtClean="0"/>
              <a:t>среднего международного </a:t>
            </a:r>
            <a:r>
              <a:rPr lang="ru-RU" sz="2900" b="1" i="1" dirty="0" smtClean="0"/>
              <a:t>уровня)</a:t>
            </a:r>
            <a:r>
              <a:rPr lang="ru-RU" sz="2900" b="1" dirty="0" smtClean="0"/>
              <a:t> </a:t>
            </a:r>
            <a:endParaRPr lang="ru-RU" sz="2900" b="1" dirty="0" smtClean="0"/>
          </a:p>
          <a:p>
            <a:pPr lvl="0" algn="ctr">
              <a:defRPr/>
            </a:pPr>
            <a:r>
              <a:rPr lang="ru-RU" sz="2900" b="1" dirty="0"/>
              <a:t>н</a:t>
            </a:r>
            <a:r>
              <a:rPr lang="ru-RU" sz="2900" b="1" dirty="0" smtClean="0"/>
              <a:t>а  </a:t>
            </a:r>
            <a:r>
              <a:rPr lang="ru-RU" sz="2900" b="1" dirty="0" smtClean="0">
                <a:solidFill>
                  <a:srgbClr val="FF0000"/>
                </a:solidFill>
              </a:rPr>
              <a:t>4-е место из 15 стран </a:t>
            </a:r>
          </a:p>
          <a:p>
            <a:pPr lvl="0" algn="ctr">
              <a:defRPr/>
            </a:pPr>
            <a:r>
              <a:rPr lang="ru-RU" sz="2900" b="1" i="1" dirty="0" smtClean="0"/>
              <a:t>(выше </a:t>
            </a:r>
            <a:r>
              <a:rPr lang="ru-RU" sz="2900" b="1" i="1" dirty="0" smtClean="0"/>
              <a:t>среднего международного </a:t>
            </a:r>
            <a:r>
              <a:rPr lang="ru-RU" sz="2900" b="1" i="1" dirty="0" smtClean="0"/>
              <a:t>уровня)</a:t>
            </a:r>
            <a:r>
              <a:rPr lang="ru-RU" sz="2900" b="1" dirty="0" smtClean="0"/>
              <a:t>.</a:t>
            </a:r>
            <a:endParaRPr lang="ru-RU" sz="2900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2015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039746"/>
            <a:ext cx="7811633" cy="591904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7740625" y="773793"/>
            <a:ext cx="3882936" cy="6185001"/>
          </a:xfrm>
          <a:prstGeom prst="rect">
            <a:avLst/>
          </a:prstGeom>
        </p:spPr>
        <p:txBody>
          <a:bodyPr vert="horz" lIns="104221" tIns="52110" rIns="104221" bIns="52110" rtlCol="0">
            <a:noAutofit/>
          </a:bodyPr>
          <a:lstStyle/>
          <a:p>
            <a:pPr algn="ctr" defTabSz="1042203">
              <a:spcBef>
                <a:spcPct val="20000"/>
              </a:spcBef>
              <a:defRPr/>
            </a:pPr>
            <a:endParaRPr lang="ru-RU" sz="1100" b="1" dirty="0" smtClean="0"/>
          </a:p>
          <a:p>
            <a:pPr lvl="0" algn="r">
              <a:defRPr/>
            </a:pPr>
            <a:r>
              <a:rPr lang="ru-RU" sz="2900" b="1" dirty="0" smtClean="0">
                <a:solidFill>
                  <a:srgbClr val="0070C0"/>
                </a:solidFill>
              </a:rPr>
              <a:t>Важные акценты</a:t>
            </a:r>
          </a:p>
          <a:p>
            <a:pPr lvl="0" algn="r">
              <a:defRPr/>
            </a:pPr>
            <a:endParaRPr lang="ru-RU" sz="1100" b="1" dirty="0" smtClean="0">
              <a:solidFill>
                <a:srgbClr val="0070C0"/>
              </a:solidFill>
            </a:endParaRPr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400" b="1" dirty="0" smtClean="0"/>
              <a:t>Проявление ряда затруднений </a:t>
            </a:r>
          </a:p>
          <a:p>
            <a:pPr algn="r" defTabSz="1042203">
              <a:defRPr/>
            </a:pPr>
            <a:r>
              <a:rPr lang="ru-RU" sz="2400" b="1" dirty="0" smtClean="0"/>
              <a:t>(по отдельным составляющим выполнение 43-46%)</a:t>
            </a:r>
          </a:p>
          <a:p>
            <a:pPr algn="r" defTabSz="1042203">
              <a:defRPr/>
            </a:pPr>
            <a:endParaRPr lang="ru-RU" sz="1100" b="1" dirty="0" smtClean="0"/>
          </a:p>
          <a:p>
            <a:pPr lvl="0" algn="r">
              <a:buFont typeface="Arial" pitchFamily="34" charset="0"/>
              <a:buChar char="•"/>
            </a:pPr>
            <a:r>
              <a:rPr lang="ru-RU" sz="2400" b="1" dirty="0" smtClean="0"/>
              <a:t>Большой разброс в готовности решать задачи в разных контекстах (от 43 до 59% выполнения)</a:t>
            </a:r>
          </a:p>
          <a:p>
            <a:pPr lvl="0" algn="r">
              <a:buFont typeface="Arial" pitchFamily="34" charset="0"/>
              <a:buChar char="•"/>
            </a:pPr>
            <a:endParaRPr lang="ru-RU" sz="1100" b="1" dirty="0" smtClean="0"/>
          </a:p>
          <a:p>
            <a:pPr lvl="0" algn="r">
              <a:buFont typeface="Arial" pitchFamily="34" charset="0"/>
              <a:buChar char="•"/>
            </a:pPr>
            <a:r>
              <a:rPr lang="ru-RU" sz="2400" b="1" dirty="0" smtClean="0"/>
              <a:t>Необходимость учёта результатов по каждой составляющей в дальнейшей работе</a:t>
            </a:r>
          </a:p>
          <a:p>
            <a:pPr algn="ctr" defTabSz="1042203">
              <a:spcBef>
                <a:spcPct val="20000"/>
              </a:spcBef>
              <a:defRPr/>
            </a:pPr>
            <a:endParaRPr lang="en-GB" sz="2400" b="1" dirty="0" smtClean="0">
              <a:solidFill>
                <a:schemeClr val="tx1">
                  <a:tint val="75000"/>
                </a:schemeClr>
              </a:solidFill>
            </a:endParaRPr>
          </a:p>
          <a:p>
            <a:pPr algn="ctr" defTabSz="1042203">
              <a:spcBef>
                <a:spcPct val="20000"/>
              </a:spcBef>
              <a:defRPr/>
            </a:pPr>
            <a:endParaRPr lang="ru-RU" sz="24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1"/>
          <p:cNvSpPr txBox="1">
            <a:spLocks noChangeArrowheads="1"/>
          </p:cNvSpPr>
          <p:nvPr/>
        </p:nvSpPr>
        <p:spPr bwMode="auto">
          <a:xfrm>
            <a:off x="1670745" y="0"/>
            <a:ext cx="8724999" cy="11940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1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Процент учащихся </a:t>
            </a:r>
            <a:r>
              <a:rPr lang="ru-RU" sz="3100" b="1" dirty="0" smtClean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с </a:t>
            </a:r>
            <a:r>
              <a:rPr lang="ru-RU" sz="31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наивысшими результатами (уровень 5) по финансовой грамотно</a:t>
            </a:r>
            <a:r>
              <a:rPr lang="ru-RU" sz="33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сти 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11082" y="1124412"/>
            <a:ext cx="8423853" cy="5690050"/>
            <a:chOff x="975" y="678"/>
            <a:chExt cx="4084" cy="3431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75" y="678"/>
              <a:ext cx="4084" cy="3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6388" name="Text Box 4"/>
            <p:cNvSpPr txBox="1">
              <a:spLocks noChangeArrowheads="1"/>
            </p:cNvSpPr>
            <p:nvPr/>
          </p:nvSpPr>
          <p:spPr bwMode="auto">
            <a:xfrm>
              <a:off x="975" y="678"/>
              <a:ext cx="4084" cy="3431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683841" y="269826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2012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241" y="1074694"/>
            <a:ext cx="5894305" cy="5906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5940425" y="413842"/>
            <a:ext cx="5683137" cy="6549946"/>
          </a:xfrm>
          <a:prstGeom prst="rect">
            <a:avLst/>
          </a:prstGeom>
        </p:spPr>
        <p:txBody>
          <a:bodyPr vert="horz" lIns="104221" tIns="52110" rIns="104221" bIns="52110" rtlCol="0">
            <a:noAutofit/>
          </a:bodyPr>
          <a:lstStyle/>
          <a:p>
            <a:pPr algn="ctr" defTabSz="1042203">
              <a:spcBef>
                <a:spcPct val="20000"/>
              </a:spcBef>
              <a:defRPr/>
            </a:pPr>
            <a:endParaRPr lang="ru-RU" sz="1100" b="1" dirty="0" smtClean="0"/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000" b="1" dirty="0" smtClean="0"/>
              <a:t> </a:t>
            </a:r>
          </a:p>
          <a:p>
            <a:pPr algn="r" defTabSz="1042203">
              <a:buFont typeface="Arial" pitchFamily="34" charset="0"/>
              <a:buChar char="•"/>
              <a:defRPr/>
            </a:pPr>
            <a:r>
              <a:rPr lang="ru-RU" sz="2000" b="1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И ликбез, и работа с подготовленными</a:t>
            </a:r>
          </a:p>
          <a:p>
            <a:pPr algn="r" defTabSz="1042203">
              <a:defRPr/>
            </a:pPr>
            <a:r>
              <a:rPr lang="ru-RU" sz="2000" b="1" dirty="0" smtClean="0"/>
              <a:t>Возможность планирования работы с учащимися разного уровня подготовки.</a:t>
            </a:r>
          </a:p>
          <a:p>
            <a:pPr algn="r" defTabSz="1042203">
              <a:defRPr/>
            </a:pPr>
            <a:r>
              <a:rPr lang="ru-RU" sz="2000" b="1" dirty="0" smtClean="0"/>
              <a:t>В двух странах, идущих за Россией в рейтинге (пятая и шестая позиции), процент учащихся, оказавшихся на самом высоком уровне, выше, чем в России. Задача продвижения подготовленных.</a:t>
            </a:r>
          </a:p>
          <a:p>
            <a:pPr lvl="0" algn="r">
              <a:buFont typeface="Arial" pitchFamily="34" charset="0"/>
              <a:buChar char="•"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Основание для системных выводов</a:t>
            </a:r>
          </a:p>
          <a:p>
            <a:pPr lvl="0" algn="r">
              <a:defRPr/>
            </a:pPr>
            <a:r>
              <a:rPr lang="ru-RU" sz="2000" b="1" dirty="0" smtClean="0"/>
              <a:t>Результаты российских учащихся, в отличие от Китая, Бельгии и Канады (первые три позиции в рейтинге) получены на представительной выборке и переносимы на всю совокупность учащихся России 15-летнего возраста.</a:t>
            </a:r>
          </a:p>
          <a:p>
            <a:pPr lvl="0" algn="r">
              <a:defRPr/>
            </a:pPr>
            <a:r>
              <a:rPr lang="ru-RU" sz="2000" b="1" dirty="0" smtClean="0"/>
              <a:t>Это даёт возможность делать системные выводы, в том числе о значении развития в стране финансового образования.</a:t>
            </a:r>
          </a:p>
          <a:p>
            <a:pPr algn="r" defTabSz="1042203">
              <a:defRPr/>
            </a:pPr>
            <a:endParaRPr lang="ru-RU" sz="2000" dirty="0" smtClean="0"/>
          </a:p>
          <a:p>
            <a:pPr algn="ctr" defTabSz="1042203">
              <a:spcBef>
                <a:spcPct val="20000"/>
              </a:spcBef>
              <a:defRPr/>
            </a:pPr>
            <a:endParaRPr lang="en-GB" sz="2400" b="1" dirty="0" smtClean="0">
              <a:solidFill>
                <a:schemeClr val="tx1">
                  <a:tint val="75000"/>
                </a:schemeClr>
              </a:solidFill>
            </a:endParaRPr>
          </a:p>
          <a:p>
            <a:pPr algn="ctr" defTabSz="1042203">
              <a:spcBef>
                <a:spcPct val="20000"/>
              </a:spcBef>
              <a:defRPr/>
            </a:pPr>
            <a:endParaRPr lang="ru-RU" sz="24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Стрелка влево 8"/>
          <p:cNvSpPr/>
          <p:nvPr/>
        </p:nvSpPr>
        <p:spPr>
          <a:xfrm>
            <a:off x="5940425" y="3294162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39825" y="485850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2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7367324"/>
              </p:ext>
            </p:extLst>
          </p:nvPr>
        </p:nvGraphicFramePr>
        <p:xfrm>
          <a:off x="794603" y="1010867"/>
          <a:ext cx="10010962" cy="60490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4551" name="Microsoft Office PowerPoint Slide" r:id="rId3" imgW="4568818" imgH="2569554" progId="">
                  <p:embed/>
                </p:oleObj>
              </mc:Choice>
              <mc:Fallback>
                <p:oleObj name="Microsoft Office PowerPoint Slide" r:id="rId3" imgW="4568818" imgH="256955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4603" y="1010867"/>
                        <a:ext cx="10010962" cy="60490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-223123"/>
            <a:ext cx="246225" cy="44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21890" tIns="60945" rIns="121890" bIns="6094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99865" y="701874"/>
            <a:ext cx="8066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2015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" y="874094"/>
            <a:ext cx="5566182" cy="304122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11261" y="472893"/>
            <a:ext cx="6736350" cy="2708101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2900" b="1" i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Школьное финансовое образование (один из </a:t>
            </a:r>
            <a:r>
              <a:rPr lang="ru-RU" sz="2900" b="1" i="1" dirty="0" smtClean="0">
                <a:solidFill>
                  <a:srgbClr val="0070C0"/>
                </a:solidFill>
              </a:rPr>
              <a:t>факторов повышения </a:t>
            </a:r>
            <a:br>
              <a:rPr lang="ru-RU" sz="2900" b="1" i="1" dirty="0" smtClean="0">
                <a:solidFill>
                  <a:srgbClr val="0070C0"/>
                </a:solidFill>
              </a:rPr>
            </a:br>
            <a:r>
              <a:rPr lang="ru-RU" sz="2900" b="1" i="1" dirty="0" smtClean="0">
                <a:solidFill>
                  <a:srgbClr val="0070C0"/>
                </a:solidFill>
              </a:rPr>
              <a:t>финансовой грамотности)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0225" y="1877094"/>
            <a:ext cx="7413824" cy="4693562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lvl="0" algn="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		 </a:t>
            </a:r>
            <a:endParaRPr lang="ru-RU" sz="3200" b="1" dirty="0" smtClean="0"/>
          </a:p>
          <a:p>
            <a:r>
              <a:rPr lang="ru-RU" sz="2700" dirty="0" smtClean="0"/>
              <a:t>               Увеличилось число образовательных       </a:t>
            </a:r>
          </a:p>
          <a:p>
            <a:r>
              <a:rPr lang="ru-RU" sz="2700" dirty="0" smtClean="0"/>
              <a:t>               организаций, в которых осуществляется </a:t>
            </a:r>
          </a:p>
          <a:p>
            <a:r>
              <a:rPr lang="ru-RU" sz="2700" dirty="0" smtClean="0"/>
              <a:t>              финансовое образование </a:t>
            </a:r>
            <a:r>
              <a:rPr lang="en-US" sz="2700" dirty="0" smtClean="0"/>
              <a:t> </a:t>
            </a:r>
            <a:endParaRPr lang="ru-RU" sz="2700" dirty="0" smtClean="0"/>
          </a:p>
          <a:p>
            <a:r>
              <a:rPr lang="ru-RU" sz="2700" dirty="0" smtClean="0"/>
              <a:t>              </a:t>
            </a:r>
            <a:r>
              <a:rPr lang="en-US" sz="2700" dirty="0" smtClean="0"/>
              <a:t>(58</a:t>
            </a:r>
            <a:r>
              <a:rPr lang="ru-RU" sz="2700" dirty="0" smtClean="0"/>
              <a:t>%</a:t>
            </a:r>
            <a:r>
              <a:rPr lang="en-US" sz="2700" dirty="0" smtClean="0"/>
              <a:t> </a:t>
            </a:r>
            <a:r>
              <a:rPr lang="ru-RU" sz="2700" dirty="0" smtClean="0"/>
              <a:t>в</a:t>
            </a:r>
            <a:r>
              <a:rPr lang="en-US" sz="2700" dirty="0" smtClean="0"/>
              <a:t> 2012</a:t>
            </a:r>
            <a:r>
              <a:rPr lang="ru-RU" sz="2700" dirty="0" smtClean="0"/>
              <a:t> году,  </a:t>
            </a:r>
            <a:r>
              <a:rPr lang="en-US" sz="2700" dirty="0" smtClean="0"/>
              <a:t>69% </a:t>
            </a:r>
            <a:r>
              <a:rPr lang="ru-RU" sz="2700" dirty="0" smtClean="0"/>
              <a:t>в</a:t>
            </a:r>
            <a:r>
              <a:rPr lang="en-US" sz="2700" dirty="0" smtClean="0"/>
              <a:t> 2015</a:t>
            </a:r>
            <a:r>
              <a:rPr lang="ru-RU" sz="2700" dirty="0" smtClean="0"/>
              <a:t> году</a:t>
            </a:r>
            <a:r>
              <a:rPr lang="en-US" sz="2700" dirty="0" smtClean="0"/>
              <a:t>)</a:t>
            </a:r>
            <a:endParaRPr lang="ru-RU" sz="2700" dirty="0" smtClean="0"/>
          </a:p>
          <a:p>
            <a:endParaRPr lang="ru-RU" sz="2700" dirty="0" smtClean="0"/>
          </a:p>
          <a:p>
            <a:r>
              <a:rPr lang="ru-RU" sz="2700" dirty="0" smtClean="0"/>
              <a:t>Расширилось понимание того, что школа должна играть ведущую роль в финансовом образовании учащихся </a:t>
            </a:r>
          </a:p>
          <a:p>
            <a:r>
              <a:rPr lang="en-US" sz="2700" dirty="0" smtClean="0"/>
              <a:t>(8</a:t>
            </a:r>
            <a:r>
              <a:rPr lang="ru-RU" sz="2700" dirty="0" smtClean="0"/>
              <a:t>4</a:t>
            </a:r>
            <a:r>
              <a:rPr lang="en-US" sz="2700" dirty="0" smtClean="0"/>
              <a:t>% </a:t>
            </a:r>
            <a:r>
              <a:rPr lang="ru-RU" sz="2700" dirty="0" smtClean="0"/>
              <a:t>в</a:t>
            </a:r>
            <a:r>
              <a:rPr lang="en-US" sz="2700" dirty="0" smtClean="0"/>
              <a:t> 2012</a:t>
            </a:r>
            <a:r>
              <a:rPr lang="ru-RU" sz="2700" dirty="0" smtClean="0"/>
              <a:t> году, 93</a:t>
            </a:r>
            <a:r>
              <a:rPr lang="en-US" sz="2700" dirty="0" smtClean="0"/>
              <a:t>% </a:t>
            </a:r>
            <a:r>
              <a:rPr lang="ru-RU" sz="2700" dirty="0" smtClean="0"/>
              <a:t>в</a:t>
            </a:r>
            <a:r>
              <a:rPr lang="en-US" sz="2700" dirty="0" smtClean="0"/>
              <a:t> 2015</a:t>
            </a:r>
            <a:r>
              <a:rPr lang="ru-RU" sz="2700" dirty="0" smtClean="0"/>
              <a:t> году</a:t>
            </a:r>
            <a:r>
              <a:rPr lang="en-US" sz="2700" dirty="0" smtClean="0"/>
              <a:t>)</a:t>
            </a:r>
            <a:endParaRPr lang="ru-RU" sz="1100" b="1" dirty="0" smtClean="0"/>
          </a:p>
          <a:p>
            <a:pPr lvl="0" algn="r">
              <a:defRPr/>
            </a:pPr>
            <a:endParaRPr lang="ru-RU" sz="1100" b="1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2015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720269" y="1116597"/>
            <a:ext cx="10692765" cy="775005"/>
          </a:xfrm>
          <a:prstGeom prst="rect">
            <a:avLst/>
          </a:prstGeom>
        </p:spPr>
        <p:txBody>
          <a:bodyPr vert="horz" lIns="104221" tIns="52110" rIns="104221" bIns="52110" rtlCol="0" anchor="ctr">
            <a:normAutofit/>
          </a:bodyPr>
          <a:lstStyle/>
          <a:p>
            <a:pPr algn="ctr" defTabSz="1042203">
              <a:spcBef>
                <a:spcPct val="0"/>
              </a:spcBef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Изменения в системе финансового образования</a:t>
            </a:r>
            <a:endParaRPr lang="ru-RU" sz="32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242" y="2278295"/>
            <a:ext cx="4843087" cy="296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5292354" y="1926010"/>
            <a:ext cx="6120680" cy="3647110"/>
          </a:xfrm>
          <a:prstGeom prst="rect">
            <a:avLst/>
          </a:prstGeom>
          <a:noFill/>
        </p:spPr>
        <p:txBody>
          <a:bodyPr wrap="square" lIns="91397" tIns="45699" rIns="91397" bIns="45699" rtlCol="0">
            <a:spAutoFit/>
          </a:bodyPr>
          <a:lstStyle/>
          <a:p>
            <a:endParaRPr lang="ru-RU" dirty="0" smtClean="0"/>
          </a:p>
          <a:p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b="1" dirty="0" smtClean="0"/>
              <a:t>Наиболее высокий результат (530 баллов) демонстрируют обучающиеся в организациях, где финансовое образование стало предоставляться только в последние два года.  </a:t>
            </a:r>
          </a:p>
          <a:p>
            <a:r>
              <a:rPr lang="ru-RU" b="1" dirty="0" smtClean="0"/>
              <a:t>Можно предположить, что новые подходы более результативны, а </a:t>
            </a:r>
            <a:r>
              <a:rPr lang="ru-RU" b="1" dirty="0" smtClean="0">
                <a:solidFill>
                  <a:srgbClr val="FF0000"/>
                </a:solidFill>
              </a:rPr>
              <a:t>содержание и методы работы школ, многие годы осуществляющих финансовое образование, нуждаются в обновлении</a:t>
            </a:r>
            <a:r>
              <a:rPr lang="ru-RU" b="1" dirty="0" smtClean="0"/>
              <a:t>.</a:t>
            </a: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4042" y="286911"/>
            <a:ext cx="8208911" cy="77500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Чему должны научиться дети</a:t>
            </a:r>
            <a:endParaRPr lang="ru-RU" dirty="0"/>
          </a:p>
        </p:txBody>
      </p:sp>
      <p:pic>
        <p:nvPicPr>
          <p:cNvPr id="43011" name="Изображение 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96009" y="2881770"/>
            <a:ext cx="9091722" cy="3292712"/>
          </a:xfrm>
        </p:spPr>
      </p:pic>
      <p:sp>
        <p:nvSpPr>
          <p:cNvPr id="43012" name="Прямоугольник 4"/>
          <p:cNvSpPr>
            <a:spLocks noChangeArrowheads="1"/>
          </p:cNvSpPr>
          <p:nvPr/>
        </p:nvSpPr>
        <p:spPr bwMode="auto">
          <a:xfrm>
            <a:off x="1309783" y="6390506"/>
            <a:ext cx="10571068" cy="633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8810" tIns="54405" rIns="108810" bIns="54405">
            <a:spAutoFit/>
          </a:bodyPr>
          <a:lstStyle/>
          <a:p>
            <a:r>
              <a:rPr lang="en-US" sz="1700" dirty="0">
                <a:solidFill>
                  <a:srgbClr val="002060"/>
                </a:solidFill>
              </a:rPr>
              <a:t>Schleicher A., Ramos G. Global competency for an inclusive world // OECD, 2016. </a:t>
            </a:r>
            <a:r>
              <a:rPr lang="ru-RU" sz="1700" dirty="0"/>
              <a:t>URL: </a:t>
            </a:r>
            <a:r>
              <a:rPr lang="ru-RU" sz="1700" u="sng" dirty="0">
                <a:hlinkClick r:id="rId3"/>
              </a:rPr>
              <a:t>https://www.oecd.org/pisa/aboutpisa/Global-competency-for-an-inclusive-world.pdf</a:t>
            </a:r>
            <a:r>
              <a:rPr lang="ru-RU" sz="1700" dirty="0"/>
              <a:t> (дата доступа </a:t>
            </a:r>
            <a:r>
              <a:rPr lang="ru-RU" sz="1700" dirty="0" smtClean="0"/>
              <a:t>01.06.2016)</a:t>
            </a:r>
            <a:endParaRPr lang="ru-RU" sz="1700" dirty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43881" y="1493962"/>
            <a:ext cx="806489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Через оценку качества образования </a:t>
            </a:r>
          </a:p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система образования </a:t>
            </a:r>
          </a:p>
          <a:p>
            <a:pPr marL="68006" indent="-68006"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cs typeface="Arial" panose="020B0604020202020204" pitchFamily="34" charset="0"/>
              </a:rPr>
              <a:t>настраивается на новые результаты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785" y="413842"/>
            <a:ext cx="3024336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От 2012 к </a:t>
            </a:r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11880850" cy="1203600"/>
          </a:xfrm>
          <a:prstGeom prst="rect">
            <a:avLst/>
          </a:prstGeom>
        </p:spPr>
        <p:txBody>
          <a:bodyPr vert="horz" lIns="104221" tIns="52110" rIns="104221" bIns="52110" rtlCol="0" anchor="ctr">
            <a:noAutofit/>
          </a:bodyPr>
          <a:lstStyle/>
          <a:p>
            <a:pPr algn="ctr" defTabSz="1042203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27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Распределение образовательных организаций по средним баллам их учащихся: </a:t>
            </a:r>
            <a:r>
              <a:rPr lang="ru-RU" sz="27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достижим </a:t>
            </a:r>
            <a:r>
              <a:rPr lang="ru-RU" sz="27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ли высший уровень</a:t>
            </a:r>
            <a:endParaRPr lang="ru-RU" sz="27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777" y="917898"/>
            <a:ext cx="11629058" cy="6246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1"/>
          <p:cNvSpPr txBox="1">
            <a:spLocks noChangeArrowheads="1"/>
          </p:cNvSpPr>
          <p:nvPr/>
        </p:nvSpPr>
        <p:spPr bwMode="auto">
          <a:xfrm>
            <a:off x="1187896" y="-8292"/>
            <a:ext cx="10692953" cy="186229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 smtClean="0">
                <a:solidFill>
                  <a:srgbClr val="002060"/>
                </a:solidFill>
              </a:rPr>
              <a:t>Влияние на результат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 smtClean="0">
                <a:solidFill>
                  <a:srgbClr val="002060"/>
                </a:solidFill>
              </a:rPr>
              <a:t> социального опыта учащихся</a:t>
            </a:r>
            <a:endParaRPr lang="ru-RU" sz="3600" dirty="0" smtClean="0">
              <a:solidFill>
                <a:srgbClr val="002060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000" dirty="0" smtClean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dirty="0" smtClean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Источники </a:t>
            </a: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финансовых средств российских учащихся (в %)</a:t>
            </a:r>
          </a:p>
        </p:txBody>
      </p:sp>
      <p:graphicFrame>
        <p:nvGraphicFramePr>
          <p:cNvPr id="25602" name="Group 2"/>
          <p:cNvGraphicFramePr>
            <a:graphicFrameLocks noGrp="1"/>
          </p:cNvGraphicFramePr>
          <p:nvPr/>
        </p:nvGraphicFramePr>
        <p:xfrm>
          <a:off x="1259905" y="1781994"/>
          <a:ext cx="9531654" cy="5205789"/>
        </p:xfrm>
        <a:graphic>
          <a:graphicData uri="http://schemas.openxmlformats.org/drawingml/2006/table">
            <a:tbl>
              <a:tblPr/>
              <a:tblGrid>
                <a:gridCol w="4392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38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9278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Все учащиеся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Юноши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Девушки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389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Денежные подарки от друзей или родственников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92,5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93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4371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Денежное вознаграждение или карманные деньги (не связанные с какой-либо работой по дому</a:t>
                      </a: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</a:t>
                      </a: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за работу по дому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 33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/37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72</a:t>
                      </a: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/30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69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Работа в свободное от занятий время 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52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60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44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2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Разовая работа 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38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43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32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9722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Продажа различных вещей (на местном рынке или в интернете)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29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9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Droid Sans Fallback" charset="0"/>
                        <a:cs typeface="Droid Sans Fallback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14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836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Работа в семейном бизнесе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18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27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Droid Sans Fallback" charset="0"/>
                          <a:cs typeface="Droid Sans Fallback" charset="0"/>
                        </a:rPr>
                        <a:t>12</a:t>
                      </a:r>
                    </a:p>
                  </a:txBody>
                  <a:tcPr marL="116938" marR="116938" marT="65476" marB="48891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0" y="1205930"/>
            <a:ext cx="1619945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2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1907977" y="212279"/>
            <a:ext cx="9434523" cy="986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Источники финансовых средств </a:t>
            </a:r>
            <a:b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r>
              <a:rPr lang="ru-RU" sz="32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15-летних учащихся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392288" y="6268840"/>
            <a:ext cx="9931647" cy="74629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>
              <a:spcBef>
                <a:spcPts val="476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r>
              <a:rPr lang="ru-RU" sz="1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Российские учащиеся имеют разнообразные источники финансовых средств и в этом не сильно отличаются от сверстников из других стран</a:t>
            </a: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33464" y="1475997"/>
            <a:ext cx="10507127" cy="48144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6632" name="Text Box 8"/>
          <p:cNvSpPr txBox="1">
            <a:spLocks noChangeArrowheads="1"/>
          </p:cNvSpPr>
          <p:nvPr/>
        </p:nvSpPr>
        <p:spPr bwMode="auto">
          <a:xfrm>
            <a:off x="5379385" y="1495898"/>
            <a:ext cx="6080685" cy="10265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>
            <a:spAutoFit/>
          </a:bodyPr>
          <a:lstStyle/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Денежные подарки от друзей и родственников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Работа в свободное время, включая участие в семейном бизнесе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en-US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Денежные вознаграждения или карманные деньги за работу по дому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Карманные деньги, не связанные с работой по дому</a:t>
            </a: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en-US" sz="11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lnSpc>
                <a:spcPct val="6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11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Продажа различных вещей (на рынке или в интернете)</a:t>
            </a:r>
          </a:p>
        </p:txBody>
      </p:sp>
      <p:sp>
        <p:nvSpPr>
          <p:cNvPr id="26633" name="Oval 9"/>
          <p:cNvSpPr>
            <a:spLocks noChangeArrowheads="1"/>
          </p:cNvSpPr>
          <p:nvPr/>
        </p:nvSpPr>
        <p:spPr bwMode="auto">
          <a:xfrm>
            <a:off x="9374735" y="2388130"/>
            <a:ext cx="464095" cy="2612017"/>
          </a:xfrm>
          <a:prstGeom prst="ellipse">
            <a:avLst/>
          </a:prstGeom>
          <a:noFill/>
          <a:ln w="936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269826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2</a:t>
            </a:r>
            <a:endParaRPr lang="ru-RU" sz="3200" dirty="0"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"/>
          <p:cNvSpPr txBox="1">
            <a:spLocks noChangeArrowheads="1"/>
          </p:cNvSpPr>
          <p:nvPr/>
        </p:nvSpPr>
        <p:spPr bwMode="auto">
          <a:xfrm>
            <a:off x="1670745" y="185744"/>
            <a:ext cx="9096276" cy="224432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Влияние на результат</a:t>
            </a:r>
            <a:endParaRPr lang="ru-RU" sz="4000" dirty="0" smtClean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образовательного пространства</a:t>
            </a:r>
          </a:p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4000" b="1" dirty="0" smtClean="0">
                <a:solidFill>
                  <a:srgbClr val="0070C0"/>
                </a:solidFill>
              </a:rPr>
              <a:t>в совокупности всех его факторов 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27857" y="2358058"/>
            <a:ext cx="9931649" cy="10801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406197" indent="-406197" algn="ctr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b="1" dirty="0" smtClean="0">
                <a:solidFill>
                  <a:srgbClr val="002060"/>
                </a:solidFill>
                <a:ea typeface="Droid Sans Fallback" charset="0"/>
                <a:cs typeface="Droid Sans Fallback" charset="0"/>
              </a:rPr>
              <a:t>Анализ связи финансовой грамотности с уровнем овладения математикой и чтением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1000" dirty="0" smtClean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России более 60% учащихся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продемонстрировали в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более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высокие результаты по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финансовой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грамотности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 чем можно было ожидать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,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учитывая </a:t>
            </a:r>
            <a:r>
              <a:rPr lang="ru-RU" sz="28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их результаты по математике и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чтению 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(2012 и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2015 </a:t>
            </a:r>
            <a:r>
              <a:rPr lang="ru-RU" sz="28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гг.)</a:t>
            </a:r>
          </a:p>
          <a:p>
            <a:pPr marL="406197">
              <a:spcBef>
                <a:spcPts val="655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800" i="1" dirty="0" smtClean="0">
                <a:solidFill>
                  <a:srgbClr val="0070C0"/>
                </a:solidFill>
                <a:ea typeface="Droid Sans Fallback" charset="0"/>
                <a:cs typeface="Droid Sans Fallback" charset="0"/>
              </a:rPr>
              <a:t>Вывод о воздействии факторов организованного образовательного пространства</a:t>
            </a:r>
            <a:endParaRPr lang="ru-RU" sz="2800" i="1" dirty="0">
              <a:solidFill>
                <a:srgbClr val="0070C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714"/>
              </a:spcBef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endParaRPr lang="ru-RU" sz="29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45" y="286911"/>
            <a:ext cx="10692765" cy="127905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</a:rPr>
              <a:t>Главные детерминанты качества школьного образования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1"/>
          </p:nvPr>
        </p:nvSpPr>
        <p:spPr>
          <a:xfrm>
            <a:off x="594045" y="1998018"/>
            <a:ext cx="10692765" cy="440184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 smtClean="0"/>
              <a:t>Качество школьного образования в основном определяется качеством профессиональной подготовки педагогов</a:t>
            </a:r>
          </a:p>
          <a:p>
            <a:pPr marL="725232" indent="-725232" algn="r">
              <a:spcBef>
                <a:spcPts val="0"/>
              </a:spcBef>
              <a:buNone/>
              <a:defRPr/>
            </a:pPr>
            <a:r>
              <a:rPr lang="ru-RU" sz="3200" i="1" dirty="0" smtClean="0"/>
              <a:t>(по результатам </a:t>
            </a:r>
            <a:r>
              <a:rPr lang="en-US" sz="3200" i="1" dirty="0" smtClean="0"/>
              <a:t>PISA)</a:t>
            </a:r>
            <a:endParaRPr lang="ru-RU" sz="3200" i="1" dirty="0" smtClean="0"/>
          </a:p>
          <a:p>
            <a:pPr marL="725232" indent="-725232">
              <a:defRPr/>
            </a:pPr>
            <a:endParaRPr lang="ru-RU" sz="1000" dirty="0" smtClean="0"/>
          </a:p>
          <a:p>
            <a:pPr>
              <a:defRPr/>
            </a:pPr>
            <a:r>
              <a:rPr lang="ru-RU" sz="3200" dirty="0" smtClean="0"/>
              <a:t>Качество образовательных достижений школьников в основном определяется качеством учебных заданий, предлагаемых им педагогами</a:t>
            </a:r>
            <a:endParaRPr lang="en-US" sz="3200" dirty="0" smtClean="0"/>
          </a:p>
          <a:p>
            <a:pPr marL="725232" indent="-725232" algn="r">
              <a:spcBef>
                <a:spcPts val="0"/>
              </a:spcBef>
              <a:buNone/>
              <a:defRPr/>
            </a:pPr>
            <a:r>
              <a:rPr lang="ru-RU" sz="3200" i="1" dirty="0" smtClean="0"/>
              <a:t>(по результатам </a:t>
            </a:r>
            <a:r>
              <a:rPr lang="en-US" sz="3200" i="1" dirty="0" smtClean="0"/>
              <a:t>ITL</a:t>
            </a:r>
            <a:r>
              <a:rPr lang="ru-RU" sz="3200" i="1" dirty="0" smtClean="0"/>
              <a:t>, </a:t>
            </a:r>
            <a:r>
              <a:rPr lang="en-US" sz="3200" i="1" dirty="0" smtClean="0"/>
              <a:t>PISA</a:t>
            </a:r>
            <a:r>
              <a:rPr lang="ru-RU" sz="3200" i="1" dirty="0" smtClean="0"/>
              <a:t>)</a:t>
            </a:r>
            <a:endParaRPr lang="ru-RU" sz="3200" dirty="0" smtClean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0" y="-223123"/>
            <a:ext cx="246225" cy="44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21890" tIns="60945" rIns="121890" bIns="60945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420362" y="773793"/>
            <a:ext cx="11069907" cy="1705101"/>
          </a:xfrm>
          <a:prstGeom prst="rect">
            <a:avLst/>
          </a:prstGeom>
        </p:spPr>
        <p:txBody>
          <a:bodyPr vert="horz" lIns="104221" tIns="52110" rIns="104221" bIns="52110" rtlCol="0" anchor="ctr">
            <a:normAutofit/>
          </a:bodyPr>
          <a:lstStyle/>
          <a:p>
            <a:pPr algn="ctr" defTabSz="1042203">
              <a:lnSpc>
                <a:spcPct val="80000"/>
              </a:lnSpc>
              <a:spcBef>
                <a:spcPct val="0"/>
              </a:spcBef>
              <a:defRPr/>
            </a:pPr>
            <a:r>
              <a:rPr lang="ru-RU" sz="35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Кто осуществляет финансовое образование в тех школах, которые обеспечивают наивысшие результаты?</a:t>
            </a:r>
            <a:endParaRPr lang="ru-RU" sz="35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233241" y="2478894"/>
            <a:ext cx="3601639" cy="3836139"/>
            <a:chOff x="180352" y="486295"/>
            <a:chExt cx="2771972" cy="275406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180352" y="486295"/>
              <a:ext cx="2771972" cy="2754064"/>
            </a:xfrm>
            <a:prstGeom prst="roundRect">
              <a:avLst/>
            </a:prstGeom>
            <a:blipFill rotWithShape="0">
              <a:blip r:embed="rId2" cstate="print">
                <a:lum bright="55000" contrast="-48000"/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314794" y="620737"/>
              <a:ext cx="2503088" cy="24851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53340" rIns="106680" bIns="53340" numCol="1" spcCol="1270" anchor="ctr" anchorCtr="0">
              <a:noAutofit/>
            </a:bodyPr>
            <a:lstStyle/>
            <a:p>
              <a:pPr algn="ctr" defTabSz="165905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700" b="1" dirty="0" smtClean="0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rPr>
                <a:t>Успешная  школа</a:t>
              </a:r>
              <a:endParaRPr lang="ru-RU" sz="3700" b="1" dirty="0">
                <a:solidFill>
                  <a:schemeClr val="tx1"/>
                </a:solidFill>
                <a:latin typeface="Arial Black" pitchFamily="34" charset="0"/>
                <a:cs typeface="Arial" pitchFamily="34" charset="0"/>
              </a:endParaRPr>
            </a:p>
          </p:txBody>
        </p:sp>
      </p:grpSp>
      <p:grpSp>
        <p:nvGrpSpPr>
          <p:cNvPr id="3" name="Группа 15"/>
          <p:cNvGrpSpPr/>
          <p:nvPr/>
        </p:nvGrpSpPr>
        <p:grpSpPr>
          <a:xfrm>
            <a:off x="4039246" y="1973532"/>
            <a:ext cx="7451024" cy="4921030"/>
            <a:chOff x="2952325" y="3"/>
            <a:chExt cx="5554122" cy="3726650"/>
          </a:xfrm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3866061" y="-913733"/>
              <a:ext cx="3726650" cy="5554122"/>
            </a:xfrm>
            <a:prstGeom prst="round2SameRect">
              <a:avLst/>
            </a:prstGeom>
            <a:noFill/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alpha val="90000"/>
                <a:tint val="5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952325" y="181923"/>
              <a:ext cx="5372202" cy="33628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47650" tIns="123825" rIns="247650" bIns="123825" numCol="1" spcCol="1270" anchor="ctr" anchorCtr="0">
              <a:noAutofit/>
            </a:bodyPr>
            <a:lstStyle/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700" b="1" dirty="0" smtClean="0">
                  <a:solidFill>
                    <a:schemeClr val="tx1"/>
                  </a:solidFill>
                  <a:cs typeface="Arial" pitchFamily="34" charset="0"/>
                </a:rPr>
                <a:t>Более половины учителей, осуществляющих    финансовое образование, прошли повышение квалификации в последние годы.</a:t>
              </a:r>
            </a:p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1100" b="1" dirty="0" smtClean="0">
                <a:solidFill>
                  <a:schemeClr val="tx1"/>
                </a:solidFill>
                <a:cs typeface="Arial" pitchFamily="34" charset="0"/>
              </a:endParaRPr>
            </a:p>
            <a:p>
              <a:pPr marL="239124" lvl="1" indent="-239124" defTabSz="1185037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2700" b="1" dirty="0" smtClean="0">
                  <a:solidFill>
                    <a:schemeClr val="tx1"/>
                  </a:solidFill>
                  <a:cs typeface="Arial" pitchFamily="34" charset="0"/>
                </a:rPr>
                <a:t>В связи с динамичным обновлением финансовой среды и финансовых продуктов учителя, осуществляющие финансовое образование, ощущают необходимость регулярного </a:t>
              </a:r>
              <a:r>
                <a:rPr lang="ru-RU" sz="2700" b="1" dirty="0" smtClean="0">
                  <a:solidFill>
                    <a:srgbClr val="FF0000"/>
                  </a:solidFill>
                  <a:cs typeface="Arial" pitchFamily="34" charset="0"/>
                </a:rPr>
                <a:t>повышения квалификации</a:t>
              </a:r>
              <a:endParaRPr lang="ru-RU" sz="2700" b="1" dirty="0">
                <a:solidFill>
                  <a:srgbClr val="7030A0"/>
                </a:solidFill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/>
          <p:cNvSpPr txBox="1">
            <a:spLocks noChangeArrowheads="1"/>
          </p:cNvSpPr>
          <p:nvPr/>
        </p:nvSpPr>
        <p:spPr bwMode="auto">
          <a:xfrm>
            <a:off x="1043881" y="676637"/>
            <a:ext cx="9894520" cy="116587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Общие рекомендации по повышению финансовой грамотности российских учащихся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349003" y="1988769"/>
            <a:ext cx="9931647" cy="498190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Целенаправленные усилия по формированию базовых знаний и умений в области финансовой грамотности в соответствии с международными стандартами в рамках обучения школьным предметам и дополнительного образования</a:t>
            </a: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Формирование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позитивного отношения к обучению </a:t>
            </a: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Создание равных возможностей в получении финансового образования. В первую очередь это касается детей из семей с низкими доходами, живущих в сельской местности и малых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городах</a:t>
            </a:r>
            <a:endParaRPr lang="ru-RU" sz="2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406197" indent="-406197">
              <a:spcBef>
                <a:spcPts val="655"/>
              </a:spcBef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Расширение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региональных и национальных исследований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в области </a:t>
            </a:r>
            <a:r>
              <a:rPr lang="ru-RU" sz="2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финансовой грамотности и финансового </a:t>
            </a:r>
            <a:r>
              <a:rPr lang="ru-RU" sz="2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образования</a:t>
            </a: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3888"/>
            <a:ext cx="1831631" cy="45274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618511" y="160868"/>
            <a:ext cx="1136519" cy="1102852"/>
            <a:chOff x="5148" y="97"/>
            <a:chExt cx="551" cy="665"/>
          </a:xfrm>
        </p:grpSpPr>
        <p:sp>
          <p:nvSpPr>
            <p:cNvPr id="34821" name="Text Box 5"/>
            <p:cNvSpPr txBox="1">
              <a:spLocks noChangeArrowheads="1"/>
            </p:cNvSpPr>
            <p:nvPr/>
          </p:nvSpPr>
          <p:spPr bwMode="auto">
            <a:xfrm>
              <a:off x="5148" y="557"/>
              <a:ext cx="551" cy="20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54000" tIns="46800" rIns="18000" bIns="46800">
              <a:spAutoFit/>
            </a:bodyPr>
            <a:lstStyle/>
            <a:p>
              <a:pPr algn="ctr">
                <a:spcAft>
                  <a:spcPts val="1190"/>
                </a:spcAft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r>
                <a:rPr lang="ru-RU" sz="800" dirty="0">
                  <a:solidFill>
                    <a:srgbClr val="365F91"/>
                  </a:solidFill>
                  <a:latin typeface="Arial Narrow" pitchFamily="34" charset="0"/>
                  <a:cs typeface="Arial" pitchFamily="34" charset="0"/>
                </a:rPr>
                <a:t>Российская академия образования</a:t>
              </a:r>
            </a:p>
          </p:txBody>
        </p:sp>
        <p:pic>
          <p:nvPicPr>
            <p:cNvPr id="3482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08" y="97"/>
              <a:ext cx="421" cy="48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22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880850" cy="716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917898"/>
            <a:ext cx="5076329" cy="2773577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4240" y="845890"/>
            <a:ext cx="7596609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Особенности исследования финансовой грамотности</a:t>
            </a:r>
            <a:r>
              <a:rPr lang="ru-RU" sz="3700" b="1" i="1" dirty="0" smtClean="0">
                <a:solidFill>
                  <a:srgbClr val="0070C0"/>
                </a:solidFill>
              </a:rPr>
              <a:t/>
            </a:r>
            <a:br>
              <a:rPr lang="ru-RU" sz="3700" b="1" i="1" dirty="0" smtClean="0">
                <a:solidFill>
                  <a:srgbClr val="0070C0"/>
                </a:solidFill>
              </a:rPr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68845" y="1877094"/>
            <a:ext cx="336817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08377" y="2214042"/>
            <a:ext cx="6139232" cy="4339619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70C0"/>
                </a:solidFill>
              </a:rPr>
              <a:t>Пять отдельных выборок</a:t>
            </a:r>
          </a:p>
          <a:p>
            <a:pPr>
              <a:defRPr/>
            </a:pPr>
            <a:endParaRPr lang="ru-RU" sz="1000" b="1" dirty="0" smtClean="0">
              <a:solidFill>
                <a:srgbClr val="0070C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Российская Федерация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г</a:t>
            </a:r>
            <a:r>
              <a:rPr lang="en-US" sz="2400" dirty="0" smtClean="0">
                <a:solidFill>
                  <a:srgbClr val="FF0000"/>
                </a:solidFill>
                <a:latin typeface="Myriad Pro"/>
              </a:rPr>
              <a:t>.</a:t>
            </a: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 Москва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Республика Татарстан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Московская область</a:t>
            </a:r>
          </a:p>
          <a:p>
            <a:pPr>
              <a:buFont typeface="Wingdings" pitchFamily="2" charset="2"/>
              <a:buChar char="Ø"/>
            </a:pPr>
            <a:endParaRPr lang="ru-RU" sz="1000" dirty="0" smtClean="0">
              <a:solidFill>
                <a:srgbClr val="FF0000"/>
              </a:solidFill>
              <a:latin typeface="Myriad Pro"/>
            </a:endParaRP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solidFill>
                  <a:srgbClr val="FF0000"/>
                </a:solidFill>
                <a:latin typeface="Myriad Pro"/>
              </a:rPr>
              <a:t>9 регионов РФ – участники проекта Минфина</a:t>
            </a:r>
            <a:endParaRPr lang="ru-RU" sz="1000" dirty="0" smtClean="0">
              <a:solidFill>
                <a:schemeClr val="tx2"/>
              </a:solidFill>
            </a:endParaRPr>
          </a:p>
          <a:p>
            <a:pPr>
              <a:defRPr/>
            </a:pPr>
            <a:endParaRPr lang="ru-RU" sz="2400" dirty="0" smtClean="0"/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 descr="asomi-map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874094"/>
            <a:ext cx="4297529" cy="2348060"/>
          </a:xfrm>
          <a:prstGeom prst="rect">
            <a:avLst/>
          </a:prstGeom>
          <a:noFill/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96209" y="1174993"/>
            <a:ext cx="7884642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Особенности исследования финансовой грамотности 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897" y="1854002"/>
            <a:ext cx="2376264" cy="61552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  <a:latin typeface="+mj-lt"/>
              </a:rPr>
              <a:t>201</a:t>
            </a:r>
            <a:r>
              <a:rPr lang="ru-RU" sz="3200" b="1" i="1" dirty="0" smtClean="0">
                <a:solidFill>
                  <a:srgbClr val="0070C0"/>
                </a:solidFill>
                <a:latin typeface="+mj-lt"/>
              </a:rPr>
              <a:t>8</a:t>
            </a:r>
            <a:endParaRPr lang="ru-RU" sz="32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1724" y="3782794"/>
            <a:ext cx="10665885" cy="2954625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r>
              <a:rPr lang="ru-RU" sz="3200" dirty="0" smtClean="0"/>
              <a:t>Полностью электронный (компьютерный) формат </a:t>
            </a:r>
          </a:p>
          <a:p>
            <a:endParaRPr lang="ru-RU" sz="3200" dirty="0" smtClean="0"/>
          </a:p>
          <a:p>
            <a:r>
              <a:rPr lang="ru-RU" sz="3200" dirty="0" smtClean="0"/>
              <a:t>Расширение спектра оцениваемых умений</a:t>
            </a:r>
          </a:p>
          <a:p>
            <a:endParaRPr lang="ru-RU" sz="3200" dirty="0" smtClean="0"/>
          </a:p>
          <a:p>
            <a:pPr>
              <a:defRPr/>
            </a:pPr>
            <a:r>
              <a:rPr lang="ru-RU" sz="3200" dirty="0" smtClean="0"/>
              <a:t>Задания нового типа (работа с калькуляторами)</a:t>
            </a:r>
          </a:p>
          <a:p>
            <a:pPr>
              <a:defRPr/>
            </a:pPr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323801" y="269826"/>
            <a:ext cx="10692765" cy="111558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dirty="0" smtClean="0">
                <a:solidFill>
                  <a:srgbClr val="0070C0"/>
                </a:solidFill>
              </a:rPr>
              <a:t>Общие тенденции изменений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в оценке образовательных достижений</a:t>
            </a:r>
          </a:p>
        </p:txBody>
      </p:sp>
      <p:sp>
        <p:nvSpPr>
          <p:cNvPr id="49155" name="Содержимое 2"/>
          <p:cNvSpPr>
            <a:spLocks noGrp="1"/>
          </p:cNvSpPr>
          <p:nvPr>
            <p:ph idx="1"/>
          </p:nvPr>
        </p:nvSpPr>
        <p:spPr>
          <a:xfrm>
            <a:off x="1169522" y="1709986"/>
            <a:ext cx="10385430" cy="4956874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Изменение целевых установок </a:t>
            </a:r>
            <a:r>
              <a:rPr lang="ru-RU" sz="3200" i="1" dirty="0" smtClean="0"/>
              <a:t>(от оценки знаний, умений и навыков к оценке грамотности и компетентности)</a:t>
            </a:r>
          </a:p>
          <a:p>
            <a:endParaRPr lang="ru-RU" sz="1000" i="1" dirty="0" smtClean="0"/>
          </a:p>
          <a:p>
            <a:r>
              <a:rPr lang="ru-RU" sz="3200" dirty="0" smtClean="0"/>
              <a:t>Изменение концептуальных рамок оценки</a:t>
            </a:r>
            <a:r>
              <a:rPr lang="en-US" sz="3200" dirty="0" smtClean="0"/>
              <a:t> </a:t>
            </a:r>
            <a:r>
              <a:rPr lang="ru-RU" sz="3200" dirty="0" smtClean="0"/>
              <a:t>и изменение инструментария (</a:t>
            </a:r>
            <a:r>
              <a:rPr lang="ru-RU" sz="3200" i="1" dirty="0" smtClean="0"/>
              <a:t>изменение основных характеристик заданий, увеличение доли контекстных заданий, увеличение доли структурированных заданий)</a:t>
            </a:r>
          </a:p>
          <a:p>
            <a:endParaRPr lang="ru-RU" sz="1000" i="1" dirty="0" smtClean="0"/>
          </a:p>
          <a:p>
            <a:r>
              <a:rPr lang="ru-RU" sz="3200" dirty="0" smtClean="0"/>
              <a:t>Изменение в технологиях (</a:t>
            </a:r>
            <a:r>
              <a:rPr lang="ru-RU" sz="3200" i="1" dirty="0" smtClean="0"/>
              <a:t>переход на электронные носители, введение интерактивных заданий)</a:t>
            </a:r>
          </a:p>
          <a:p>
            <a:endParaRPr lang="ru-RU" sz="3300" dirty="0" smtClean="0"/>
          </a:p>
        </p:txBody>
      </p:sp>
      <p:pic>
        <p:nvPicPr>
          <p:cNvPr id="5" name="Рисунок 4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00865" y="197818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0145" y="1174993"/>
            <a:ext cx="8460706" cy="1103300"/>
          </a:xfrm>
        </p:spPr>
        <p:txBody>
          <a:bodyPr>
            <a:normAutofit fontScale="90000"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49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Некоторые акценты</a:t>
            </a: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</a:br>
            <a:r>
              <a:rPr lang="ru-RU" sz="37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Типичные ошибки российских школьников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849" y="2286050"/>
            <a:ext cx="10819752" cy="4766403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endParaRPr lang="ru-RU" sz="2400" dirty="0" smtClean="0"/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сложность  в формулировании  </a:t>
            </a:r>
            <a:r>
              <a:rPr lang="ru-RU" sz="3200" dirty="0" smtClean="0">
                <a:solidFill>
                  <a:srgbClr val="FF0000"/>
                </a:solidFill>
                <a:ea typeface="Droid Sans Fallback" charset="0"/>
                <a:cs typeface="Droid Sans Fallback" charset="0"/>
              </a:rPr>
              <a:t>развернутого ответа</a:t>
            </a: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 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часто  в развернутом ответе  учащиеся используют оценочные  суждения – «правильно сделали», «это глупый поступок», «так будет хорошо», «они должны быть рады»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даются ответы не на поставленный вопрос</a:t>
            </a:r>
          </a:p>
          <a:p>
            <a:pPr marL="406197" indent="408085">
              <a:lnSpc>
                <a:spcPct val="90000"/>
              </a:lnSpc>
              <a:spcBef>
                <a:spcPts val="714"/>
              </a:spcBef>
              <a:buClr>
                <a:srgbClr val="262673"/>
              </a:buClr>
              <a:buFont typeface="Arial" pitchFamily="34" charset="0"/>
              <a:buChar char="•"/>
              <a:tabLst>
                <a:tab pos="1084449" algn="l"/>
                <a:tab pos="2172676" algn="l"/>
                <a:tab pos="3260904" algn="l"/>
                <a:tab pos="4349131" algn="l"/>
                <a:tab pos="5437359" algn="l"/>
                <a:tab pos="6525586" algn="l"/>
                <a:tab pos="7613814" algn="l"/>
                <a:tab pos="8702041" algn="l"/>
                <a:tab pos="9790268" algn="l"/>
                <a:tab pos="10878496" algn="l"/>
                <a:tab pos="11966723" algn="l"/>
              </a:tabLst>
            </a:pP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вместо ответа </a:t>
            </a: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– дословное </a:t>
            </a:r>
            <a:r>
              <a:rPr lang="ru-RU" sz="3200" dirty="0" smtClean="0">
                <a:solidFill>
                  <a:srgbClr val="262673"/>
                </a:solidFill>
                <a:ea typeface="Droid Sans Fallback" charset="0"/>
                <a:cs typeface="Droid Sans Fallback" charset="0"/>
              </a:rPr>
              <a:t>цитирование фраз из условия задания </a:t>
            </a:r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4501" y="1174993"/>
            <a:ext cx="6736350" cy="11033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300" dirty="0" smtClean="0"/>
              <a:t> </a:t>
            </a:r>
            <a:r>
              <a:rPr lang="ru-RU" sz="3700" b="1" dirty="0" smtClean="0">
                <a:solidFill>
                  <a:srgbClr val="0070C0"/>
                </a:solidFill>
                <a:ea typeface="Times New Roman" pitchFamily="18" charset="0"/>
                <a:cs typeface="Times New Roman" pitchFamily="18" charset="0"/>
              </a:rPr>
              <a:t>Некоторые акценты</a:t>
            </a:r>
            <a:r>
              <a:rPr lang="ru-RU" sz="3700" b="1" i="1" dirty="0" smtClean="0"/>
              <a:t/>
            </a:r>
            <a:br>
              <a:rPr lang="ru-RU" sz="3700" b="1" i="1" dirty="0" smtClean="0"/>
            </a:br>
            <a:endParaRPr lang="ru-RU" sz="1200" b="1" i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849" y="2855546"/>
            <a:ext cx="10819752" cy="4308842"/>
          </a:xfrm>
          <a:prstGeom prst="rect">
            <a:avLst/>
          </a:prstGeom>
        </p:spPr>
        <p:txBody>
          <a:bodyPr wrap="square" lIns="121890" tIns="60945" rIns="121890" bIns="60945">
            <a:spAutoFit/>
          </a:bodyPr>
          <a:lstStyle/>
          <a:p>
            <a:pPr>
              <a:defRPr/>
            </a:pPr>
            <a:endParaRPr lang="ru-RU" sz="2400" dirty="0" smtClean="0"/>
          </a:p>
          <a:p>
            <a:r>
              <a:rPr lang="ru-RU" sz="3200" dirty="0" smtClean="0"/>
              <a:t>Оценка возможностей практического применения полученных знаний </a:t>
            </a:r>
          </a:p>
          <a:p>
            <a:r>
              <a:rPr lang="ru-RU" sz="3200" dirty="0" smtClean="0"/>
              <a:t>(ответы нацелены на практику)</a:t>
            </a:r>
          </a:p>
          <a:p>
            <a:endParaRPr lang="ru-RU" sz="3200" dirty="0" smtClean="0"/>
          </a:p>
          <a:p>
            <a:r>
              <a:rPr lang="ru-RU" sz="3200" i="1" dirty="0" smtClean="0">
                <a:solidFill>
                  <a:srgbClr val="FF0000"/>
                </a:solidFill>
              </a:rPr>
              <a:t>Информация к размышлению    </a:t>
            </a:r>
            <a:r>
              <a:rPr lang="ru-RU" sz="3200" dirty="0" smtClean="0"/>
              <a:t>Как в данном контексте читается ответ в отношении целесообразности кредитов: «Это стыдно не </a:t>
            </a:r>
            <a:r>
              <a:rPr lang="ru-RU" sz="3200" dirty="0" smtClean="0"/>
              <a:t>знать</a:t>
            </a:r>
            <a:r>
              <a:rPr lang="ru-RU" sz="3200" dirty="0" smtClean="0"/>
              <a:t>»?</a:t>
            </a:r>
          </a:p>
          <a:p>
            <a:r>
              <a:rPr lang="ru-RU" sz="24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8461" y="238814"/>
            <a:ext cx="10433546" cy="625208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>Спасибо за внимание!</a:t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/>
            </a:r>
            <a:br>
              <a:rPr lang="ru-RU" sz="3900" dirty="0" smtClean="0">
                <a:solidFill>
                  <a:srgbClr val="0070C0"/>
                </a:solidFill>
              </a:rPr>
            </a:br>
            <a:r>
              <a:rPr lang="ru-RU" sz="3900" dirty="0" smtClean="0">
                <a:solidFill>
                  <a:srgbClr val="0070C0"/>
                </a:solidFill>
              </a:rPr>
              <a:t>Рутковская Елена Лазаревна</a:t>
            </a:r>
            <a:r>
              <a:rPr lang="ru-RU" sz="3900" dirty="0" smtClean="0">
                <a:solidFill>
                  <a:srgbClr val="FF0000"/>
                </a:solidFill>
              </a:rPr>
              <a:t/>
            </a:r>
            <a:br>
              <a:rPr lang="ru-RU" sz="3900" dirty="0" smtClean="0">
                <a:solidFill>
                  <a:srgbClr val="FF0000"/>
                </a:solidFill>
              </a:rPr>
            </a:br>
            <a:r>
              <a:rPr lang="ru-RU" sz="4300" dirty="0" smtClean="0">
                <a:solidFill>
                  <a:srgbClr val="0070C0"/>
                </a:solidFill>
              </a:rPr>
              <a:t> </a:t>
            </a:r>
            <a:br>
              <a:rPr lang="ru-RU" sz="4300" dirty="0" smtClean="0">
                <a:solidFill>
                  <a:srgbClr val="0070C0"/>
                </a:solidFill>
              </a:rPr>
            </a:br>
            <a:r>
              <a:rPr lang="ru-RU" sz="3700" dirty="0" smtClean="0"/>
              <a:t> </a:t>
            </a:r>
            <a:r>
              <a:rPr lang="ru-RU" sz="2700" dirty="0" smtClean="0"/>
              <a:t>Институт стратегии развития образования  РАО </a:t>
            </a:r>
            <a:br>
              <a:rPr lang="ru-RU" sz="2700" dirty="0" smtClean="0"/>
            </a:br>
            <a:r>
              <a:rPr lang="ru-RU" sz="2700" dirty="0" smtClean="0"/>
              <a:t>Центр оценки качества  образования </a:t>
            </a:r>
            <a:br>
              <a:rPr lang="ru-RU" sz="2700" dirty="0" smtClean="0"/>
            </a:br>
            <a:r>
              <a:rPr lang="ru-RU" sz="2700" dirty="0" smtClean="0">
                <a:solidFill>
                  <a:srgbClr val="002060"/>
                </a:solidFill>
              </a:rPr>
              <a:t>Тел./факс: (495)-621-76-36</a:t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en-US" sz="2700" dirty="0" smtClean="0">
                <a:solidFill>
                  <a:srgbClr val="002060"/>
                </a:solidFill>
              </a:rPr>
              <a:t>e-mail: </a:t>
            </a:r>
            <a:r>
              <a:rPr lang="en-US" sz="2700" dirty="0" smtClean="0">
                <a:solidFill>
                  <a:srgbClr val="002060"/>
                </a:solidFill>
                <a:hlinkClick r:id="rId3"/>
              </a:rPr>
              <a:t>centeroko@mail.ru</a:t>
            </a:r>
            <a:r>
              <a:rPr lang="ru-RU" sz="2700" dirty="0" smtClean="0">
                <a:solidFill>
                  <a:srgbClr val="002060"/>
                </a:solidFill>
              </a:rPr>
              <a:t> </a:t>
            </a:r>
            <a:r>
              <a:rPr lang="en-US" sz="2700" dirty="0" smtClean="0">
                <a:solidFill>
                  <a:srgbClr val="002060"/>
                </a:solidFill>
              </a:rPr>
              <a:t/>
            </a:r>
            <a:br>
              <a:rPr lang="en-US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сайт:</a:t>
            </a:r>
            <a:r>
              <a:rPr lang="en-US" sz="2700" dirty="0" smtClean="0">
                <a:solidFill>
                  <a:srgbClr val="002060"/>
                </a:solidFill>
              </a:rPr>
              <a:t> </a:t>
            </a:r>
            <a:r>
              <a:rPr lang="en-US" sz="2700" dirty="0" smtClean="0">
                <a:solidFill>
                  <a:srgbClr val="002060"/>
                </a:solidFill>
                <a:hlinkClick r:id="rId4"/>
              </a:rPr>
              <a:t>http://</a:t>
            </a:r>
            <a:r>
              <a:rPr lang="en-US" sz="2700" dirty="0" smtClean="0">
                <a:solidFill>
                  <a:srgbClr val="002060"/>
                </a:solidFill>
                <a:hlinkClick r:id="rId4"/>
              </a:rPr>
              <a:t>centeroko.ru</a:t>
            </a:r>
            <a:r>
              <a:rPr lang="ru-RU" sz="3700" dirty="0" smtClean="0">
                <a:solidFill>
                  <a:srgbClr val="002060"/>
                </a:solidFill>
              </a:rPr>
              <a:t/>
            </a:r>
            <a:br>
              <a:rPr lang="ru-RU" sz="3700" dirty="0" smtClean="0">
                <a:solidFill>
                  <a:srgbClr val="002060"/>
                </a:solidFill>
              </a:rPr>
            </a:br>
            <a:endParaRPr lang="ru-RU" sz="3900" dirty="0" smtClean="0">
              <a:solidFill>
                <a:srgbClr val="FF0000"/>
              </a:solidFill>
            </a:endParaRPr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94D34D-6F29-4C4A-96B0-9B0417D6C66B}" type="slidenum">
              <a:rPr lang="ru-RU" smtClean="0"/>
              <a:pPr/>
              <a:t>52</a:t>
            </a:fld>
            <a:endParaRPr lang="ru-RU" smtClean="0"/>
          </a:p>
        </p:txBody>
      </p:sp>
      <p:pic>
        <p:nvPicPr>
          <p:cNvPr id="5" name="Рисунок 7"/>
          <p:cNvPicPr preferRelativeResize="0"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95719" y="4585194"/>
            <a:ext cx="2066043" cy="2295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1979985" y="989906"/>
            <a:ext cx="7796808" cy="130292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lnSpc>
                <a:spcPct val="80000"/>
              </a:lnSpc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Главный вопрос исследования </a:t>
            </a:r>
            <a:r>
              <a:rPr lang="en-US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PISA </a:t>
            </a:r>
            <a:r>
              <a:rPr lang="ru-RU" sz="3600" b="1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>в области финансовой грамотности </a:t>
            </a: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3300" dirty="0">
                <a:solidFill>
                  <a:srgbClr val="222268"/>
                </a:solidFill>
                <a:ea typeface="Droid Sans Fallback" charset="0"/>
                <a:cs typeface="Droid Sans Fallback" charset="0"/>
              </a:rPr>
            </a:br>
            <a:endParaRPr lang="ru-RU" sz="3300" dirty="0">
              <a:solidFill>
                <a:srgbClr val="222268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856384" y="1716469"/>
            <a:ext cx="9560372" cy="455237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>
              <a:spcBef>
                <a:spcPts val="714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endParaRPr lang="ru-RU" sz="2900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>
              <a:spcBef>
                <a:spcPts val="714"/>
              </a:spcBef>
              <a:tabLst>
                <a:tab pos="678253" algn="l"/>
                <a:tab pos="1766481" algn="l"/>
                <a:tab pos="2854708" algn="l"/>
                <a:tab pos="3942936" algn="l"/>
                <a:tab pos="5031163" algn="l"/>
                <a:tab pos="6119391" algn="l"/>
                <a:tab pos="7207618" algn="l"/>
                <a:tab pos="8295846" algn="l"/>
                <a:tab pos="9384073" algn="l"/>
                <a:tab pos="10472300" algn="l"/>
                <a:tab pos="11560528" algn="l"/>
              </a:tabLst>
            </a:pPr>
            <a: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/>
            </a:r>
            <a:br>
              <a:rPr lang="ru-RU" sz="29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</a:br>
            <a:r>
              <a:rPr lang="ru-RU" sz="2900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«Н</a:t>
            </a:r>
            <a:r>
              <a:rPr lang="ru-RU" sz="2900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асколько  </a:t>
            </a:r>
            <a: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15-летние учащиеся (для России </a:t>
            </a:r>
            <a:r>
              <a:rPr lang="ru-RU" sz="2900" i="1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– выпускники </a:t>
            </a:r>
            <a: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основной школы) готовы к принятию эффективных решений в разнообразных финансовых ситуациях, к адаптации и использованию новых финансовых систем?»</a:t>
            </a:r>
            <a:br>
              <a:rPr lang="ru-RU" sz="2900" i="1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</a:br>
            <a:endParaRPr lang="ru-RU" sz="2900" i="1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996209" y="6462514"/>
            <a:ext cx="3762269" cy="49752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0AA619C7-2A05-4C25-9866-7D44CCD0A989}" type="slidenum">
              <a:rPr lang="ru-RU" sz="170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pPr algn="ct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6</a:t>
            </a:fld>
            <a:endParaRPr lang="ru-RU" sz="17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9" name="Рисунок 8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1187897" y="0"/>
            <a:ext cx="9578935" cy="14958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52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50042" y="1421954"/>
            <a:ext cx="10170915" cy="5631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включает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понимание финансовых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продуктов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понятий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рисков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навыки,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мотивацию и уверенность в применении данного знания 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понимания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способность принимать эффективные решения в различных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ситуациях,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направленные на рост финансового благополучия личности</a:t>
            </a:r>
            <a:r>
              <a:rPr lang="en-US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общества.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DE34CB9-3FF5-4F78-A6B2-F9CF3226386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7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1187897" y="0"/>
            <a:ext cx="9578935" cy="149589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52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450042" y="1421954"/>
            <a:ext cx="10170915" cy="5631321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8823" tIns="54411" rIns="108823" bIns="54411"/>
          <a:lstStyle/>
          <a:p>
            <a:pPr marL="341961" indent="-340071"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b="1" dirty="0">
                <a:solidFill>
                  <a:srgbClr val="0000FF"/>
                </a:solidFill>
                <a:ea typeface="Droid Sans Fallback" charset="0"/>
                <a:cs typeface="Droid Sans Fallback" charset="0"/>
              </a:rPr>
              <a:t>Финансовая грамотность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включает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знание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понимание финансовых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продуктов 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понятий</a:t>
            </a: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понимание финансовых рисков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навыки,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мотивацию и уверенность в применении данного знания 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понимания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  <a:p>
            <a:pPr marL="341961" indent="-340071">
              <a:buFont typeface="Arial" pitchFamily="34" charset="0"/>
              <a:buChar char="•"/>
              <a:tabLst>
                <a:tab pos="1086339" algn="l"/>
                <a:tab pos="2174566" algn="l"/>
                <a:tab pos="3262794" algn="l"/>
                <a:tab pos="4351021" algn="l"/>
                <a:tab pos="5439249" algn="l"/>
                <a:tab pos="6527476" algn="l"/>
                <a:tab pos="7615703" algn="l"/>
                <a:tab pos="8703931" algn="l"/>
                <a:tab pos="9792158" algn="l"/>
                <a:tab pos="10880386" algn="l"/>
                <a:tab pos="11968613" algn="l"/>
              </a:tabLst>
            </a:pP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способность принимать эффективные решения в различных финансовых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ситуациях,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направленные на рост финансового благополучия личности</a:t>
            </a:r>
            <a:r>
              <a:rPr lang="en-US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и </a:t>
            </a:r>
            <a:r>
              <a:rPr lang="ru-RU" sz="3600" dirty="0" smtClean="0">
                <a:solidFill>
                  <a:srgbClr val="000000"/>
                </a:solidFill>
                <a:ea typeface="Droid Sans Fallback" charset="0"/>
                <a:cs typeface="Droid Sans Fallback" charset="0"/>
              </a:rPr>
              <a:t>общества.</a:t>
            </a:r>
            <a:endParaRPr lang="ru-RU" sz="3600" dirty="0">
              <a:solidFill>
                <a:srgbClr val="000000"/>
              </a:solidFill>
              <a:ea typeface="Droid Sans Fallback" charset="0"/>
              <a:cs typeface="Droid Sans Fallback" charset="0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042021" y="6784610"/>
            <a:ext cx="7796808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0488563" y="6784610"/>
            <a:ext cx="1113830" cy="3051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fld id="{5DE34CB9-3FF5-4F78-A6B2-F9CF32263861}" type="slidenum">
              <a:rPr lang="en-AU" sz="1400" b="1">
                <a:solidFill>
                  <a:srgbClr val="1F497D"/>
                </a:solidFill>
                <a:ea typeface="Droid Sans Fallback" charset="0"/>
                <a:cs typeface="Droid Sans Fallback" charset="0"/>
              </a:rPr>
              <a:pPr algn="r">
                <a:tabLst>
                  <a:tab pos="0" algn="l"/>
                  <a:tab pos="1088227" algn="l"/>
                  <a:tab pos="2176455" algn="l"/>
                  <a:tab pos="3264682" algn="l"/>
                  <a:tab pos="4352910" algn="l"/>
                  <a:tab pos="5441137" algn="l"/>
                  <a:tab pos="6529365" algn="l"/>
                  <a:tab pos="7617592" algn="l"/>
                  <a:tab pos="8705820" algn="l"/>
                  <a:tab pos="9794047" algn="l"/>
                  <a:tab pos="10882274" algn="l"/>
                  <a:tab pos="11970502" algn="l"/>
                </a:tabLst>
              </a:pPr>
              <a:t>8</a:t>
            </a:fld>
            <a:endParaRPr lang="en-AU" sz="1400" b="1" dirty="0">
              <a:solidFill>
                <a:srgbClr val="1F497D"/>
              </a:solidFill>
              <a:ea typeface="Droid Sans Fallback" charset="0"/>
              <a:cs typeface="Droid Sans Fallback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900866" y="125811"/>
            <a:ext cx="1753599" cy="540000"/>
          </a:xfrm>
          <a:prstGeom prst="rect">
            <a:avLst/>
          </a:prstGeom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51793" y="1926010"/>
            <a:ext cx="1778002" cy="1053098"/>
          </a:xfrm>
          <a:prstGeom prst="wedgeEllipseCallout">
            <a:avLst>
              <a:gd name="adj1" fmla="val 73537"/>
              <a:gd name="adj2" fmla="val -36263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251793" y="1854002"/>
            <a:ext cx="1778002" cy="1053098"/>
          </a:xfrm>
          <a:prstGeom prst="wedgeEllipseCallout">
            <a:avLst>
              <a:gd name="adj1" fmla="val 71199"/>
              <a:gd name="adj2" fmla="val 3477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79785" y="1926010"/>
            <a:ext cx="1778002" cy="1053098"/>
          </a:xfrm>
          <a:prstGeom prst="wedgeEllipseCallout">
            <a:avLst>
              <a:gd name="adj1" fmla="val 54836"/>
              <a:gd name="adj2" fmla="val 82141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332185" y="2078410"/>
            <a:ext cx="1778002" cy="1053098"/>
          </a:xfrm>
          <a:prstGeom prst="wedgeEllipseCallout">
            <a:avLst>
              <a:gd name="adj1" fmla="val 43927"/>
              <a:gd name="adj2" fmla="val 122925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endParaRPr lang="ru-RU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0" y="1854002"/>
            <a:ext cx="2262587" cy="1429906"/>
          </a:xfrm>
          <a:prstGeom prst="wedgeEllipseCallout">
            <a:avLst>
              <a:gd name="adj1" fmla="val 31516"/>
              <a:gd name="adj2" fmla="val 166429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wrap="none" lIns="108823" tIns="54411" rIns="108823" bIns="54411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Сама 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компетенция</a:t>
            </a: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0" y="4014242"/>
            <a:ext cx="2051993" cy="3150146"/>
          </a:xfrm>
          <a:prstGeom prst="wedgeEllipseCallout">
            <a:avLst>
              <a:gd name="adj1" fmla="val 177681"/>
              <a:gd name="adj2" fmla="val 18926"/>
            </a:avLst>
          </a:prstGeom>
          <a:solidFill>
            <a:srgbClr val="FFFF00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</p:spPr>
        <p:txBody>
          <a:bodyPr lIns="107109" tIns="55697" rIns="107109" bIns="55697" anchor="ctr"/>
          <a:lstStyle/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Цель, ради которой </a:t>
            </a: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err="1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и</a:t>
            </a:r>
            <a:r>
              <a:rPr lang="ru-RU" sz="2400" dirty="0" err="1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споль-зуется</a:t>
            </a:r>
            <a:endParaRPr lang="ru-RU" sz="2400" dirty="0" smtClean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  <a:p>
            <a:pPr algn="ctr">
              <a:tabLst>
                <a:tab pos="0" algn="l"/>
                <a:tab pos="1088227" algn="l"/>
                <a:tab pos="2176455" algn="l"/>
                <a:tab pos="3264682" algn="l"/>
                <a:tab pos="4352910" algn="l"/>
                <a:tab pos="5441137" algn="l"/>
                <a:tab pos="6529365" algn="l"/>
                <a:tab pos="7617592" algn="l"/>
                <a:tab pos="8705820" algn="l"/>
                <a:tab pos="9794047" algn="l"/>
                <a:tab pos="10882274" algn="l"/>
                <a:tab pos="11970502" algn="l"/>
              </a:tabLst>
            </a:pPr>
            <a:r>
              <a:rPr lang="ru-RU" sz="2400" dirty="0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компе-</a:t>
            </a:r>
            <a:r>
              <a:rPr lang="ru-RU" sz="2400" dirty="0" err="1" smtClean="0">
                <a:solidFill>
                  <a:srgbClr val="254061"/>
                </a:solidFill>
                <a:latin typeface="Comic Sans MS" pitchFamily="66" charset="0"/>
                <a:ea typeface="Droid Sans Fallback" charset="0"/>
                <a:cs typeface="Droid Sans Fallback" charset="0"/>
              </a:rPr>
              <a:t>тенция</a:t>
            </a:r>
            <a:endParaRPr lang="ru-RU" sz="2400" dirty="0">
              <a:solidFill>
                <a:srgbClr val="254061"/>
              </a:solidFill>
              <a:latin typeface="Comic Sans MS" pitchFamily="66" charset="0"/>
              <a:ea typeface="Droid Sans Fallback" charset="0"/>
              <a:cs typeface="Droid Sans Fallback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077094" y="286915"/>
            <a:ext cx="8353723" cy="118898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3300" dirty="0" smtClean="0"/>
              <a:t>Финансовая грамотность</a:t>
            </a:r>
            <a:br>
              <a:rPr lang="ru-RU" sz="3300" dirty="0" smtClean="0"/>
            </a:br>
            <a:endParaRPr lang="ru-RU" sz="3300" dirty="0" smtClean="0"/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1355967" y="6273572"/>
            <a:ext cx="9560371" cy="890816"/>
          </a:xfrm>
        </p:spPr>
        <p:txBody>
          <a:bodyPr/>
          <a:lstStyle/>
          <a:p>
            <a:pPr marL="0" indent="0">
              <a:buNone/>
            </a:pPr>
            <a:r>
              <a:rPr lang="ru-RU" sz="2900" i="1" dirty="0" smtClean="0"/>
              <a:t>	</a:t>
            </a:r>
            <a:endParaRPr lang="ru-RU" sz="2900" dirty="0" smtClean="0"/>
          </a:p>
        </p:txBody>
      </p:sp>
      <p:sp>
        <p:nvSpPr>
          <p:cNvPr id="717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059293" y="6524237"/>
            <a:ext cx="3762269" cy="497528"/>
          </a:xfrm>
          <a:noFill/>
        </p:spPr>
        <p:txBody>
          <a:bodyPr/>
          <a:lstStyle/>
          <a:p>
            <a:pPr algn="ctr"/>
            <a:fld id="{EB8D04D6-E0B9-45DA-B6FE-4CEAF69CEE84}" type="slidenum">
              <a:rPr lang="ru-RU" smtClean="0"/>
              <a:pPr algn="ctr"/>
              <a:t>9</a:t>
            </a:fld>
            <a:endParaRPr lang="ru-RU" smtClean="0"/>
          </a:p>
        </p:txBody>
      </p:sp>
      <p:sp>
        <p:nvSpPr>
          <p:cNvPr id="69634" name="AutoShape 2"/>
          <p:cNvSpPr>
            <a:spLocks noChangeArrowheads="1"/>
          </p:cNvSpPr>
          <p:nvPr/>
        </p:nvSpPr>
        <p:spPr bwMode="auto">
          <a:xfrm>
            <a:off x="1730207" y="1877093"/>
            <a:ext cx="8794677" cy="3911702"/>
          </a:xfrm>
          <a:prstGeom prst="foldedCorner">
            <a:avLst>
              <a:gd name="adj" fmla="val 12500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76923C"/>
            </a:solidFill>
            <a:round/>
            <a:headEnd/>
            <a:tailEnd/>
          </a:ln>
        </p:spPr>
        <p:txBody>
          <a:bodyPr vert="horz" wrap="square" lIns="191861" tIns="239828" rIns="191861" bIns="239828" numCol="1" anchor="t" anchorCtr="0" compatLnSpc="1">
            <a:prstTxWarp prst="textNoShape">
              <a:avLst/>
            </a:prstTxWarp>
          </a:bodyPr>
          <a:lstStyle/>
          <a:p>
            <a:pPr indent="482254" algn="just" defTabSz="1218327" fontAlgn="base">
              <a:spcBef>
                <a:spcPct val="0"/>
              </a:spcBef>
            </a:pPr>
            <a:r>
              <a:rPr lang="ru-RU" sz="2700" i="1" dirty="0" smtClean="0"/>
              <a:t>Финансовая грамотность включает знание и понимание финансовых терминов</a:t>
            </a:r>
            <a:r>
              <a:rPr lang="en-US" sz="2700" i="1" dirty="0" smtClean="0"/>
              <a:t>,</a:t>
            </a:r>
            <a:r>
              <a:rPr lang="ru-RU" sz="2700" i="1" dirty="0" smtClean="0"/>
              <a:t> понятий и финансовых рисков, а также навыки, мотивацию и уверенность, необходимые для принятии эффективных решений в разнообразных финансовых ситуациях, способствующих улучшению финансового благополучия личности и общества, а также возможности участия в экономической жизни.</a:t>
            </a:r>
            <a:endParaRPr lang="ru-RU" sz="2700" dirty="0" smtClean="0"/>
          </a:p>
          <a:p>
            <a:pPr algn="just" defTabSz="1218327" fontAlgn="base">
              <a:spcBef>
                <a:spcPct val="0"/>
              </a:spcBef>
              <a:spcAft>
                <a:spcPts val="1333"/>
              </a:spcAft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SA_WebBanner6-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9947472" y="161907"/>
            <a:ext cx="1753599" cy="5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7983</TotalTime>
  <Words>2186</Words>
  <Application>Microsoft Office PowerPoint</Application>
  <PresentationFormat>Произвольный</PresentationFormat>
  <Paragraphs>491</Paragraphs>
  <Slides>52</Slides>
  <Notes>31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52</vt:i4>
      </vt:variant>
    </vt:vector>
  </HeadingPairs>
  <TitlesOfParts>
    <vt:vector size="65" baseType="lpstr">
      <vt:lpstr>Arial</vt:lpstr>
      <vt:lpstr>Arial Black</vt:lpstr>
      <vt:lpstr>Arial Narrow</vt:lpstr>
      <vt:lpstr>Calibri</vt:lpstr>
      <vt:lpstr>Comic Sans MS</vt:lpstr>
      <vt:lpstr>DejaVu Sans</vt:lpstr>
      <vt:lpstr>Droid Sans Fallback</vt:lpstr>
      <vt:lpstr>Myriad Pro</vt:lpstr>
      <vt:lpstr>Times New Roman</vt:lpstr>
      <vt:lpstr>Wingdings</vt:lpstr>
      <vt:lpstr>Тема Office</vt:lpstr>
      <vt:lpstr>Слайд Microsoft PowerPoint</vt:lpstr>
      <vt:lpstr>Microsoft Office PowerPoint Slide</vt:lpstr>
      <vt:lpstr>Презентация PowerPoint</vt:lpstr>
      <vt:lpstr> Международная программа оценки образовательных достижений учащихся 15-летнего возраста PISA  (Programme for International Student Assessment) </vt:lpstr>
      <vt:lpstr>Новый взгляд на образование</vt:lpstr>
      <vt:lpstr>Чему должны научиться дети</vt:lpstr>
      <vt:lpstr>Общие тенденции изменений  в оценке образовательных достижений</vt:lpstr>
      <vt:lpstr>Презентация PowerPoint</vt:lpstr>
      <vt:lpstr>Презентация PowerPoint</vt:lpstr>
      <vt:lpstr>Презентация PowerPoint</vt:lpstr>
      <vt:lpstr>Финансовая грамотность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Планирование и управление финансами</vt:lpstr>
      <vt:lpstr>Риски и вознаграждения</vt:lpstr>
      <vt:lpstr>Презентация PowerPoint</vt:lpstr>
      <vt:lpstr>Распознавание финансовой    информации</vt:lpstr>
      <vt:lpstr>Анализ информации        в финансовом контексте</vt:lpstr>
      <vt:lpstr>Оценка финансовых проблем</vt:lpstr>
      <vt:lpstr>Применение финансовых знаний с демонстрацией понимания</vt:lpstr>
      <vt:lpstr>Презентация PowerPoint</vt:lpstr>
      <vt:lpstr>Презентация PowerPoint</vt:lpstr>
      <vt:lpstr>Презентация PowerPoint</vt:lpstr>
      <vt:lpstr>Примеры заданий</vt:lpstr>
      <vt:lpstr>Презентация PowerPoint</vt:lpstr>
      <vt:lpstr>Примеры заданий</vt:lpstr>
      <vt:lpstr>Примеры заданий</vt:lpstr>
      <vt:lpstr>Примеры заданий</vt:lpstr>
      <vt:lpstr>Презентация PowerPoint</vt:lpstr>
      <vt:lpstr>  Уровень финансовой  грамотности  российских школьников  по результатам второго этапа   </vt:lpstr>
      <vt:lpstr>Презентация PowerPoint</vt:lpstr>
      <vt:lpstr>Презентация PowerPoint</vt:lpstr>
      <vt:lpstr>Презентация PowerPoint</vt:lpstr>
      <vt:lpstr>Презентация PowerPoint</vt:lpstr>
      <vt:lpstr> Школьное финансовое образование (один из факторов повышения  финансовой грамотности)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Главные детерминанты качества школьного образования</vt:lpstr>
      <vt:lpstr>Презентация PowerPoint</vt:lpstr>
      <vt:lpstr>Презентация PowerPoint</vt:lpstr>
      <vt:lpstr>Презентация PowerPoint</vt:lpstr>
      <vt:lpstr> Особенности исследования финансовой грамотности </vt:lpstr>
      <vt:lpstr> Особенности исследования финансовой грамотности  </vt:lpstr>
      <vt:lpstr> Некоторые акценты  Типичные ошибки российских школьников </vt:lpstr>
      <vt:lpstr> Некоторые акценты </vt:lpstr>
      <vt:lpstr>    Спасибо за внимание!  Рутковская Елена Лазаревна    Институт стратегии развития образования  РАО  Центр оценки качества  образования  Тел./факс: (495)-621-76-36 e-mail: centeroko@mail.ru  сайт: http://centeroko.ru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Victoria Baranova</dc:creator>
  <cp:lastModifiedBy>Natalia</cp:lastModifiedBy>
  <cp:revision>239</cp:revision>
  <dcterms:created xsi:type="dcterms:W3CDTF">2016-12-10T16:25:45Z</dcterms:created>
  <dcterms:modified xsi:type="dcterms:W3CDTF">2018-03-21T19:45:13Z</dcterms:modified>
</cp:coreProperties>
</file>