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9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349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269" r:id="rId23"/>
    <p:sldId id="271" r:id="rId24"/>
    <p:sldId id="347" r:id="rId25"/>
    <p:sldId id="272" r:id="rId26"/>
    <p:sldId id="273" r:id="rId27"/>
    <p:sldId id="274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350" r:id="rId38"/>
    <p:sldId id="357" r:id="rId39"/>
    <p:sldId id="358" r:id="rId40"/>
    <p:sldId id="359" r:id="rId41"/>
    <p:sldId id="360" r:id="rId42"/>
    <p:sldId id="286" r:id="rId43"/>
    <p:sldId id="287" r:id="rId44"/>
    <p:sldId id="288" r:id="rId45"/>
    <p:sldId id="351" r:id="rId46"/>
    <p:sldId id="353" r:id="rId47"/>
    <p:sldId id="354" r:id="rId48"/>
    <p:sldId id="355" r:id="rId49"/>
    <p:sldId id="356" r:id="rId50"/>
    <p:sldId id="352" r:id="rId51"/>
    <p:sldId id="289" r:id="rId52"/>
    <p:sldId id="290" r:id="rId53"/>
    <p:sldId id="291" r:id="rId54"/>
    <p:sldId id="292" r:id="rId55"/>
    <p:sldId id="293" r:id="rId56"/>
    <p:sldId id="294" r:id="rId57"/>
    <p:sldId id="295" r:id="rId58"/>
    <p:sldId id="296" r:id="rId59"/>
    <p:sldId id="297" r:id="rId60"/>
    <p:sldId id="299" r:id="rId61"/>
    <p:sldId id="300" r:id="rId62"/>
    <p:sldId id="301" r:id="rId63"/>
    <p:sldId id="302" r:id="rId64"/>
    <p:sldId id="303" r:id="rId65"/>
    <p:sldId id="304" r:id="rId66"/>
    <p:sldId id="305" r:id="rId67"/>
    <p:sldId id="306" r:id="rId68"/>
    <p:sldId id="307" r:id="rId69"/>
    <p:sldId id="308" r:id="rId70"/>
    <p:sldId id="309" r:id="rId71"/>
    <p:sldId id="310" r:id="rId72"/>
    <p:sldId id="311" r:id="rId73"/>
    <p:sldId id="312" r:id="rId74"/>
    <p:sldId id="313" r:id="rId75"/>
    <p:sldId id="314" r:id="rId76"/>
    <p:sldId id="315" r:id="rId77"/>
    <p:sldId id="316" r:id="rId78"/>
    <p:sldId id="317" r:id="rId79"/>
    <p:sldId id="318" r:id="rId80"/>
    <p:sldId id="319" r:id="rId81"/>
    <p:sldId id="320" r:id="rId82"/>
    <p:sldId id="321" r:id="rId83"/>
    <p:sldId id="322" r:id="rId84"/>
    <p:sldId id="323" r:id="rId85"/>
    <p:sldId id="324" r:id="rId86"/>
    <p:sldId id="325" r:id="rId87"/>
    <p:sldId id="326" r:id="rId88"/>
    <p:sldId id="327" r:id="rId89"/>
    <p:sldId id="328" r:id="rId90"/>
    <p:sldId id="329" r:id="rId91"/>
    <p:sldId id="334" r:id="rId92"/>
    <p:sldId id="335" r:id="rId93"/>
    <p:sldId id="336" r:id="rId94"/>
    <p:sldId id="348" r:id="rId95"/>
    <p:sldId id="338" r:id="rId9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11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B0A4468-F41F-42CD-801D-C3C68E61DE1C}" type="doc">
      <dgm:prSet loTypeId="urn:microsoft.com/office/officeart/2008/layout/PictureAccentLis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72C268D6-36CF-4654-A27C-2804D02650C7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pPr marL="176213" indent="0"/>
          <a:r>
            <a:rPr lang="ru-RU" sz="2800" b="1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Какие характеристики читательской грамотности учитываются тестом </a:t>
          </a:r>
          <a:r>
            <a:rPr lang="en-US" sz="2800" b="1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PISA</a:t>
          </a:r>
          <a:r>
            <a:rPr lang="ru-RU" sz="2800" b="1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?</a:t>
          </a:r>
          <a:endParaRPr lang="ru-RU" sz="28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708F153-3D7E-4122-82AE-FEE5934F5926}" type="parTrans" cxnId="{EDAF908A-0489-4FA4-806F-3534E3F0313D}">
      <dgm:prSet/>
      <dgm:spPr/>
      <dgm:t>
        <a:bodyPr/>
        <a:lstStyle/>
        <a:p>
          <a:endParaRPr lang="ru-RU"/>
        </a:p>
      </dgm:t>
    </dgm:pt>
    <dgm:pt modelId="{B10FDD52-8D4D-46A9-A01F-5778E14B590C}" type="sibTrans" cxnId="{EDAF908A-0489-4FA4-806F-3534E3F0313D}">
      <dgm:prSet/>
      <dgm:spPr/>
      <dgm:t>
        <a:bodyPr/>
        <a:lstStyle/>
        <a:p>
          <a:endParaRPr lang="ru-RU"/>
        </a:p>
      </dgm:t>
    </dgm:pt>
    <dgm:pt modelId="{C0D22865-A099-4A05-9C84-DB277562E5ED}">
      <dgm:prSet phldrT="[Текст]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Ситуации</a:t>
          </a:r>
          <a:endParaRPr lang="ru-RU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96FC01EB-8454-42C8-B5BA-E09229F3794B}" type="parTrans" cxnId="{2232D5C3-7692-41B5-9BF6-487877E57903}">
      <dgm:prSet/>
      <dgm:spPr/>
      <dgm:t>
        <a:bodyPr/>
        <a:lstStyle/>
        <a:p>
          <a:endParaRPr lang="ru-RU"/>
        </a:p>
      </dgm:t>
    </dgm:pt>
    <dgm:pt modelId="{22942334-FA0D-4E4F-AABC-3246384A4070}" type="sibTrans" cxnId="{2232D5C3-7692-41B5-9BF6-487877E57903}">
      <dgm:prSet/>
      <dgm:spPr/>
      <dgm:t>
        <a:bodyPr/>
        <a:lstStyle/>
        <a:p>
          <a:endParaRPr lang="ru-RU"/>
        </a:p>
      </dgm:t>
    </dgm:pt>
    <dgm:pt modelId="{DE96B42D-D555-4D5C-AAE8-66E8918E9784}">
      <dgm:prSet phldrT="[Текст]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Текст</a:t>
          </a:r>
          <a:endParaRPr lang="ru-RU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28832E0-249F-499E-9CC5-7E758C0DD4F9}" type="parTrans" cxnId="{C413BCD4-1D39-4A17-9D73-1B18C9D297E9}">
      <dgm:prSet/>
      <dgm:spPr/>
      <dgm:t>
        <a:bodyPr/>
        <a:lstStyle/>
        <a:p>
          <a:endParaRPr lang="ru-RU"/>
        </a:p>
      </dgm:t>
    </dgm:pt>
    <dgm:pt modelId="{3A07C66E-5834-4E91-BEA5-24C1300DF626}" type="sibTrans" cxnId="{C413BCD4-1D39-4A17-9D73-1B18C9D297E9}">
      <dgm:prSet/>
      <dgm:spPr/>
      <dgm:t>
        <a:bodyPr/>
        <a:lstStyle/>
        <a:p>
          <a:endParaRPr lang="ru-RU"/>
        </a:p>
      </dgm:t>
    </dgm:pt>
    <dgm:pt modelId="{1F5C87A9-565C-479B-B9AE-7A73C5AE7F2A}">
      <dgm:prSet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Читательские умения</a:t>
          </a:r>
          <a:endParaRPr lang="ru-RU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3F30E46-D3C1-4C24-AF7F-BBB6A3B1793A}" type="parTrans" cxnId="{62D18D46-0307-4ADD-9AD8-F6DC93BB3F94}">
      <dgm:prSet/>
      <dgm:spPr/>
      <dgm:t>
        <a:bodyPr/>
        <a:lstStyle/>
        <a:p>
          <a:endParaRPr lang="ru-RU"/>
        </a:p>
      </dgm:t>
    </dgm:pt>
    <dgm:pt modelId="{165930BC-6A88-4BA7-9419-B8ECAEE6C0E3}" type="sibTrans" cxnId="{62D18D46-0307-4ADD-9AD8-F6DC93BB3F94}">
      <dgm:prSet/>
      <dgm:spPr/>
      <dgm:t>
        <a:bodyPr/>
        <a:lstStyle/>
        <a:p>
          <a:endParaRPr lang="ru-RU"/>
        </a:p>
      </dgm:t>
    </dgm:pt>
    <dgm:pt modelId="{A1EE015B-0890-4C99-9EC5-4C4A97D90736}" type="pres">
      <dgm:prSet presAssocID="{7B0A4468-F41F-42CD-801D-C3C68E61DE1C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EC91AF0-D1F5-4D90-B7AB-977AD549F757}" type="pres">
      <dgm:prSet presAssocID="{72C268D6-36CF-4654-A27C-2804D02650C7}" presName="root" presStyleCnt="0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C3C10654-D8DA-4E95-B637-A2823A5D85E2}" type="pres">
      <dgm:prSet presAssocID="{72C268D6-36CF-4654-A27C-2804D02650C7}" presName="rootComposite" presStyleCnt="0">
        <dgm:presLayoutVars/>
      </dgm:prSet>
      <dgm:spPr/>
      <dgm:t>
        <a:bodyPr/>
        <a:lstStyle/>
        <a:p>
          <a:endParaRPr lang="ru-RU"/>
        </a:p>
      </dgm:t>
    </dgm:pt>
    <dgm:pt modelId="{476AF15E-B058-47C1-A6A0-6BFD9F627BA2}" type="pres">
      <dgm:prSet presAssocID="{72C268D6-36CF-4654-A27C-2804D02650C7}" presName="rootText" presStyleLbl="node0" presStyleIdx="0" presStyleCnt="1" custScaleX="134031" custScaleY="194050" custLinFactNeighborX="-7916" custLinFactNeighborY="-38">
        <dgm:presLayoutVars>
          <dgm:chMax/>
          <dgm:chPref val="4"/>
        </dgm:presLayoutVars>
      </dgm:prSet>
      <dgm:spPr/>
      <dgm:t>
        <a:bodyPr/>
        <a:lstStyle/>
        <a:p>
          <a:endParaRPr lang="ru-RU"/>
        </a:p>
      </dgm:t>
    </dgm:pt>
    <dgm:pt modelId="{99632792-088D-49AE-AB38-170BF102B483}" type="pres">
      <dgm:prSet presAssocID="{72C268D6-36CF-4654-A27C-2804D02650C7}" presName="childShap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78D16D43-873B-49D4-A797-BFC20FC7B5D2}" type="pres">
      <dgm:prSet presAssocID="{C0D22865-A099-4A05-9C84-DB277562E5ED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EB771F48-997B-44B9-B152-F3FD514CCC98}" type="pres">
      <dgm:prSet presAssocID="{C0D22865-A099-4A05-9C84-DB277562E5ED}" presName="Image" presStyleLbl="node1" presStyleIdx="0" presStyleCnt="3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0A9F742B-476C-4881-901C-AB1A98E62336}" type="pres">
      <dgm:prSet presAssocID="{C0D22865-A099-4A05-9C84-DB277562E5ED}" presName="childText" presStyleLbl="lnNode1" presStyleIdx="0" presStyleCnt="3" custLinFactNeighborX="180" custLinFactNeighborY="-310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0D72BD-53B2-4B66-913D-247940F38AF5}" type="pres">
      <dgm:prSet presAssocID="{DE96B42D-D555-4D5C-AAE8-66E8918E9784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5B9A6549-CAC9-43BF-B296-D906036A68CF}" type="pres">
      <dgm:prSet presAssocID="{DE96B42D-D555-4D5C-AAE8-66E8918E9784}" presName="Image" presStyleLbl="node1" presStyleIdx="1" presStyleCnt="3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231F2379-193A-44E0-8C0D-40939D1B8CB0}" type="pres">
      <dgm:prSet presAssocID="{DE96B42D-D555-4D5C-AAE8-66E8918E9784}" presName="childText" presStyleLbl="lnNode1" presStyleIdx="1" presStyleCnt="3" custLinFactNeighborX="180" custLinFactNeighborY="-11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B452DC-A387-4098-B8B6-464F9FB654E4}" type="pres">
      <dgm:prSet presAssocID="{1F5C87A9-565C-479B-B9AE-7A73C5AE7F2A}" presName="childComposite" presStyleCnt="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41161E9A-9DEE-4A8F-A087-6C2CD2A9457F}" type="pres">
      <dgm:prSet presAssocID="{1F5C87A9-565C-479B-B9AE-7A73C5AE7F2A}" presName="Image" presStyleLbl="node1" presStyleIdx="2" presStyleCnt="3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FF0659C5-B0FC-4B08-B7AC-9C5D0681C45F}" type="pres">
      <dgm:prSet presAssocID="{1F5C87A9-565C-479B-B9AE-7A73C5AE7F2A}" presName="childText" presStyleLbl="lnNode1" presStyleIdx="2" presStyleCnt="3" custLinFactNeighborX="180" custLinFactNeighborY="88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470577-D757-4F0C-830E-3A95E64D8534}" type="presOf" srcId="{DE96B42D-D555-4D5C-AAE8-66E8918E9784}" destId="{231F2379-193A-44E0-8C0D-40939D1B8CB0}" srcOrd="0" destOrd="0" presId="urn:microsoft.com/office/officeart/2008/layout/PictureAccentList"/>
    <dgm:cxn modelId="{44247D0B-7FE4-4662-9811-8349D4CADB7F}" type="presOf" srcId="{C0D22865-A099-4A05-9C84-DB277562E5ED}" destId="{0A9F742B-476C-4881-901C-AB1A98E62336}" srcOrd="0" destOrd="0" presId="urn:microsoft.com/office/officeart/2008/layout/PictureAccentList"/>
    <dgm:cxn modelId="{6F93A626-3412-4C3D-8742-1E59D0D421E4}" type="presOf" srcId="{1F5C87A9-565C-479B-B9AE-7A73C5AE7F2A}" destId="{FF0659C5-B0FC-4B08-B7AC-9C5D0681C45F}" srcOrd="0" destOrd="0" presId="urn:microsoft.com/office/officeart/2008/layout/PictureAccentList"/>
    <dgm:cxn modelId="{62D18D46-0307-4ADD-9AD8-F6DC93BB3F94}" srcId="{72C268D6-36CF-4654-A27C-2804D02650C7}" destId="{1F5C87A9-565C-479B-B9AE-7A73C5AE7F2A}" srcOrd="2" destOrd="0" parTransId="{F3F30E46-D3C1-4C24-AF7F-BBB6A3B1793A}" sibTransId="{165930BC-6A88-4BA7-9419-B8ECAEE6C0E3}"/>
    <dgm:cxn modelId="{71ACEE69-B4D6-4FE3-8933-AC15245E1A5B}" type="presOf" srcId="{7B0A4468-F41F-42CD-801D-C3C68E61DE1C}" destId="{A1EE015B-0890-4C99-9EC5-4C4A97D90736}" srcOrd="0" destOrd="0" presId="urn:microsoft.com/office/officeart/2008/layout/PictureAccentList"/>
    <dgm:cxn modelId="{C413BCD4-1D39-4A17-9D73-1B18C9D297E9}" srcId="{72C268D6-36CF-4654-A27C-2804D02650C7}" destId="{DE96B42D-D555-4D5C-AAE8-66E8918E9784}" srcOrd="1" destOrd="0" parTransId="{A28832E0-249F-499E-9CC5-7E758C0DD4F9}" sibTransId="{3A07C66E-5834-4E91-BEA5-24C1300DF626}"/>
    <dgm:cxn modelId="{EDAF908A-0489-4FA4-806F-3534E3F0313D}" srcId="{7B0A4468-F41F-42CD-801D-C3C68E61DE1C}" destId="{72C268D6-36CF-4654-A27C-2804D02650C7}" srcOrd="0" destOrd="0" parTransId="{E708F153-3D7E-4122-82AE-FEE5934F5926}" sibTransId="{B10FDD52-8D4D-46A9-A01F-5778E14B590C}"/>
    <dgm:cxn modelId="{863E4051-DB2F-4B56-9057-23564A815696}" type="presOf" srcId="{72C268D6-36CF-4654-A27C-2804D02650C7}" destId="{476AF15E-B058-47C1-A6A0-6BFD9F627BA2}" srcOrd="0" destOrd="0" presId="urn:microsoft.com/office/officeart/2008/layout/PictureAccentList"/>
    <dgm:cxn modelId="{2232D5C3-7692-41B5-9BF6-487877E57903}" srcId="{72C268D6-36CF-4654-A27C-2804D02650C7}" destId="{C0D22865-A099-4A05-9C84-DB277562E5ED}" srcOrd="0" destOrd="0" parTransId="{96FC01EB-8454-42C8-B5BA-E09229F3794B}" sibTransId="{22942334-FA0D-4E4F-AABC-3246384A4070}"/>
    <dgm:cxn modelId="{11E46190-A934-43AF-9F03-2FF42CB02B75}" type="presParOf" srcId="{A1EE015B-0890-4C99-9EC5-4C4A97D90736}" destId="{8EC91AF0-D1F5-4D90-B7AB-977AD549F757}" srcOrd="0" destOrd="0" presId="urn:microsoft.com/office/officeart/2008/layout/PictureAccentList"/>
    <dgm:cxn modelId="{D9282CBE-D26C-41D7-B3B3-2AD16D1F96E4}" type="presParOf" srcId="{8EC91AF0-D1F5-4D90-B7AB-977AD549F757}" destId="{C3C10654-D8DA-4E95-B637-A2823A5D85E2}" srcOrd="0" destOrd="0" presId="urn:microsoft.com/office/officeart/2008/layout/PictureAccentList"/>
    <dgm:cxn modelId="{ED81A99F-1304-4C40-B372-8EB6375132D1}" type="presParOf" srcId="{C3C10654-D8DA-4E95-B637-A2823A5D85E2}" destId="{476AF15E-B058-47C1-A6A0-6BFD9F627BA2}" srcOrd="0" destOrd="0" presId="urn:microsoft.com/office/officeart/2008/layout/PictureAccentList"/>
    <dgm:cxn modelId="{59492A04-BAAA-445B-AA7D-12563E76B4B1}" type="presParOf" srcId="{8EC91AF0-D1F5-4D90-B7AB-977AD549F757}" destId="{99632792-088D-49AE-AB38-170BF102B483}" srcOrd="1" destOrd="0" presId="urn:microsoft.com/office/officeart/2008/layout/PictureAccentList"/>
    <dgm:cxn modelId="{1F0E83D4-7859-4ABB-897F-07E297210143}" type="presParOf" srcId="{99632792-088D-49AE-AB38-170BF102B483}" destId="{78D16D43-873B-49D4-A797-BFC20FC7B5D2}" srcOrd="0" destOrd="0" presId="urn:microsoft.com/office/officeart/2008/layout/PictureAccentList"/>
    <dgm:cxn modelId="{E5A9F137-DF3A-41FC-BFB1-99C37789E055}" type="presParOf" srcId="{78D16D43-873B-49D4-A797-BFC20FC7B5D2}" destId="{EB771F48-997B-44B9-B152-F3FD514CCC98}" srcOrd="0" destOrd="0" presId="urn:microsoft.com/office/officeart/2008/layout/PictureAccentList"/>
    <dgm:cxn modelId="{BD94A225-0BEA-4B76-8499-177151E3C1FA}" type="presParOf" srcId="{78D16D43-873B-49D4-A797-BFC20FC7B5D2}" destId="{0A9F742B-476C-4881-901C-AB1A98E62336}" srcOrd="1" destOrd="0" presId="urn:microsoft.com/office/officeart/2008/layout/PictureAccentList"/>
    <dgm:cxn modelId="{71D97869-9DE9-44CA-8AEB-935C7920F4A8}" type="presParOf" srcId="{99632792-088D-49AE-AB38-170BF102B483}" destId="{EA0D72BD-53B2-4B66-913D-247940F38AF5}" srcOrd="1" destOrd="0" presId="urn:microsoft.com/office/officeart/2008/layout/PictureAccentList"/>
    <dgm:cxn modelId="{9871EA26-D756-44E4-BAE0-3EC761B199A1}" type="presParOf" srcId="{EA0D72BD-53B2-4B66-913D-247940F38AF5}" destId="{5B9A6549-CAC9-43BF-B296-D906036A68CF}" srcOrd="0" destOrd="0" presId="urn:microsoft.com/office/officeart/2008/layout/PictureAccentList"/>
    <dgm:cxn modelId="{DFEB4A1A-2066-4852-94D6-2E996858F8FF}" type="presParOf" srcId="{EA0D72BD-53B2-4B66-913D-247940F38AF5}" destId="{231F2379-193A-44E0-8C0D-40939D1B8CB0}" srcOrd="1" destOrd="0" presId="urn:microsoft.com/office/officeart/2008/layout/PictureAccentList"/>
    <dgm:cxn modelId="{4CA88EBE-AF7F-4A0B-93CC-B3972EB9A031}" type="presParOf" srcId="{99632792-088D-49AE-AB38-170BF102B483}" destId="{41B452DC-A387-4098-B8B6-464F9FB654E4}" srcOrd="2" destOrd="0" presId="urn:microsoft.com/office/officeart/2008/layout/PictureAccentList"/>
    <dgm:cxn modelId="{0E4D90B5-B035-4DBF-88FB-14D05290D0B6}" type="presParOf" srcId="{41B452DC-A387-4098-B8B6-464F9FB654E4}" destId="{41161E9A-9DEE-4A8F-A087-6C2CD2A9457F}" srcOrd="0" destOrd="0" presId="urn:microsoft.com/office/officeart/2008/layout/PictureAccentList"/>
    <dgm:cxn modelId="{AAAC1805-A278-469D-B011-60BFF232D203}" type="presParOf" srcId="{41B452DC-A387-4098-B8B6-464F9FB654E4}" destId="{FF0659C5-B0FC-4B08-B7AC-9C5D0681C45F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6AF15E-B058-47C1-A6A0-6BFD9F627BA2}">
      <dsp:nvSpPr>
        <dsp:cNvPr id="0" name=""/>
        <dsp:cNvSpPr/>
      </dsp:nvSpPr>
      <dsp:spPr>
        <a:xfrm>
          <a:off x="0" y="0"/>
          <a:ext cx="6095981" cy="1470959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176213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Какие характеристики читательской грамотности учитываются тестом </a:t>
          </a:r>
          <a:r>
            <a:rPr lang="en-US" sz="2800" b="1" kern="120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PISA</a:t>
          </a:r>
          <a:r>
            <a:rPr lang="ru-RU" sz="2800" b="1" kern="1200" dirty="0" smtClean="0">
              <a:effectLst/>
              <a:latin typeface="Arial" panose="020B0604020202020204" pitchFamily="34" charset="0"/>
              <a:cs typeface="Arial" panose="020B0604020202020204" pitchFamily="34" charset="0"/>
            </a:rPr>
            <a:t>?</a:t>
          </a:r>
          <a:endParaRPr lang="ru-RU" sz="2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3083" y="43083"/>
        <a:ext cx="6009815" cy="1384793"/>
      </dsp:txXfrm>
    </dsp:sp>
    <dsp:sp modelId="{EB771F48-997B-44B9-B152-F3FD514CCC98}">
      <dsp:nvSpPr>
        <dsp:cNvPr id="0" name=""/>
        <dsp:cNvSpPr/>
      </dsp:nvSpPr>
      <dsp:spPr>
        <a:xfrm>
          <a:off x="773906" y="1607692"/>
          <a:ext cx="758031" cy="758031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4">
                <a:tint val="92000"/>
                <a:satMod val="170000"/>
              </a:schemeClr>
            </a:gs>
            <a:gs pos="15000">
              <a:schemeClr val="accent4">
                <a:tint val="92000"/>
                <a:shade val="99000"/>
                <a:satMod val="170000"/>
              </a:schemeClr>
            </a:gs>
            <a:gs pos="62000">
              <a:schemeClr val="accent4">
                <a:tint val="96000"/>
                <a:shade val="80000"/>
                <a:satMod val="170000"/>
              </a:schemeClr>
            </a:gs>
            <a:gs pos="97000">
              <a:schemeClr val="accent4">
                <a:tint val="98000"/>
                <a:shade val="63000"/>
                <a:satMod val="170000"/>
              </a:schemeClr>
            </a:gs>
            <a:gs pos="100000">
              <a:schemeClr val="accent4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4">
              <a:shade val="80000"/>
            </a:schemeClr>
          </a:contourClr>
        </a:sp3d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</dsp:sp>
    <dsp:sp modelId="{0A9F742B-476C-4881-901C-AB1A98E62336}">
      <dsp:nvSpPr>
        <dsp:cNvPr id="0" name=""/>
        <dsp:cNvSpPr/>
      </dsp:nvSpPr>
      <dsp:spPr>
        <a:xfrm>
          <a:off x="1584159" y="1584177"/>
          <a:ext cx="3744674" cy="758031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4">
                <a:tint val="92000"/>
                <a:satMod val="170000"/>
              </a:schemeClr>
            </a:gs>
            <a:gs pos="15000">
              <a:schemeClr val="accent4">
                <a:tint val="92000"/>
                <a:shade val="99000"/>
                <a:satMod val="170000"/>
              </a:schemeClr>
            </a:gs>
            <a:gs pos="62000">
              <a:schemeClr val="accent4">
                <a:tint val="96000"/>
                <a:shade val="80000"/>
                <a:satMod val="170000"/>
              </a:schemeClr>
            </a:gs>
            <a:gs pos="97000">
              <a:schemeClr val="accent4">
                <a:tint val="98000"/>
                <a:shade val="63000"/>
                <a:satMod val="170000"/>
              </a:schemeClr>
            </a:gs>
            <a:gs pos="100000">
              <a:schemeClr val="accent4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 contourW="12700">
          <a:bevelT w="0" h="0"/>
          <a:contourClr>
            <a:schemeClr val="accent4">
              <a:shade val="80000"/>
            </a:schemeClr>
          </a:contourClr>
        </a:sp3d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Ситуации</a:t>
          </a:r>
          <a:endParaRPr lang="ru-RU" sz="21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1621170" y="1621188"/>
        <a:ext cx="3670652" cy="684009"/>
      </dsp:txXfrm>
    </dsp:sp>
    <dsp:sp modelId="{5B9A6549-CAC9-43BF-B296-D906036A68CF}">
      <dsp:nvSpPr>
        <dsp:cNvPr id="0" name=""/>
        <dsp:cNvSpPr/>
      </dsp:nvSpPr>
      <dsp:spPr>
        <a:xfrm>
          <a:off x="773906" y="2456687"/>
          <a:ext cx="758031" cy="758031"/>
        </a:xfrm>
        <a:prstGeom prst="roundRect">
          <a:avLst>
            <a:gd name="adj" fmla="val 16670"/>
          </a:avLst>
        </a:prstGeom>
        <a:solidFill>
          <a:schemeClr val="accent4"/>
        </a:solidFill>
        <a:ln w="25400" cap="flat" cmpd="sng" algn="ctr">
          <a:solidFill>
            <a:schemeClr val="lt1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</dsp:sp>
    <dsp:sp modelId="{231F2379-193A-44E0-8C0D-40939D1B8CB0}">
      <dsp:nvSpPr>
        <dsp:cNvPr id="0" name=""/>
        <dsp:cNvSpPr/>
      </dsp:nvSpPr>
      <dsp:spPr>
        <a:xfrm>
          <a:off x="1584159" y="2448272"/>
          <a:ext cx="3744674" cy="758031"/>
        </a:xfrm>
        <a:prstGeom prst="roundRect">
          <a:avLst>
            <a:gd name="adj" fmla="val 16670"/>
          </a:avLst>
        </a:prstGeom>
        <a:solidFill>
          <a:schemeClr val="accent4"/>
        </a:solidFill>
        <a:ln w="25400" cap="flat" cmpd="sng" algn="ctr">
          <a:solidFill>
            <a:schemeClr val="lt1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Текст</a:t>
          </a:r>
          <a:endParaRPr lang="ru-RU" sz="21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1621170" y="2485283"/>
        <a:ext cx="3670652" cy="684009"/>
      </dsp:txXfrm>
    </dsp:sp>
    <dsp:sp modelId="{41161E9A-9DEE-4A8F-A087-6C2CD2A9457F}">
      <dsp:nvSpPr>
        <dsp:cNvPr id="0" name=""/>
        <dsp:cNvSpPr/>
      </dsp:nvSpPr>
      <dsp:spPr>
        <a:xfrm>
          <a:off x="773906" y="3305682"/>
          <a:ext cx="758031" cy="758031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</dsp:sp>
    <dsp:sp modelId="{FF0659C5-B0FC-4B08-B7AC-9C5D0681C45F}">
      <dsp:nvSpPr>
        <dsp:cNvPr id="0" name=""/>
        <dsp:cNvSpPr/>
      </dsp:nvSpPr>
      <dsp:spPr>
        <a:xfrm>
          <a:off x="1584159" y="3305968"/>
          <a:ext cx="3744674" cy="758031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4">
                <a:tint val="35000"/>
                <a:satMod val="253000"/>
              </a:schemeClr>
            </a:gs>
            <a:gs pos="50000">
              <a:schemeClr val="accent4">
                <a:tint val="42000"/>
                <a:satMod val="255000"/>
              </a:schemeClr>
            </a:gs>
            <a:gs pos="97000">
              <a:schemeClr val="accent4">
                <a:tint val="53000"/>
                <a:satMod val="260000"/>
              </a:schemeClr>
            </a:gs>
            <a:gs pos="100000">
              <a:schemeClr val="accent4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chemeClr val="accent4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Читательские умения</a:t>
          </a:r>
          <a:endParaRPr lang="ru-RU" sz="2100" b="1" kern="1200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1621170" y="3342979"/>
        <a:ext cx="3670652" cy="6840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5F54D2-509E-49D4-BDB2-55D379B0A454}" type="datetimeFigureOut">
              <a:rPr lang="ru-RU" smtClean="0"/>
              <a:t>16.03.2018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F56BF7-74FE-462C-A8BF-56044B2CE2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963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33A564-F8B6-4995-9CBF-D637A2DFFA55}" type="slidenum">
              <a:rPr lang="ru-RU" smtClean="0"/>
              <a:pPr/>
              <a:t>64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3A2ED9-A6C3-4628-BB70-755AB2FFA639}" type="slidenum">
              <a:rPr lang="ru-RU"/>
              <a:pPr/>
              <a:t>76</a:t>
            </a:fld>
            <a:endParaRPr lang="ru-RU" dirty="0"/>
          </a:p>
        </p:txBody>
      </p:sp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Для понимания того, чего НЕ умеет подавляющее большинство – </a:t>
            </a:r>
            <a:r>
              <a:rPr lang="ru-RU" dirty="0" smtClean="0"/>
              <a:t>94% </a:t>
            </a:r>
            <a:r>
              <a:rPr lang="ru-RU" dirty="0"/>
              <a:t>наших школьников, обратимся к требованиям высшего уровня читательских достижений.</a:t>
            </a:r>
          </a:p>
          <a:p>
            <a:endParaRPr lang="ru-RU" dirty="0"/>
          </a:p>
          <a:p>
            <a:r>
              <a:rPr lang="ru-RU" dirty="0"/>
              <a:t>Как представлена информация…. Вот как сейчас. Вы получаете множество текстов – устных и письменных, словесных и графических… Перед Вами стоит задача улучшить наше образование. Из тестов вы хотите взять то, что вам поможет в решении вашей задачи…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409270-0840-4F25-8880-E5DB53AD863E}" type="slidenum">
              <a:rPr lang="ru-RU"/>
              <a:pPr/>
              <a:t>77</a:t>
            </a:fld>
            <a:endParaRPr lang="ru-RU" dirty="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Какую работу должен выполнять читатель?</a:t>
            </a:r>
          </a:p>
          <a:p>
            <a:r>
              <a:rPr lang="ru-RU" dirty="0"/>
              <a:t>Вероятно, вас не удивляет теперь, что лишь 5% наших школьников могут работать с текстами на таком уровне…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dirty="0" smtClean="0"/>
          </a:p>
        </p:txBody>
      </p:sp>
      <p:sp>
        <p:nvSpPr>
          <p:cNvPr id="9523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</a:pPr>
            <a:fld id="{AEA206EE-7EAF-4398-8040-35A32D6DFBD0}" type="slidenum">
              <a:rPr lang="ru-RU" altLang="ru-RU" smtClean="0"/>
              <a:pPr>
                <a:spcBef>
                  <a:spcPct val="0"/>
                </a:spcBef>
              </a:pPr>
              <a:t>90</a:t>
            </a:fld>
            <a:endParaRPr lang="ru-RU" alt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16.03.2018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4639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1" y="1600202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70B5FC-6D3C-4975-A361-DFA2A70B3164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38600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16.03.2018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16.03.2018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16.03.2018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16.03.2018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060FA-EADD-4C4D-B2CD-C5775EB8BE45}" type="datetimeFigureOut">
              <a:rPr lang="ru-RU" smtClean="0"/>
              <a:t>16.03.2018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700060FA-EADD-4C4D-B2CD-C5775EB8BE45}" type="datetimeFigureOut">
              <a:rPr lang="ru-RU" smtClean="0"/>
              <a:t>16.03.2018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3F65E9E-DDBD-4496-8176-84EF7BF83B15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hyperlink" Target="https://my.webinar.ru/record/571095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tiff"/><Relationship Id="rId4" Type="http://schemas.openxmlformats.org/officeDocument/2006/relationships/image" Target="../media/image42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PowerPoint.sl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6.emf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hyperlink" Target="http/centeroko.ru" TargetMode="External"/><Relationship Id="rId2" Type="http://schemas.openxmlformats.org/officeDocument/2006/relationships/hyperlink" Target="mailto:centeroko@mail.ru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806053"/>
            <a:ext cx="8604448" cy="5756048"/>
          </a:xfrm>
          <a:prstGeom prst="rect">
            <a:avLst/>
          </a:prstGeom>
        </p:spPr>
        <p:txBody>
          <a:bodyPr wrap="square" lIns="76819" tIns="38410" rIns="76819" bIns="38410">
            <a:spAutoFit/>
          </a:bodyPr>
          <a:lstStyle/>
          <a:p>
            <a:endParaRPr lang="ru-RU" sz="2700" b="1" i="1" dirty="0" smtClean="0"/>
          </a:p>
          <a:p>
            <a:pPr algn="ctr"/>
            <a:endParaRPr lang="ru-RU" sz="2700" b="1" i="1" dirty="0" smtClean="0"/>
          </a:p>
          <a:p>
            <a:pPr algn="ctr"/>
            <a:endParaRPr lang="ru-RU" sz="2700" b="1" i="1" dirty="0" smtClean="0"/>
          </a:p>
          <a:p>
            <a:pPr algn="ctr"/>
            <a:endParaRPr lang="ru-RU" sz="2700" b="1" i="1" dirty="0" smtClean="0"/>
          </a:p>
          <a:p>
            <a:pPr algn="ctr"/>
            <a:r>
              <a:rPr lang="ru-RU" sz="2700" b="1" dirty="0" smtClean="0"/>
              <a:t>Вебинар: «Оценка читательской грамотности </a:t>
            </a:r>
          </a:p>
          <a:p>
            <a:pPr algn="ctr"/>
            <a:r>
              <a:rPr lang="ru-RU" sz="2700" b="1" dirty="0" smtClean="0"/>
              <a:t>в рамках международного исследования </a:t>
            </a:r>
          </a:p>
          <a:p>
            <a:pPr algn="ctr"/>
            <a:r>
              <a:rPr lang="en-US" sz="2700" b="1" dirty="0" smtClean="0"/>
              <a:t>PISA</a:t>
            </a:r>
            <a:r>
              <a:rPr lang="ru-RU" sz="2700" b="1" dirty="0" smtClean="0"/>
              <a:t>-2018»</a:t>
            </a:r>
            <a:endParaRPr lang="ru-RU" sz="2700" b="1" i="1" dirty="0" smtClean="0"/>
          </a:p>
          <a:p>
            <a:endParaRPr lang="en-US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pPr algn="ctr"/>
            <a:endParaRPr lang="ru-RU" sz="2400" b="1" dirty="0" smtClean="0"/>
          </a:p>
          <a:p>
            <a:pPr algn="ctr"/>
            <a:endParaRPr lang="ru-RU" sz="2400" b="1" dirty="0"/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Москва</a:t>
            </a:r>
          </a:p>
          <a:p>
            <a:pPr algn="ctr"/>
            <a:r>
              <a:rPr lang="ru-RU" sz="2400" b="1" dirty="0" smtClean="0"/>
              <a:t>16 марта 2018 </a:t>
            </a:r>
            <a:r>
              <a:rPr lang="ru-RU" sz="2400" b="1" dirty="0"/>
              <a:t>года </a:t>
            </a:r>
            <a:endParaRPr lang="ru-RU" dirty="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4005" y="126702"/>
            <a:ext cx="2309763" cy="7925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588224" y="0"/>
            <a:ext cx="2555776" cy="79259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33919" y="298503"/>
            <a:ext cx="679087" cy="101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917378" y="1315824"/>
            <a:ext cx="15121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ФГБНУ </a:t>
            </a:r>
            <a:endParaRPr lang="ru-RU" sz="11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ИСРО РАО»</a:t>
            </a:r>
          </a:p>
        </p:txBody>
      </p:sp>
    </p:spTree>
    <p:extLst>
      <p:ext uri="{BB962C8B-B14F-4D97-AF65-F5344CB8AC3E}">
        <p14:creationId xmlns:p14="http://schemas.microsoft.com/office/powerpoint/2010/main" val="263321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Line 3"/>
          <p:cNvSpPr>
            <a:spLocks noChangeShapeType="1"/>
          </p:cNvSpPr>
          <p:nvPr/>
        </p:nvSpPr>
        <p:spPr bwMode="auto">
          <a:xfrm>
            <a:off x="1692275" y="1123950"/>
            <a:ext cx="57594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59" name="Line 4"/>
          <p:cNvSpPr>
            <a:spLocks noChangeShapeType="1"/>
          </p:cNvSpPr>
          <p:nvPr/>
        </p:nvSpPr>
        <p:spPr bwMode="auto">
          <a:xfrm>
            <a:off x="1692275" y="1123950"/>
            <a:ext cx="0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60" name="Line 5"/>
          <p:cNvSpPr>
            <a:spLocks noChangeShapeType="1"/>
          </p:cNvSpPr>
          <p:nvPr/>
        </p:nvSpPr>
        <p:spPr bwMode="auto">
          <a:xfrm>
            <a:off x="7451725" y="1123950"/>
            <a:ext cx="0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61" name="Text Box 6"/>
          <p:cNvSpPr txBox="1">
            <a:spLocks noChangeArrowheads="1"/>
          </p:cNvSpPr>
          <p:nvPr/>
        </p:nvSpPr>
        <p:spPr bwMode="auto">
          <a:xfrm>
            <a:off x="900113" y="1484313"/>
            <a:ext cx="1439862" cy="830262"/>
          </a:xfrm>
          <a:prstGeom prst="rect">
            <a:avLst/>
          </a:prstGeom>
          <a:solidFill>
            <a:srgbClr val="99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2400" dirty="0">
                <a:solidFill>
                  <a:srgbClr val="002060"/>
                </a:solidFill>
              </a:rPr>
              <a:t>Опора на текст</a:t>
            </a:r>
          </a:p>
        </p:txBody>
      </p:sp>
      <p:sp>
        <p:nvSpPr>
          <p:cNvPr id="70662" name="Text Box 7"/>
          <p:cNvSpPr txBox="1">
            <a:spLocks noChangeArrowheads="1"/>
          </p:cNvSpPr>
          <p:nvPr/>
        </p:nvSpPr>
        <p:spPr bwMode="auto">
          <a:xfrm>
            <a:off x="6227763" y="1484313"/>
            <a:ext cx="2303462" cy="1200150"/>
          </a:xfrm>
          <a:prstGeom prst="rect">
            <a:avLst/>
          </a:prstGeom>
          <a:solidFill>
            <a:srgbClr val="99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ru-RU" altLang="ru-RU" sz="2400" dirty="0">
                <a:solidFill>
                  <a:srgbClr val="002060"/>
                </a:solidFill>
              </a:rPr>
              <a:t>Опора на внетекстовое знание</a:t>
            </a:r>
          </a:p>
        </p:txBody>
      </p:sp>
      <p:sp>
        <p:nvSpPr>
          <p:cNvPr id="70663" name="Rectangle 8"/>
          <p:cNvSpPr>
            <a:spLocks noChangeArrowheads="1"/>
          </p:cNvSpPr>
          <p:nvPr/>
        </p:nvSpPr>
        <p:spPr bwMode="auto">
          <a:xfrm>
            <a:off x="6437313" y="3240088"/>
            <a:ext cx="2009775" cy="1200150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3.</a:t>
            </a:r>
          </a:p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осмыслить </a:t>
            </a:r>
          </a:p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и оценить </a:t>
            </a:r>
          </a:p>
        </p:txBody>
      </p:sp>
      <p:sp>
        <p:nvSpPr>
          <p:cNvPr id="70664" name="Line 9"/>
          <p:cNvSpPr>
            <a:spLocks noChangeShapeType="1"/>
          </p:cNvSpPr>
          <p:nvPr/>
        </p:nvSpPr>
        <p:spPr bwMode="auto">
          <a:xfrm>
            <a:off x="7451725" y="2636838"/>
            <a:ext cx="0" cy="647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65" name="Rectangle 10"/>
          <p:cNvSpPr>
            <a:spLocks noChangeArrowheads="1"/>
          </p:cNvSpPr>
          <p:nvPr/>
        </p:nvSpPr>
        <p:spPr bwMode="auto">
          <a:xfrm>
            <a:off x="5364163" y="5373688"/>
            <a:ext cx="1711325" cy="762000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altLang="ru-RU" sz="2000" dirty="0">
                <a:solidFill>
                  <a:srgbClr val="002060"/>
                </a:solidFill>
              </a:rPr>
              <a:t>содержание</a:t>
            </a:r>
          </a:p>
          <a:p>
            <a:pPr algn="ctr"/>
            <a:r>
              <a:rPr lang="ru-RU" altLang="ru-RU" sz="2000" dirty="0">
                <a:solidFill>
                  <a:srgbClr val="002060"/>
                </a:solidFill>
              </a:rPr>
              <a:t>текста</a:t>
            </a:r>
            <a:r>
              <a:rPr lang="ru-RU" altLang="ru-RU" sz="2400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70666" name="Rectangle 11"/>
          <p:cNvSpPr>
            <a:spLocks noChangeArrowheads="1"/>
          </p:cNvSpPr>
          <p:nvPr/>
        </p:nvSpPr>
        <p:spPr bwMode="auto">
          <a:xfrm>
            <a:off x="7740650" y="5445125"/>
            <a:ext cx="1066800" cy="762000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altLang="ru-RU" sz="2000" dirty="0">
                <a:solidFill>
                  <a:srgbClr val="002060"/>
                </a:solidFill>
              </a:rPr>
              <a:t>форму</a:t>
            </a:r>
          </a:p>
          <a:p>
            <a:pPr algn="ctr"/>
            <a:r>
              <a:rPr lang="ru-RU" altLang="ru-RU" sz="2000" dirty="0">
                <a:solidFill>
                  <a:srgbClr val="002060"/>
                </a:solidFill>
              </a:rPr>
              <a:t>текста</a:t>
            </a:r>
            <a:r>
              <a:rPr lang="ru-RU" altLang="ru-RU" sz="2400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70667" name="Line 12"/>
          <p:cNvSpPr>
            <a:spLocks noChangeShapeType="1"/>
          </p:cNvSpPr>
          <p:nvPr/>
        </p:nvSpPr>
        <p:spPr bwMode="auto">
          <a:xfrm>
            <a:off x="7451725" y="4508500"/>
            <a:ext cx="0" cy="504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68" name="Line 13"/>
          <p:cNvSpPr>
            <a:spLocks noChangeShapeType="1"/>
          </p:cNvSpPr>
          <p:nvPr/>
        </p:nvSpPr>
        <p:spPr bwMode="auto">
          <a:xfrm>
            <a:off x="6011863" y="5013325"/>
            <a:ext cx="27368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69" name="Line 14"/>
          <p:cNvSpPr>
            <a:spLocks noChangeShapeType="1"/>
          </p:cNvSpPr>
          <p:nvPr/>
        </p:nvSpPr>
        <p:spPr bwMode="auto">
          <a:xfrm>
            <a:off x="6011863" y="5013325"/>
            <a:ext cx="0" cy="3603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70" name="Line 15"/>
          <p:cNvSpPr>
            <a:spLocks noChangeShapeType="1"/>
          </p:cNvSpPr>
          <p:nvPr/>
        </p:nvSpPr>
        <p:spPr bwMode="auto">
          <a:xfrm flipH="1">
            <a:off x="8748713" y="5013325"/>
            <a:ext cx="0" cy="4333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71" name="Line 16"/>
          <p:cNvSpPr>
            <a:spLocks noChangeShapeType="1"/>
          </p:cNvSpPr>
          <p:nvPr/>
        </p:nvSpPr>
        <p:spPr bwMode="auto">
          <a:xfrm>
            <a:off x="1692275" y="2276475"/>
            <a:ext cx="0" cy="5032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72" name="Line 17"/>
          <p:cNvSpPr>
            <a:spLocks noChangeShapeType="1"/>
          </p:cNvSpPr>
          <p:nvPr/>
        </p:nvSpPr>
        <p:spPr bwMode="auto">
          <a:xfrm>
            <a:off x="1042988" y="2781300"/>
            <a:ext cx="27368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73" name="Line 18"/>
          <p:cNvSpPr>
            <a:spLocks noChangeShapeType="1"/>
          </p:cNvSpPr>
          <p:nvPr/>
        </p:nvSpPr>
        <p:spPr bwMode="auto">
          <a:xfrm>
            <a:off x="1042988" y="2781300"/>
            <a:ext cx="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74" name="Line 19"/>
          <p:cNvSpPr>
            <a:spLocks noChangeShapeType="1"/>
          </p:cNvSpPr>
          <p:nvPr/>
        </p:nvSpPr>
        <p:spPr bwMode="auto">
          <a:xfrm>
            <a:off x="3779838" y="2781300"/>
            <a:ext cx="0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70675" name="Rectangle 20"/>
          <p:cNvSpPr>
            <a:spLocks noChangeArrowheads="1"/>
          </p:cNvSpPr>
          <p:nvPr/>
        </p:nvSpPr>
        <p:spPr bwMode="auto">
          <a:xfrm>
            <a:off x="107950" y="3236913"/>
            <a:ext cx="2519363" cy="1754187"/>
          </a:xfrm>
          <a:prstGeom prst="rect">
            <a:avLst/>
          </a:prstGeom>
          <a:solidFill>
            <a:srgbClr val="FFC5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1.</a:t>
            </a:r>
          </a:p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найти и</a:t>
            </a:r>
          </a:p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извлечь </a:t>
            </a:r>
          </a:p>
          <a:p>
            <a:pPr algn="ctr"/>
            <a:r>
              <a:rPr lang="ru-RU" altLang="ru-RU" sz="2400" i="1" dirty="0">
                <a:solidFill>
                  <a:srgbClr val="002060"/>
                </a:solidFill>
              </a:rPr>
              <a:t>(информацию</a:t>
            </a:r>
            <a:r>
              <a:rPr lang="ru-RU" altLang="ru-RU" i="1" dirty="0">
                <a:solidFill>
                  <a:srgbClr val="002060"/>
                </a:solidFill>
              </a:rPr>
              <a:t>)</a:t>
            </a:r>
            <a:r>
              <a:rPr lang="ru-RU" altLang="ru-RU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70676" name="Rectangle 21"/>
          <p:cNvSpPr>
            <a:spLocks noChangeArrowheads="1"/>
          </p:cNvSpPr>
          <p:nvPr/>
        </p:nvSpPr>
        <p:spPr bwMode="auto">
          <a:xfrm>
            <a:off x="2771775" y="3041650"/>
            <a:ext cx="3168650" cy="1938338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2.</a:t>
            </a:r>
          </a:p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интегрировать и </a:t>
            </a:r>
          </a:p>
          <a:p>
            <a:pPr algn="ctr"/>
            <a:r>
              <a:rPr lang="ru-RU" altLang="ru-RU" sz="2400" dirty="0">
                <a:solidFill>
                  <a:srgbClr val="002060"/>
                </a:solidFill>
              </a:rPr>
              <a:t>интерпретировать </a:t>
            </a:r>
          </a:p>
          <a:p>
            <a:pPr algn="ctr">
              <a:lnSpc>
                <a:spcPct val="80000"/>
              </a:lnSpc>
            </a:pPr>
            <a:r>
              <a:rPr lang="ru-RU" altLang="ru-RU" sz="2400" i="1" dirty="0">
                <a:solidFill>
                  <a:srgbClr val="002060"/>
                </a:solidFill>
              </a:rPr>
              <a:t>(сообщения текста)</a:t>
            </a:r>
            <a:r>
              <a:rPr lang="ru-RU" altLang="ru-RU" dirty="0"/>
              <a:t> </a:t>
            </a:r>
          </a:p>
        </p:txBody>
      </p:sp>
      <p:pic>
        <p:nvPicPr>
          <p:cNvPr id="70677" name="Picture 23" descr="книга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5229225"/>
            <a:ext cx="1871662" cy="14017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678" name="Прямоугольник 22"/>
          <p:cNvSpPr>
            <a:spLocks noChangeArrowheads="1"/>
          </p:cNvSpPr>
          <p:nvPr/>
        </p:nvSpPr>
        <p:spPr bwMode="auto">
          <a:xfrm>
            <a:off x="682625" y="120650"/>
            <a:ext cx="79692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600" b="1">
                <a:solidFill>
                  <a:schemeClr val="bg1"/>
                </a:solidFill>
                <a:latin typeface="Arial" pitchFamily="34" charset="0"/>
              </a:defRPr>
            </a:lvl1pPr>
            <a:lvl2pPr marL="742950" indent="-285750">
              <a:defRPr sz="3600" b="1">
                <a:solidFill>
                  <a:schemeClr val="bg1"/>
                </a:solidFill>
                <a:latin typeface="Arial" pitchFamily="34" charset="0"/>
              </a:defRPr>
            </a:lvl2pPr>
            <a:lvl3pPr marL="11430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3pPr>
            <a:lvl4pPr marL="16002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4pPr>
            <a:lvl5pPr marL="2057400" indent="-228600">
              <a:defRPr sz="3600" b="1">
                <a:solidFill>
                  <a:schemeClr val="bg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bg1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altLang="ru-RU" sz="3200" dirty="0" smtClean="0">
                <a:solidFill>
                  <a:srgbClr val="000099"/>
                </a:solidFill>
              </a:rPr>
              <a:t>Читательские умения </a:t>
            </a:r>
            <a:r>
              <a:rPr lang="en-US" altLang="ru-RU" sz="3200" dirty="0" smtClean="0">
                <a:solidFill>
                  <a:srgbClr val="000099"/>
                </a:solidFill>
              </a:rPr>
              <a:t>(PISA</a:t>
            </a:r>
            <a:r>
              <a:rPr lang="en-US" altLang="ru-RU" sz="3200" dirty="0">
                <a:solidFill>
                  <a:srgbClr val="000099"/>
                </a:solidFill>
              </a:rPr>
              <a:t>)</a:t>
            </a:r>
            <a:endParaRPr lang="ru-RU" altLang="ru-RU" sz="3200" dirty="0"/>
          </a:p>
        </p:txBody>
      </p:sp>
      <p:pic>
        <p:nvPicPr>
          <p:cNvPr id="23" name="Рисунок 22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596336" y="31940"/>
            <a:ext cx="1552925" cy="516907"/>
          </a:xfrm>
          <a:prstGeom prst="rect">
            <a:avLst/>
          </a:prstGeom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05826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91109"/>
            <a:ext cx="7848872" cy="835496"/>
          </a:xfrm>
        </p:spPr>
        <p:txBody>
          <a:bodyPr/>
          <a:lstStyle/>
          <a:p>
            <a:pPr marL="0" indent="0">
              <a:lnSpc>
                <a:spcPts val="3000"/>
              </a:lnSpc>
              <a:buNone/>
            </a:pPr>
            <a:r>
              <a:rPr lang="ru-RU" sz="3200" dirty="0" smtClean="0"/>
              <a:t>Измерение читательской грамотности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700808"/>
            <a:ext cx="7571184" cy="47761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0" indent="-457200">
              <a:spcAft>
                <a:spcPts val="3000"/>
              </a:spcAft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Трудность задания (трудность умения и трудность текста)</a:t>
            </a:r>
          </a:p>
          <a:p>
            <a:pPr marL="457200" indent="-457200">
              <a:spcAft>
                <a:spcPts val="3000"/>
              </a:spcAft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Форма вопроса (открытые и закрытые)</a:t>
            </a:r>
          </a:p>
          <a:p>
            <a:pPr marL="457200" indent="-457200">
              <a:spcAft>
                <a:spcPts val="3000"/>
              </a:spcAft>
              <a:buFont typeface="+mj-lt"/>
              <a:buAutoNum type="arabicPeriod"/>
            </a:pPr>
            <a:r>
              <a:rPr lang="ru-RU" sz="2800" dirty="0" smtClean="0">
                <a:solidFill>
                  <a:schemeClr val="tx1"/>
                </a:solidFill>
              </a:rPr>
              <a:t>Балльная оценка ответа (модель частичного оценивания)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24328" y="0"/>
            <a:ext cx="1623199" cy="51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94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Описание заданий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043608" y="1268760"/>
            <a:ext cx="6904856" cy="4266808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Комплексные или структурированные задания, объединённые общей темой или проблемой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Каждое из заданий включает тексты, в которых представлена некоторая ситуация, и 1-6 вопросов различной трудности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Задания не типичны для российской школы, а близки к реальным проблемным ситуациям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Для решения проблемы требуется не только знание предмета, но и сформированность общеучебных и интеллектуальных умений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96336" y="0"/>
            <a:ext cx="1551191" cy="516907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0073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202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Типы вопросов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412776"/>
            <a:ext cx="6616824" cy="4410824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u="sng" dirty="0" smtClean="0"/>
              <a:t>Закрытые вопросы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выбрать 1 верный ответ из 4-5, заданных в готовом виде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поставить номера в заданном списке событий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выписать одно-два слова из текста (единственно правильные)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u="sng" dirty="0" smtClean="0"/>
              <a:t>Открытые вопросы</a:t>
            </a:r>
          </a:p>
          <a:p>
            <a:pPr marL="0" indent="0">
              <a:buNone/>
            </a:pPr>
            <a:r>
              <a:rPr lang="ru-RU" dirty="0" smtClean="0"/>
              <a:t>48 % заданий </a:t>
            </a:r>
            <a:r>
              <a:rPr lang="ru-RU" dirty="0" smtClean="0">
                <a:sym typeface="Symbol"/>
              </a:rPr>
              <a:t> вопросы со свободными ответами (собственные краткие или развёрнутые обоснованные ответы)</a:t>
            </a:r>
          </a:p>
          <a:p>
            <a:endParaRPr lang="ru-RU" dirty="0"/>
          </a:p>
        </p:txBody>
      </p:sp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88424" y="0"/>
            <a:ext cx="1555576" cy="51690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7433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2" y="274639"/>
            <a:ext cx="8229600" cy="562073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/>
              <a:t>Особенности представления заданий</a:t>
            </a:r>
            <a:endParaRPr lang="ru-RU" sz="2400" dirty="0"/>
          </a:p>
        </p:txBody>
      </p:sp>
      <p:pic>
        <p:nvPicPr>
          <p:cNvPr id="9" name="Рисунок 8"/>
          <p:cNvPicPr/>
          <p:nvPr/>
        </p:nvPicPr>
        <p:blipFill rotWithShape="1">
          <a:blip r:embed="rId2" cstate="print"/>
          <a:srcRect l="19389" t="39488" r="15387" b="14803"/>
          <a:stretch/>
        </p:blipFill>
        <p:spPr bwMode="auto">
          <a:xfrm>
            <a:off x="1007096" y="1196752"/>
            <a:ext cx="8136904" cy="43204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393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5608" r="5450"/>
          <a:stretch/>
        </p:blipFill>
        <p:spPr bwMode="auto">
          <a:xfrm>
            <a:off x="1043608" y="764704"/>
            <a:ext cx="7920880" cy="5400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178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5608" r="5450"/>
          <a:stretch/>
        </p:blipFill>
        <p:spPr bwMode="auto">
          <a:xfrm>
            <a:off x="1115616" y="332656"/>
            <a:ext cx="7848872" cy="58326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8363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5449" r="5609"/>
          <a:stretch/>
        </p:blipFill>
        <p:spPr bwMode="auto">
          <a:xfrm>
            <a:off x="1115616" y="476672"/>
            <a:ext cx="7920880" cy="55446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59262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5449" r="5769"/>
          <a:stretch/>
        </p:blipFill>
        <p:spPr bwMode="auto">
          <a:xfrm>
            <a:off x="1043608" y="764704"/>
            <a:ext cx="7848872" cy="5400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9497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5449" r="5609"/>
          <a:stretch/>
        </p:blipFill>
        <p:spPr bwMode="auto">
          <a:xfrm>
            <a:off x="1187624" y="576442"/>
            <a:ext cx="7848872" cy="58048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8712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 txBox="1">
            <a:spLocks/>
          </p:cNvSpPr>
          <p:nvPr/>
        </p:nvSpPr>
        <p:spPr bwMode="auto">
          <a:xfrm>
            <a:off x="-2" y="481306"/>
            <a:ext cx="9144002" cy="97804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1433" tIns="45716" rIns="91433" bIns="45716" anchor="b"/>
          <a:lstStyle/>
          <a:p>
            <a:pPr algn="ctr">
              <a:defRPr/>
            </a:pPr>
            <a:r>
              <a:rPr lang="ru-RU" altLang="ru-RU" sz="3000" kern="0" dirty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 </a:t>
            </a:r>
            <a:r>
              <a:rPr lang="ru-RU" altLang="ru-RU" sz="2800" b="1" kern="0" dirty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Модель оценки функциональной </a:t>
            </a:r>
            <a:r>
              <a:rPr lang="ru-RU" altLang="ru-RU" sz="2800" b="1" kern="0" dirty="0" smtClean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грамотности </a:t>
            </a:r>
          </a:p>
          <a:p>
            <a:pPr algn="ctr">
              <a:defRPr/>
            </a:pPr>
            <a:r>
              <a:rPr lang="en-US" altLang="ru-RU" sz="2800" b="1" kern="0" dirty="0" smtClean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PISA</a:t>
            </a:r>
            <a:r>
              <a:rPr lang="ru-RU" altLang="ru-RU" sz="2800" b="1" kern="0" dirty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-201</a:t>
            </a:r>
            <a:r>
              <a:rPr lang="en-US" altLang="ru-RU" sz="2800" b="1" kern="0" dirty="0">
                <a:solidFill>
                  <a:srgbClr val="3B5A79"/>
                </a:solidFill>
                <a:ea typeface="ＭＳ Ｐゴシック" charset="-128"/>
                <a:cs typeface="ＭＳ Ｐゴシック" charset="-128"/>
              </a:rPr>
              <a:t>8</a:t>
            </a:r>
            <a:endParaRPr lang="ru-RU" sz="2800" b="1" kern="0" dirty="0">
              <a:solidFill>
                <a:srgbClr val="3B5A79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21507" name="Овал 4"/>
          <p:cNvSpPr>
            <a:spLocks noChangeArrowheads="1"/>
          </p:cNvSpPr>
          <p:nvPr/>
        </p:nvSpPr>
        <p:spPr bwMode="auto">
          <a:xfrm>
            <a:off x="611189" y="1484314"/>
            <a:ext cx="3024187" cy="936625"/>
          </a:xfrm>
          <a:prstGeom prst="ellipse">
            <a:avLst/>
          </a:prstGeom>
          <a:solidFill>
            <a:srgbClr val="00B0F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33" tIns="45716" rIns="91433" bIns="45716" anchor="ctr"/>
          <a:lstStyle/>
          <a:p>
            <a:pPr algn="ctr"/>
            <a:r>
              <a:rPr lang="ru-RU" sz="2000" dirty="0"/>
              <a:t>Математическая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</a:rPr>
              <a:t>грамотность</a:t>
            </a:r>
          </a:p>
        </p:txBody>
      </p:sp>
      <p:sp>
        <p:nvSpPr>
          <p:cNvPr id="21508" name="Овал 6"/>
          <p:cNvSpPr>
            <a:spLocks noChangeArrowheads="1"/>
          </p:cNvSpPr>
          <p:nvPr/>
        </p:nvSpPr>
        <p:spPr bwMode="auto">
          <a:xfrm>
            <a:off x="5508626" y="1484314"/>
            <a:ext cx="3635375" cy="936625"/>
          </a:xfrm>
          <a:prstGeom prst="ellipse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33" tIns="45716" rIns="91433" bIns="45716" anchor="ctr"/>
          <a:lstStyle/>
          <a:p>
            <a:pPr algn="ctr"/>
            <a:r>
              <a:rPr lang="ru-RU" sz="2000" dirty="0"/>
              <a:t>Естественнонаучная </a:t>
            </a:r>
          </a:p>
          <a:p>
            <a:pPr algn="ctr"/>
            <a:r>
              <a:rPr lang="ru-RU" sz="2000" dirty="0"/>
              <a:t>грамотность</a:t>
            </a:r>
          </a:p>
        </p:txBody>
      </p:sp>
      <p:sp>
        <p:nvSpPr>
          <p:cNvPr id="21509" name="Овал 7"/>
          <p:cNvSpPr>
            <a:spLocks noChangeArrowheads="1"/>
          </p:cNvSpPr>
          <p:nvPr/>
        </p:nvSpPr>
        <p:spPr bwMode="auto">
          <a:xfrm>
            <a:off x="3132138" y="5157789"/>
            <a:ext cx="3384550" cy="935037"/>
          </a:xfrm>
          <a:prstGeom prst="ellipse">
            <a:avLst/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33" tIns="45716" rIns="91433" bIns="45716" anchor="ctr"/>
          <a:lstStyle/>
          <a:p>
            <a:pPr algn="ctr"/>
            <a:r>
              <a:rPr lang="ru-RU" sz="2000" dirty="0"/>
              <a:t>Глобальные </a:t>
            </a:r>
          </a:p>
          <a:p>
            <a:pPr algn="ctr"/>
            <a:r>
              <a:rPr lang="ru-RU" sz="2000" dirty="0"/>
              <a:t>компетенции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3132138" y="3068639"/>
            <a:ext cx="3384550" cy="1296987"/>
          </a:xfrm>
          <a:prstGeom prst="ellipse">
            <a:avLst/>
          </a:prstGeom>
          <a:solidFill>
            <a:schemeClr val="bg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91433" tIns="45716" rIns="91433" bIns="45716" anchor="ctr"/>
          <a:lstStyle/>
          <a:p>
            <a:pPr algn="ctr">
              <a:defRPr/>
            </a:pPr>
            <a:r>
              <a:rPr lang="ru-RU" sz="2800" dirty="0"/>
              <a:t>Читательская</a:t>
            </a:r>
          </a:p>
          <a:p>
            <a:pPr algn="ctr">
              <a:defRPr/>
            </a:pPr>
            <a:r>
              <a:rPr lang="ru-RU" sz="2800" dirty="0"/>
              <a:t>грамотность</a:t>
            </a:r>
          </a:p>
        </p:txBody>
      </p:sp>
      <p:cxnSp>
        <p:nvCxnSpPr>
          <p:cNvPr id="11" name="Прямая соединительная линия 10"/>
          <p:cNvCxnSpPr>
            <a:endCxn id="21509" idx="6"/>
          </p:cNvCxnSpPr>
          <p:nvPr/>
        </p:nvCxnSpPr>
        <p:spPr bwMode="auto">
          <a:xfrm flipH="1">
            <a:off x="6516689" y="2349501"/>
            <a:ext cx="1655762" cy="3275013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>
            <a:off x="1403350" y="2349501"/>
            <a:ext cx="1800225" cy="3167063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Прямая соединительная линия 17"/>
          <p:cNvCxnSpPr>
            <a:stCxn id="21507" idx="6"/>
            <a:endCxn id="21508" idx="2"/>
          </p:cNvCxnSpPr>
          <p:nvPr/>
        </p:nvCxnSpPr>
        <p:spPr bwMode="auto">
          <a:xfrm>
            <a:off x="3635375" y="1952625"/>
            <a:ext cx="1873250" cy="0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Прямая соединительная линия 20"/>
          <p:cNvCxnSpPr/>
          <p:nvPr/>
        </p:nvCxnSpPr>
        <p:spPr bwMode="auto">
          <a:xfrm>
            <a:off x="4716463" y="1989138"/>
            <a:ext cx="0" cy="1079500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2" name="Прямая соединительная линия 31"/>
          <p:cNvCxnSpPr/>
          <p:nvPr/>
        </p:nvCxnSpPr>
        <p:spPr bwMode="auto">
          <a:xfrm flipH="1" flipV="1">
            <a:off x="6516688" y="3716339"/>
            <a:ext cx="647700" cy="504825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Прямая соединительная линия 35"/>
          <p:cNvCxnSpPr>
            <a:stCxn id="9" idx="2"/>
          </p:cNvCxnSpPr>
          <p:nvPr/>
        </p:nvCxnSpPr>
        <p:spPr bwMode="auto">
          <a:xfrm flipH="1">
            <a:off x="2484438" y="3716339"/>
            <a:ext cx="647700" cy="433387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3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Прямая соединительная линия 41"/>
          <p:cNvCxnSpPr>
            <a:endCxn id="9" idx="1"/>
          </p:cNvCxnSpPr>
          <p:nvPr/>
        </p:nvCxnSpPr>
        <p:spPr bwMode="auto">
          <a:xfrm>
            <a:off x="2627313" y="2349500"/>
            <a:ext cx="1000125" cy="909638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Прямая соединительная линия 45"/>
          <p:cNvCxnSpPr>
            <a:endCxn id="9" idx="7"/>
          </p:cNvCxnSpPr>
          <p:nvPr/>
        </p:nvCxnSpPr>
        <p:spPr bwMode="auto">
          <a:xfrm flipH="1">
            <a:off x="6019800" y="2420938"/>
            <a:ext cx="1063625" cy="838200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Прямая соединительная линия 48"/>
          <p:cNvCxnSpPr>
            <a:stCxn id="9" idx="4"/>
            <a:endCxn id="21509" idx="0"/>
          </p:cNvCxnSpPr>
          <p:nvPr/>
        </p:nvCxnSpPr>
        <p:spPr bwMode="auto">
          <a:xfrm>
            <a:off x="4824413" y="4365625"/>
            <a:ext cx="0" cy="792163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chemeClr val="accent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520" name="TextBox 55"/>
          <p:cNvSpPr txBox="1">
            <a:spLocks noChangeArrowheads="1"/>
          </p:cNvSpPr>
          <p:nvPr/>
        </p:nvSpPr>
        <p:spPr bwMode="auto">
          <a:xfrm>
            <a:off x="1979614" y="3933825"/>
            <a:ext cx="720725" cy="400101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91433" tIns="45716" rIns="91433" bIns="45716">
            <a:spAutoFit/>
          </a:bodyPr>
          <a:lstStyle/>
          <a:p>
            <a:pPr algn="ctr"/>
            <a:r>
              <a:rPr lang="ru-RU" sz="2000" dirty="0"/>
              <a:t>4%</a:t>
            </a:r>
          </a:p>
        </p:txBody>
      </p:sp>
      <p:sp>
        <p:nvSpPr>
          <p:cNvPr id="21521" name="TextBox 56"/>
          <p:cNvSpPr txBox="1">
            <a:spLocks noChangeArrowheads="1"/>
          </p:cNvSpPr>
          <p:nvPr/>
        </p:nvSpPr>
        <p:spPr bwMode="auto">
          <a:xfrm>
            <a:off x="4356101" y="1773238"/>
            <a:ext cx="720725" cy="400101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91433" tIns="45716" rIns="91433" bIns="45716">
            <a:spAutoFit/>
          </a:bodyPr>
          <a:lstStyle/>
          <a:p>
            <a:pPr algn="ctr"/>
            <a:r>
              <a:rPr lang="ru-RU" sz="2000" dirty="0"/>
              <a:t>4%</a:t>
            </a:r>
          </a:p>
        </p:txBody>
      </p:sp>
      <p:sp>
        <p:nvSpPr>
          <p:cNvPr id="21522" name="TextBox 57"/>
          <p:cNvSpPr txBox="1">
            <a:spLocks noChangeArrowheads="1"/>
          </p:cNvSpPr>
          <p:nvPr/>
        </p:nvSpPr>
        <p:spPr bwMode="auto">
          <a:xfrm>
            <a:off x="6804025" y="4076700"/>
            <a:ext cx="720725" cy="400101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91433" tIns="45716" rIns="91433" bIns="45716">
            <a:spAutoFit/>
          </a:bodyPr>
          <a:lstStyle/>
          <a:p>
            <a:pPr algn="ctr"/>
            <a:r>
              <a:rPr lang="ru-RU" sz="2000" dirty="0"/>
              <a:t>4%</a:t>
            </a:r>
          </a:p>
        </p:txBody>
      </p:sp>
      <p:sp>
        <p:nvSpPr>
          <p:cNvPr id="21523" name="TextBox 58"/>
          <p:cNvSpPr txBox="1">
            <a:spLocks noChangeArrowheads="1"/>
          </p:cNvSpPr>
          <p:nvPr/>
        </p:nvSpPr>
        <p:spPr bwMode="auto">
          <a:xfrm>
            <a:off x="2771775" y="2565401"/>
            <a:ext cx="936625" cy="400101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91433" tIns="45716" rIns="91433" bIns="45716">
            <a:spAutoFit/>
          </a:bodyPr>
          <a:lstStyle/>
          <a:p>
            <a:pPr algn="ctr"/>
            <a:r>
              <a:rPr lang="ru-RU" sz="2000" dirty="0"/>
              <a:t>33%</a:t>
            </a:r>
          </a:p>
        </p:txBody>
      </p:sp>
      <p:sp>
        <p:nvSpPr>
          <p:cNvPr id="21524" name="TextBox 59"/>
          <p:cNvSpPr txBox="1">
            <a:spLocks noChangeArrowheads="1"/>
          </p:cNvSpPr>
          <p:nvPr/>
        </p:nvSpPr>
        <p:spPr bwMode="auto">
          <a:xfrm>
            <a:off x="6084889" y="2636838"/>
            <a:ext cx="935037" cy="400101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91433" tIns="45716" rIns="91433" bIns="45716">
            <a:spAutoFit/>
          </a:bodyPr>
          <a:lstStyle/>
          <a:p>
            <a:pPr algn="ctr"/>
            <a:r>
              <a:rPr lang="ru-RU" sz="2000" dirty="0"/>
              <a:t>33%</a:t>
            </a:r>
          </a:p>
        </p:txBody>
      </p:sp>
      <p:sp>
        <p:nvSpPr>
          <p:cNvPr id="21525" name="TextBox 60"/>
          <p:cNvSpPr txBox="1">
            <a:spLocks noChangeArrowheads="1"/>
          </p:cNvSpPr>
          <p:nvPr/>
        </p:nvSpPr>
        <p:spPr bwMode="auto">
          <a:xfrm>
            <a:off x="4356101" y="4581525"/>
            <a:ext cx="936625" cy="400101"/>
          </a:xfrm>
          <a:prstGeom prst="rect">
            <a:avLst/>
          </a:prstGeom>
          <a:solidFill>
            <a:srgbClr val="FFCCCC"/>
          </a:solidFill>
          <a:ln w="9525">
            <a:noFill/>
            <a:miter lim="800000"/>
            <a:headEnd/>
            <a:tailEnd/>
          </a:ln>
        </p:spPr>
        <p:txBody>
          <a:bodyPr lIns="91433" tIns="45716" rIns="91433" bIns="45716">
            <a:spAutoFit/>
          </a:bodyPr>
          <a:lstStyle/>
          <a:p>
            <a:pPr algn="ctr"/>
            <a:r>
              <a:rPr lang="ru-RU" sz="2000" dirty="0"/>
              <a:t>22%</a:t>
            </a:r>
          </a:p>
        </p:txBody>
      </p:sp>
      <p:sp>
        <p:nvSpPr>
          <p:cNvPr id="21526" name="Овал 21"/>
          <p:cNvSpPr>
            <a:spLocks noChangeArrowheads="1"/>
          </p:cNvSpPr>
          <p:nvPr/>
        </p:nvSpPr>
        <p:spPr bwMode="auto">
          <a:xfrm>
            <a:off x="609600" y="5105400"/>
            <a:ext cx="2133600" cy="838200"/>
          </a:xfrm>
          <a:prstGeom prst="ellipse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1433" tIns="45716" rIns="91433" bIns="45716" anchor="ctr"/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" pitchFamily="18" charset="0"/>
              </a:rPr>
              <a:t>Финансовая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  <a:latin typeface="Times" pitchFamily="18" charset="0"/>
              </a:rPr>
              <a:t> грамотность</a:t>
            </a: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49210" y="77957"/>
            <a:ext cx="1514478" cy="516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PISA_WebBanner6-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308305" y="0"/>
            <a:ext cx="1844484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7321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5770" r="5608"/>
          <a:stretch/>
        </p:blipFill>
        <p:spPr bwMode="auto">
          <a:xfrm>
            <a:off x="1043608" y="692696"/>
            <a:ext cx="7992888" cy="554461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3941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/>
          <a:srcRect l="5449" r="5609"/>
          <a:stretch/>
        </p:blipFill>
        <p:spPr bwMode="auto">
          <a:xfrm>
            <a:off x="1043608" y="548680"/>
            <a:ext cx="7992888" cy="59046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8169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8904" y="188640"/>
            <a:ext cx="8229600" cy="990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/>
              <a:t>Структура заданий по читательской грамотности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9742572"/>
              </p:ext>
            </p:extLst>
          </p:nvPr>
        </p:nvGraphicFramePr>
        <p:xfrm>
          <a:off x="878904" y="1268760"/>
          <a:ext cx="8229600" cy="51482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49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449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9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61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Основные компетенции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Один текст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Множественный текст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491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Локализация информации (17%)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Просмотр текста и нахождение информации (3%)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Поиск и извлечение информации из текста (3%)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Просмотр текста и нахождение информации (4%)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Поиск и извлечение информации из текста (7%)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91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Понимание</a:t>
                      </a:r>
                      <a:r>
                        <a:rPr lang="en-US" sz="1400">
                          <a:effectLst/>
                        </a:rPr>
                        <a:t>.</a:t>
                      </a:r>
                      <a:endParaRPr lang="ru-RU" sz="14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</a:rPr>
                        <a:t>Интеграция и интерпретация (46%) 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Выявление буквального смысла (17%)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Обобщение и формулирование выводов (21%)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Обобщение и формулирование выводов (8%)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491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Рефлексия и оценка (37%)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Оценивание качества и достоверности текста (7%)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Размышление над содержанием и формой текста (5.5%)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Оценивание качества и достоверности текста (1%)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Размышление над содержанием и формой текста (5.5%)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</a:rPr>
                        <a:t>Обнаружение и устранение противоречий (18%) 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2762" marR="82762" marT="41381" marB="4138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Овал 4"/>
          <p:cNvSpPr/>
          <p:nvPr/>
        </p:nvSpPr>
        <p:spPr>
          <a:xfrm>
            <a:off x="2753564" y="4509120"/>
            <a:ext cx="2304256" cy="792088"/>
          </a:xfrm>
          <a:prstGeom prst="ellipse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146330" y="5733256"/>
            <a:ext cx="3458118" cy="72008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796136" y="1268760"/>
            <a:ext cx="2376264" cy="360040"/>
          </a:xfrm>
          <a:prstGeom prst="ellipse">
            <a:avLst/>
          </a:prstGeom>
          <a:noFill/>
          <a:ln w="158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03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62880" y="274639"/>
            <a:ext cx="8229600" cy="1143000"/>
          </a:xfrm>
        </p:spPr>
        <p:txBody>
          <a:bodyPr>
            <a:normAutofit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Просмотр и нахождение информации (один текст)</a:t>
            </a: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861766"/>
              </p:ext>
            </p:extLst>
          </p:nvPr>
        </p:nvGraphicFramePr>
        <p:xfrm>
          <a:off x="755576" y="1657320"/>
          <a:ext cx="8280920" cy="39319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40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Модель задания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Вид текста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64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Какую информацию должен указать учащийся, выполняя определенное действие пошаговой инструкции?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Информационное электронное письмо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64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Опишите, какими двумя способами, указанными в тексте, можно получить дополнительную информацию о...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Туристическая брошюра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521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eaLnBrk="0" fontAlgn="base" hangingPunct="0">
              <a:lnSpc>
                <a:spcPct val="80000"/>
              </a:lnSpc>
              <a:spcAft>
                <a:spcPct val="0"/>
              </a:spcAft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Просмотр и нахождение информации 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(множественный текст)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656998"/>
              </p:ext>
            </p:extLst>
          </p:nvPr>
        </p:nvGraphicFramePr>
        <p:xfrm>
          <a:off x="755576" y="1452736"/>
          <a:ext cx="8280920" cy="406449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40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Модель задания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Вид текста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Правильно оформить тему электронного письма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Различные веб-страницы веб-сайта </a:t>
                      </a:r>
                      <a:endParaRPr lang="ru-RU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Заполнить строку "Кому"  в электронном письме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Различные веб-страницы веб-сайта</a:t>
                      </a:r>
                    </a:p>
                    <a:p>
                      <a:endParaRPr lang="ru-RU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6485">
                <a:tc>
                  <a:txBody>
                    <a:bodyPr/>
                    <a:lstStyle/>
                    <a:p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Написать ответ на электронное письмо, используя информацию из текста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Различные веб-страницы веб-сайта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699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476672"/>
            <a:ext cx="6512511" cy="1143000"/>
          </a:xfrm>
        </p:spPr>
        <p:txBody>
          <a:bodyPr>
            <a:normAutofit fontScale="90000"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Поиск и извлечение информации из текста (один текст)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93799"/>
              </p:ext>
            </p:extLst>
          </p:nvPr>
        </p:nvGraphicFramePr>
        <p:xfrm>
          <a:off x="611560" y="2204864"/>
          <a:ext cx="8280920" cy="174923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40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текста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648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Приводится</a:t>
                      </a:r>
                      <a:r>
                        <a:rPr lang="ru-RU" sz="2000" baseline="0" dirty="0" smtClean="0"/>
                        <a:t> вопрос участника диалога, незнакомого с текстом. </a:t>
                      </a:r>
                    </a:p>
                    <a:p>
                      <a:r>
                        <a:rPr lang="ru-RU" sz="2000" baseline="0" dirty="0" smtClean="0"/>
                        <a:t>Задание: Ответьте на вопрос героини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Объявление</a:t>
                      </a:r>
                      <a:endParaRPr lang="ru-RU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235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0" y="404664"/>
            <a:ext cx="6512511" cy="1143000"/>
          </a:xfrm>
        </p:spPr>
        <p:txBody>
          <a:bodyPr>
            <a:normAutofit fontScale="90000"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Поиск и извлечение информации из текста (множественный текст)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790033"/>
              </p:ext>
            </p:extLst>
          </p:nvPr>
        </p:nvGraphicFramePr>
        <p:xfrm>
          <a:off x="755576" y="1700808"/>
          <a:ext cx="8280920" cy="348880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40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текста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648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Указано, что необходимо ответить на  электронное письмо. На какой адрес нужно отправить письмо и какой должна быть тема сообщения?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Информационное электронное письмо, включающее ссылку 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70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Соотнести текстовую информацию с графической (таблица) и извлечь факты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Интернет-журнал (различные веб-страницы веб-сайта)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Сопоставить несколько веб-страниц и отобрать необходимую информацию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Интернет-журнал (различные веб-страницы веб-сайта)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008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06896" y="274639"/>
            <a:ext cx="8229600" cy="1143000"/>
          </a:xfrm>
        </p:spPr>
        <p:txBody>
          <a:bodyPr>
            <a:normAutofit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5.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Выявление буквального смысла (один текст)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761979"/>
              </p:ext>
            </p:extLst>
          </p:nvPr>
        </p:nvGraphicFramePr>
        <p:xfrm>
          <a:off x="755576" y="1259862"/>
          <a:ext cx="8280920" cy="519347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40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текста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193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Предлагается выбрать одно из четырех чувств, которое испытывал герой в конце рассказа, и объяснить ответ, ссылаясь на текст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Рассказ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709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Приводится фраза из текста о характере героя.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Задание: Приведите 2 причины, подтверждающие эту черту характера.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Газетная статья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246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Приводится фраза из блога.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Вопрос: Что автор имеет в виду?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Блог профессора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648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Приводится основная мысль, сформулированная в начале статьи,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один пример из текста, доказывающий ее.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Задание: Приведите ещё один пример, подтверждающий эту мысль.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Статья в онлайн-газете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020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78904" y="274639"/>
            <a:ext cx="8229600" cy="1143000"/>
          </a:xfrm>
        </p:spPr>
        <p:txBody>
          <a:bodyPr>
            <a:normAutofit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Обобщение и формулирование выводов (один текст)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425045"/>
              </p:ext>
            </p:extLst>
          </p:nvPr>
        </p:nvGraphicFramePr>
        <p:xfrm>
          <a:off x="755576" y="1337590"/>
          <a:ext cx="8280920" cy="482771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40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текста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6485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сайте описаны некоторые особенности....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Задание: Приведите пример одной такой особенности.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Официальный сайт организации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709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Приводится основная мысль, сформулированная в последнем предложении статьи.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Вопрос: Какая информация, представленная автором, подтверждает это высказывание?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Научно-популярная статья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Приводится оценочное высказывание о герое рассказа.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Вопрос: Какая информация, приведенная в тексте, подтверждает это утверждение?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Биографическая справка</a:t>
                      </a:r>
                    </a:p>
                    <a:p>
                      <a:pPr algn="ctr"/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305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3752"/>
            <a:ext cx="7354016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Примеры заданий для оценки читательской грамотности </a:t>
            </a:r>
            <a:endParaRPr lang="ru-RU" sz="2800" dirty="0"/>
          </a:p>
        </p:txBody>
      </p:sp>
      <p:pic>
        <p:nvPicPr>
          <p:cNvPr id="604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33264" y="1196752"/>
            <a:ext cx="8075240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E0B17C-7408-4392-9667-68CDF4B7AAE2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37494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0" y="188914"/>
            <a:ext cx="7829550" cy="922337"/>
          </a:xfrm>
        </p:spPr>
        <p:txBody>
          <a:bodyPr>
            <a:noAutofit/>
          </a:bodyPr>
          <a:lstStyle/>
          <a:p>
            <a:pPr marL="0" indent="0" algn="ctr" eaLnBrk="1" hangingPunct="1">
              <a:lnSpc>
                <a:spcPct val="80000"/>
              </a:lnSpc>
              <a:buNone/>
              <a:defRPr/>
            </a:pPr>
            <a:r>
              <a:rPr lang="ru-RU" sz="3000" b="1" dirty="0"/>
              <a:t>Результаты 15-летних учащихся </a:t>
            </a:r>
            <a:br>
              <a:rPr lang="ru-RU" sz="3000" b="1" dirty="0"/>
            </a:br>
            <a:r>
              <a:rPr lang="ru-RU" sz="3000" b="1" dirty="0"/>
              <a:t>по читательской грамотности</a:t>
            </a:r>
          </a:p>
        </p:txBody>
      </p:sp>
      <p:sp>
        <p:nvSpPr>
          <p:cNvPr id="68611" name="AutoShape 5"/>
          <p:cNvSpPr>
            <a:spLocks/>
          </p:cNvSpPr>
          <p:nvPr/>
        </p:nvSpPr>
        <p:spPr bwMode="auto">
          <a:xfrm>
            <a:off x="5409348" y="1292215"/>
            <a:ext cx="358775" cy="1171785"/>
          </a:xfrm>
          <a:prstGeom prst="leftBrace">
            <a:avLst>
              <a:gd name="adj1" fmla="val 60919"/>
              <a:gd name="adj2" fmla="val 50000"/>
            </a:avLst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lIns="91433" tIns="45716" rIns="91433" bIns="45716" anchor="ctr"/>
          <a:lstStyle/>
          <a:p>
            <a:endParaRPr lang="ru-RU" dirty="0"/>
          </a:p>
        </p:txBody>
      </p:sp>
      <p:sp>
        <p:nvSpPr>
          <p:cNvPr id="68612" name="AutoShape 6"/>
          <p:cNvSpPr>
            <a:spLocks/>
          </p:cNvSpPr>
          <p:nvPr/>
        </p:nvSpPr>
        <p:spPr bwMode="auto">
          <a:xfrm>
            <a:off x="5403305" y="2532929"/>
            <a:ext cx="349250" cy="1171785"/>
          </a:xfrm>
          <a:prstGeom prst="leftBrace">
            <a:avLst>
              <a:gd name="adj1" fmla="val 8334"/>
              <a:gd name="adj2" fmla="val 50000"/>
            </a:avLst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lIns="91433" tIns="45716" rIns="91433" bIns="45716" anchor="ctr"/>
          <a:lstStyle/>
          <a:p>
            <a:endParaRPr lang="ru-RU" dirty="0"/>
          </a:p>
        </p:txBody>
      </p:sp>
      <p:sp>
        <p:nvSpPr>
          <p:cNvPr id="68613" name="AutoShape 7"/>
          <p:cNvSpPr>
            <a:spLocks/>
          </p:cNvSpPr>
          <p:nvPr/>
        </p:nvSpPr>
        <p:spPr bwMode="auto">
          <a:xfrm>
            <a:off x="5409348" y="3773643"/>
            <a:ext cx="398463" cy="2963928"/>
          </a:xfrm>
          <a:prstGeom prst="leftBrace">
            <a:avLst>
              <a:gd name="adj1" fmla="val 38007"/>
              <a:gd name="adj2" fmla="val 50000"/>
            </a:avLst>
          </a:prstGeom>
          <a:noFill/>
          <a:ln w="38100">
            <a:solidFill>
              <a:schemeClr val="accent2">
                <a:lumMod val="50000"/>
              </a:schemeClr>
            </a:solidFill>
            <a:round/>
            <a:headEnd/>
            <a:tailEnd/>
          </a:ln>
        </p:spPr>
        <p:txBody>
          <a:bodyPr wrap="none" lIns="91433" tIns="45716" rIns="91433" bIns="45716" anchor="ctr"/>
          <a:lstStyle/>
          <a:p>
            <a:endParaRPr lang="ru-RU" dirty="0"/>
          </a:p>
        </p:txBody>
      </p:sp>
      <p:sp>
        <p:nvSpPr>
          <p:cNvPr id="68614" name="Text Box 8"/>
          <p:cNvSpPr txBox="1">
            <a:spLocks noChangeArrowheads="1"/>
          </p:cNvSpPr>
          <p:nvPr/>
        </p:nvSpPr>
        <p:spPr bwMode="auto">
          <a:xfrm>
            <a:off x="1043608" y="1196752"/>
            <a:ext cx="4304277" cy="1023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1600" dirty="0"/>
              <a:t>Лидирующие страны и территории: Сингапур, Гонконг (Китай), Канада, Финляндия, Ирландия </a:t>
            </a:r>
          </a:p>
          <a:p>
            <a:pPr algn="ctr">
              <a:spcBef>
                <a:spcPts val="252"/>
              </a:spcBef>
            </a:pPr>
            <a:r>
              <a:rPr lang="ru-RU" sz="1600" dirty="0"/>
              <a:t>16 стран, </a:t>
            </a:r>
            <a:r>
              <a:rPr lang="ru-RU" sz="1600" dirty="0" smtClean="0"/>
              <a:t>средний </a:t>
            </a:r>
            <a:r>
              <a:rPr lang="ru-RU" sz="1600" dirty="0"/>
              <a:t>балл которых статистически значимо </a:t>
            </a:r>
            <a:r>
              <a:rPr lang="ru-RU" sz="1600" b="1" u="sng" dirty="0"/>
              <a:t>выше</a:t>
            </a:r>
            <a:r>
              <a:rPr lang="ru-RU" sz="1600" dirty="0"/>
              <a:t> среднего балла России</a:t>
            </a:r>
          </a:p>
        </p:txBody>
      </p:sp>
      <p:sp>
        <p:nvSpPr>
          <p:cNvPr id="68615" name="Text Box 9"/>
          <p:cNvSpPr txBox="1">
            <a:spLocks noChangeArrowheads="1"/>
          </p:cNvSpPr>
          <p:nvPr/>
        </p:nvSpPr>
        <p:spPr bwMode="auto">
          <a:xfrm>
            <a:off x="1370087" y="4869160"/>
            <a:ext cx="4138017" cy="830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3" tIns="45716" rIns="91433" bIns="4571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dirty="0"/>
              <a:t>38 стран, средний балл которых статистически значимо </a:t>
            </a:r>
            <a:r>
              <a:rPr lang="ru-RU" sz="1600" b="1" u="sng" dirty="0"/>
              <a:t>ниже</a:t>
            </a:r>
            <a:r>
              <a:rPr lang="ru-RU" sz="1600" dirty="0"/>
              <a:t> среднего балла России</a:t>
            </a:r>
          </a:p>
        </p:txBody>
      </p:sp>
      <p:sp>
        <p:nvSpPr>
          <p:cNvPr id="68616" name="Text Box 10"/>
          <p:cNvSpPr txBox="1">
            <a:spLocks noChangeArrowheads="1"/>
          </p:cNvSpPr>
          <p:nvPr/>
        </p:nvSpPr>
        <p:spPr bwMode="auto">
          <a:xfrm>
            <a:off x="1043607" y="2527736"/>
            <a:ext cx="4304277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dirty="0"/>
              <a:t>15 стран, средний балл которых не отличается от балла России </a:t>
            </a:r>
            <a:br>
              <a:rPr lang="ru-RU" sz="1600" dirty="0"/>
            </a:br>
            <a:r>
              <a:rPr lang="ru-RU" sz="1600" dirty="0"/>
              <a:t>(Швеция, Дания, Франция, Бельгия, Португалия, Великобритания, Тайвань, США, Испания, Китай, Швейцария, Латвия, Чехия, Хорватия, Вьетнам)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46669" y="1016501"/>
            <a:ext cx="1540446" cy="5751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4987" y="3222215"/>
            <a:ext cx="3324853" cy="161548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11" name="Рисунок 10" descr="PISA_WebBanner6-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797884" y="0"/>
            <a:ext cx="1349643" cy="516907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6817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0785" y="1340768"/>
            <a:ext cx="7877719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165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04664"/>
            <a:ext cx="7560840" cy="79208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Телекомьютинг. Оценка ответа на вопрос 1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87624" y="1196752"/>
            <a:ext cx="7560839" cy="4565102"/>
          </a:xfrm>
        </p:spPr>
        <p:txBody>
          <a:bodyPr>
            <a:noAutofit/>
          </a:bodyPr>
          <a:lstStyle/>
          <a:p>
            <a:pPr marL="82296" indent="0">
              <a:spcBef>
                <a:spcPts val="0"/>
              </a:spcBef>
              <a:buNone/>
            </a:pPr>
            <a:r>
              <a:rPr lang="ru-RU" sz="1800" b="1" dirty="0" smtClean="0">
                <a:latin typeface="Corbel" panose="020B0503020204020204" pitchFamily="34" charset="0"/>
              </a:rPr>
              <a:t>Ситуация функционирования текста</a:t>
            </a:r>
            <a:r>
              <a:rPr lang="ru-RU" sz="1800" dirty="0" smtClean="0">
                <a:latin typeface="Corbel" panose="020B0503020204020204" pitchFamily="34" charset="0"/>
              </a:rPr>
              <a:t>: деловая.</a:t>
            </a:r>
          </a:p>
          <a:p>
            <a:pPr marL="82296" indent="0">
              <a:spcBef>
                <a:spcPts val="0"/>
              </a:spcBef>
              <a:buNone/>
            </a:pPr>
            <a:r>
              <a:rPr lang="ru-RU" sz="1800" b="1" dirty="0" smtClean="0">
                <a:latin typeface="Corbel" panose="020B0503020204020204" pitchFamily="34" charset="0"/>
              </a:rPr>
              <a:t>Формат текста</a:t>
            </a:r>
            <a:r>
              <a:rPr lang="ru-RU" sz="1800" dirty="0" smtClean="0">
                <a:latin typeface="Corbel" panose="020B0503020204020204" pitchFamily="34" charset="0"/>
              </a:rPr>
              <a:t>: составной.</a:t>
            </a:r>
          </a:p>
          <a:p>
            <a:pPr marL="82296" indent="0">
              <a:spcBef>
                <a:spcPts val="0"/>
              </a:spcBef>
              <a:buNone/>
            </a:pPr>
            <a:r>
              <a:rPr lang="ru-RU" sz="1800" b="1" dirty="0" smtClean="0">
                <a:latin typeface="Corbel" panose="020B0503020204020204" pitchFamily="34" charset="0"/>
              </a:rPr>
              <a:t>Тип текста</a:t>
            </a:r>
            <a:r>
              <a:rPr lang="ru-RU" sz="1800" dirty="0" smtClean="0">
                <a:latin typeface="Corbel" panose="020B0503020204020204" pitchFamily="34" charset="0"/>
              </a:rPr>
              <a:t>: рассуждение.</a:t>
            </a:r>
          </a:p>
          <a:p>
            <a:pPr marL="82296" indent="0">
              <a:spcBef>
                <a:spcPts val="0"/>
              </a:spcBef>
              <a:buNone/>
            </a:pPr>
            <a:r>
              <a:rPr lang="ru-RU" sz="1800" b="1" dirty="0" smtClean="0">
                <a:latin typeface="Corbel" panose="020B0503020204020204" pitchFamily="34" charset="0"/>
              </a:rPr>
              <a:t>Читательские умения</a:t>
            </a:r>
            <a:r>
              <a:rPr lang="ru-RU" sz="1800" dirty="0" smtClean="0">
                <a:latin typeface="Corbel" panose="020B0503020204020204" pitchFamily="34" charset="0"/>
              </a:rPr>
              <a:t>: интегрировать и интерпретировать события текста.</a:t>
            </a:r>
          </a:p>
          <a:p>
            <a:pPr marL="82296" indent="0">
              <a:spcBef>
                <a:spcPts val="0"/>
              </a:spcBef>
              <a:buNone/>
            </a:pPr>
            <a:r>
              <a:rPr lang="ru-RU" sz="1800" b="1" dirty="0" smtClean="0">
                <a:latin typeface="Corbel" panose="020B0503020204020204" pitchFamily="34" charset="0"/>
              </a:rPr>
              <a:t>Цель вопроса</a:t>
            </a:r>
            <a:r>
              <a:rPr lang="ru-RU" sz="1800" dirty="0" smtClean="0">
                <a:latin typeface="Corbel" panose="020B0503020204020204" pitchFamily="34" charset="0"/>
              </a:rPr>
              <a:t>: определить отношения между двумя короткими текстами дискуссионного характера.</a:t>
            </a:r>
          </a:p>
          <a:p>
            <a:pPr marL="82296" indent="0">
              <a:spcBef>
                <a:spcPts val="0"/>
              </a:spcBef>
              <a:buNone/>
            </a:pPr>
            <a:r>
              <a:rPr lang="ru-RU" sz="1800" b="1" dirty="0" smtClean="0">
                <a:latin typeface="Corbel" panose="020B0503020204020204" pitchFamily="34" charset="0"/>
              </a:rPr>
              <a:t>Форма вопроса</a:t>
            </a:r>
            <a:r>
              <a:rPr lang="ru-RU" sz="1800" dirty="0" smtClean="0">
                <a:latin typeface="Corbel" panose="020B0503020204020204" pitchFamily="34" charset="0"/>
              </a:rPr>
              <a:t>: выбор одного правильного ответа из четырех заданных.</a:t>
            </a:r>
          </a:p>
          <a:p>
            <a:pPr marL="82296" indent="0">
              <a:spcBef>
                <a:spcPts val="0"/>
              </a:spcBef>
              <a:buNone/>
            </a:pPr>
            <a:r>
              <a:rPr lang="ru-RU" sz="1800" b="1" dirty="0" smtClean="0">
                <a:latin typeface="Corbel" panose="020B0503020204020204" pitchFamily="34" charset="0"/>
              </a:rPr>
              <a:t>Трудность</a:t>
            </a:r>
            <a:r>
              <a:rPr lang="ru-RU" sz="1800" dirty="0" smtClean="0">
                <a:latin typeface="Corbel" panose="020B0503020204020204" pitchFamily="34" charset="0"/>
              </a:rPr>
              <a:t>: 537 баллов по 1000-балльной шкале, 3 уровень сложности (из 7 возможных).</a:t>
            </a:r>
          </a:p>
          <a:p>
            <a:pPr marL="82296" indent="0">
              <a:buNone/>
            </a:pPr>
            <a:endParaRPr lang="ru-RU" sz="1800" dirty="0" smtClean="0">
              <a:latin typeface="Corbel" panose="020B0503020204020204" pitchFamily="34" charset="0"/>
            </a:endParaRPr>
          </a:p>
          <a:p>
            <a:pPr marL="82296" indent="0">
              <a:spcBef>
                <a:spcPts val="0"/>
              </a:spcBef>
              <a:buNone/>
            </a:pPr>
            <a:r>
              <a:rPr lang="ru-RU" sz="1800" dirty="0" smtClean="0">
                <a:latin typeface="Corbel" panose="020B0503020204020204" pitchFamily="34" charset="0"/>
              </a:rPr>
              <a:t>Ответ принимается (оценка – один балл)</a:t>
            </a:r>
          </a:p>
          <a:p>
            <a:pPr marL="82296" indent="0">
              <a:spcBef>
                <a:spcPts val="0"/>
              </a:spcBef>
              <a:buNone/>
            </a:pPr>
            <a:r>
              <a:rPr lang="ru-RU" sz="2000" b="1" dirty="0" smtClean="0">
                <a:latin typeface="Corbel" panose="020B0503020204020204" pitchFamily="34" charset="0"/>
              </a:rPr>
              <a:t>Выбор: </a:t>
            </a:r>
            <a:r>
              <a:rPr lang="en-US" sz="2000" b="1" dirty="0" smtClean="0">
                <a:solidFill>
                  <a:srgbClr val="FF0000"/>
                </a:solidFill>
                <a:latin typeface="Corbel" panose="020B0503020204020204" pitchFamily="34" charset="0"/>
              </a:rPr>
              <a:t>D</a:t>
            </a:r>
            <a:r>
              <a:rPr lang="en-US" sz="2000" b="1" dirty="0" smtClean="0">
                <a:latin typeface="Corbel" panose="020B0503020204020204" pitchFamily="34" charset="0"/>
              </a:rPr>
              <a:t>.</a:t>
            </a:r>
            <a:r>
              <a:rPr lang="ru-RU" sz="2000" b="1" dirty="0" smtClean="0">
                <a:latin typeface="Corbel" panose="020B0503020204020204" pitchFamily="34" charset="0"/>
              </a:rPr>
              <a:t> Они выражают противоположный взгляд на одну и ту же тему.</a:t>
            </a:r>
          </a:p>
          <a:p>
            <a:pPr marL="82296" indent="0">
              <a:spcBef>
                <a:spcPts val="0"/>
              </a:spcBef>
              <a:buNone/>
            </a:pPr>
            <a:r>
              <a:rPr lang="ru-RU" sz="1800" dirty="0" smtClean="0">
                <a:latin typeface="Corbel" panose="020B0503020204020204" pitchFamily="34" charset="0"/>
              </a:rPr>
              <a:t>Ответ не принимается (оценка –ноль баллов)</a:t>
            </a:r>
          </a:p>
          <a:p>
            <a:pPr marL="82296" indent="0">
              <a:spcBef>
                <a:spcPts val="0"/>
              </a:spcBef>
              <a:buNone/>
            </a:pPr>
            <a:r>
              <a:rPr lang="ru-RU" sz="1800" dirty="0" smtClean="0">
                <a:latin typeface="Corbel" panose="020B0503020204020204" pitchFamily="34" charset="0"/>
              </a:rPr>
              <a:t>Другие ответы.</a:t>
            </a:r>
            <a:endParaRPr lang="ru-RU" sz="1800" dirty="0"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48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70381" y="260648"/>
            <a:ext cx="8229600" cy="72008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Вопрос 4: ТЕЛЕКОМЬЮТИНГ</a:t>
            </a:r>
            <a:endParaRPr lang="ru-RU" sz="2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1"/>
          </p:nvPr>
        </p:nvSpPr>
        <p:spPr>
          <a:xfrm>
            <a:off x="1187624" y="1052736"/>
            <a:ext cx="7704856" cy="4525963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2400" dirty="0" smtClean="0"/>
              <a:t>С каким утверждением согласились бы как Мария, так и Роман?</a:t>
            </a:r>
          </a:p>
          <a:p>
            <a:pPr marL="82296" indent="0">
              <a:buNone/>
            </a:pPr>
            <a:endParaRPr lang="ru-RU" dirty="0" smtClean="0"/>
          </a:p>
          <a:p>
            <a:pPr marL="82296" indent="0">
              <a:spcBef>
                <a:spcPts val="300"/>
              </a:spcBef>
              <a:buNone/>
            </a:pPr>
            <a:r>
              <a:rPr lang="en-US" sz="2400" dirty="0" smtClean="0"/>
              <a:t>A.</a:t>
            </a:r>
            <a:r>
              <a:rPr lang="ru-RU" sz="2400" dirty="0" smtClean="0"/>
              <a:t> Людям следует позволить работать столько часов, сколько они захотят.</a:t>
            </a:r>
          </a:p>
          <a:p>
            <a:pPr marL="82296" indent="0">
              <a:spcBef>
                <a:spcPts val="300"/>
              </a:spcBef>
              <a:buNone/>
            </a:pPr>
            <a:r>
              <a:rPr lang="en-US" sz="2400" dirty="0" smtClean="0"/>
              <a:t>B</a:t>
            </a:r>
            <a:r>
              <a:rPr lang="en-US" sz="2400" dirty="0" smtClean="0"/>
              <a:t>.</a:t>
            </a:r>
            <a:r>
              <a:rPr lang="ru-RU" sz="2400" dirty="0" smtClean="0"/>
              <a:t> Не </a:t>
            </a:r>
            <a:r>
              <a:rPr lang="ru-RU" sz="2400" dirty="0" smtClean="0"/>
              <a:t>очень хорошо тратить слишком много времени на дорогу до работы.</a:t>
            </a:r>
          </a:p>
          <a:p>
            <a:pPr marL="82296" indent="0">
              <a:spcBef>
                <a:spcPts val="300"/>
              </a:spcBef>
              <a:buNone/>
            </a:pPr>
            <a:r>
              <a:rPr lang="en-US" sz="2400" dirty="0" smtClean="0"/>
              <a:t>C.</a:t>
            </a:r>
            <a:r>
              <a:rPr lang="ru-RU" sz="2400" dirty="0" smtClean="0"/>
              <a:t> Телекомьютинг возможен не для всех.</a:t>
            </a:r>
          </a:p>
          <a:p>
            <a:pPr marL="82296" indent="0">
              <a:spcBef>
                <a:spcPts val="300"/>
              </a:spcBef>
              <a:buNone/>
            </a:pPr>
            <a:r>
              <a:rPr lang="en-US" sz="2400" dirty="0" smtClean="0"/>
              <a:t>D. </a:t>
            </a:r>
            <a:r>
              <a:rPr lang="ru-RU" sz="2400" dirty="0" smtClean="0"/>
              <a:t>Формирование социальных связей – самая важная часть работы. </a:t>
            </a:r>
            <a:endParaRPr lang="ru-RU" sz="2400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E0B17C-7408-4392-9667-68CDF4B7AAE2}" type="slidenum">
              <a:rPr lang="ru-RU" smtClean="0"/>
              <a:pPr>
                <a:defRPr/>
              </a:pPr>
              <a:t>32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91008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620688"/>
            <a:ext cx="6512511" cy="504056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2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ответа 4</a:t>
            </a:r>
            <a:endParaRPr lang="ru-RU" sz="2800" dirty="0">
              <a:solidFill>
                <a:schemeClr val="tx2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484784"/>
            <a:ext cx="8034096" cy="46085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2000" b="1" dirty="0" smtClean="0"/>
              <a:t>Ситуация функционирования текста</a:t>
            </a:r>
            <a:r>
              <a:rPr lang="ru-RU" sz="2000" dirty="0" smtClean="0"/>
              <a:t>: деловая.</a:t>
            </a:r>
          </a:p>
          <a:p>
            <a:pPr marL="82296" indent="0">
              <a:buNone/>
            </a:pPr>
            <a:r>
              <a:rPr lang="ru-RU" sz="2000" b="1" dirty="0" smtClean="0"/>
              <a:t>Формат текста</a:t>
            </a:r>
            <a:r>
              <a:rPr lang="ru-RU" sz="2000" dirty="0" smtClean="0"/>
              <a:t>: составной.</a:t>
            </a:r>
          </a:p>
          <a:p>
            <a:pPr marL="82296" indent="0">
              <a:buNone/>
            </a:pPr>
            <a:r>
              <a:rPr lang="ru-RU" sz="2000" b="1" dirty="0" smtClean="0"/>
              <a:t>Тип текста</a:t>
            </a:r>
            <a:r>
              <a:rPr lang="ru-RU" sz="2000" dirty="0" smtClean="0"/>
              <a:t>: рассуждение.</a:t>
            </a:r>
          </a:p>
          <a:p>
            <a:pPr marL="82296" indent="0">
              <a:buNone/>
            </a:pPr>
            <a:r>
              <a:rPr lang="ru-RU" sz="2000" b="1" dirty="0" smtClean="0"/>
              <a:t>Читательское умение</a:t>
            </a:r>
            <a:r>
              <a:rPr lang="ru-RU" sz="2000" dirty="0" smtClean="0"/>
              <a:t>: интегрировать и интерпретировать сообщения текста.</a:t>
            </a:r>
          </a:p>
          <a:p>
            <a:pPr marL="82296" indent="0">
              <a:buNone/>
            </a:pPr>
            <a:r>
              <a:rPr lang="ru-RU" sz="2000" b="1" dirty="0" smtClean="0"/>
              <a:t>Цель вопроса</a:t>
            </a:r>
            <a:r>
              <a:rPr lang="ru-RU" sz="2000" dirty="0" smtClean="0"/>
              <a:t>: Найти утверждение, общее для двух коротких текстов дискуссионного характера, описывающих деловую жизнь взрослых людей.</a:t>
            </a:r>
          </a:p>
          <a:p>
            <a:pPr marL="82296" indent="0">
              <a:buNone/>
            </a:pPr>
            <a:r>
              <a:rPr lang="ru-RU" sz="2000" b="1" dirty="0" smtClean="0"/>
              <a:t>Форма вопро</a:t>
            </a:r>
            <a:r>
              <a:rPr lang="ru-RU" sz="2000" dirty="0" smtClean="0"/>
              <a:t>са: выбор правильного ответа из четырех заданных.</a:t>
            </a:r>
          </a:p>
          <a:p>
            <a:pPr marL="82296" indent="0">
              <a:buNone/>
            </a:pPr>
            <a:r>
              <a:rPr lang="ru-RU" sz="2400" dirty="0"/>
              <a:t>Ответ принимается (1 балл)</a:t>
            </a:r>
          </a:p>
          <a:p>
            <a:pPr marL="82296" indent="0">
              <a:buNone/>
            </a:pPr>
            <a:r>
              <a:rPr lang="ru-RU" sz="2400" b="1" dirty="0"/>
              <a:t>Выбор </a:t>
            </a:r>
            <a:r>
              <a:rPr lang="ru-RU" sz="2400" b="1" dirty="0">
                <a:solidFill>
                  <a:srgbClr val="FF0000"/>
                </a:solidFill>
              </a:rPr>
              <a:t>В</a:t>
            </a:r>
            <a:r>
              <a:rPr lang="ru-RU" sz="2400" b="1" dirty="0"/>
              <a:t>. Не очень хорошо тратить слишком много времени на дорогу</a:t>
            </a:r>
          </a:p>
        </p:txBody>
      </p:sp>
    </p:spTree>
    <p:extLst>
      <p:ext uri="{BB962C8B-B14F-4D97-AF65-F5344CB8AC3E}">
        <p14:creationId xmlns:p14="http://schemas.microsoft.com/office/powerpoint/2010/main" val="129110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15615" y="1196752"/>
            <a:ext cx="7920881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7470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3608" y="188640"/>
            <a:ext cx="81724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Оценка ответа 7: </a:t>
            </a:r>
            <a:r>
              <a:rPr lang="ru-RU" sz="2400" b="1" i="1" dirty="0" err="1" smtClean="0"/>
              <a:t>Телекомьютинг</a:t>
            </a:r>
            <a:endParaRPr lang="ru-RU" sz="2400" b="1" i="1" dirty="0" smtClean="0"/>
          </a:p>
          <a:p>
            <a:r>
              <a:rPr lang="ru-RU" b="1" i="1" dirty="0" smtClean="0"/>
              <a:t>Ответ </a:t>
            </a:r>
            <a:r>
              <a:rPr lang="ru-RU" b="1" i="1" dirty="0"/>
              <a:t>принимается (оценка – </a:t>
            </a:r>
            <a:r>
              <a:rPr lang="ru-RU" b="1" i="1" dirty="0" smtClean="0"/>
              <a:t>1 </a:t>
            </a:r>
            <a:r>
              <a:rPr lang="ru-RU" b="1" i="1" dirty="0"/>
              <a:t>балл) </a:t>
            </a:r>
            <a:endParaRPr lang="ru-RU" dirty="0"/>
          </a:p>
          <a:p>
            <a:r>
              <a:rPr lang="ru-RU" b="1" dirty="0"/>
              <a:t>Назван вид работы и дано обоснованное объяснение того, почему человек, который выполняет такую работу, не сможет это делать в условиях </a:t>
            </a:r>
            <a:r>
              <a:rPr lang="ru-RU" b="1" dirty="0" err="1" smtClean="0"/>
              <a:t>телекомьютинга</a:t>
            </a:r>
            <a:r>
              <a:rPr lang="ru-RU" b="1" dirty="0"/>
              <a:t>. В ответах ДОЛЖНО быть уточнено (явно или неявно), что необходимо физически присутствовать на месте работы для выполнения определенного вида работы. </a:t>
            </a:r>
          </a:p>
          <a:p>
            <a:r>
              <a:rPr lang="ru-RU" u="sng" dirty="0"/>
              <a:t>Строительство</a:t>
            </a:r>
            <a:r>
              <a:rPr lang="ru-RU" dirty="0"/>
              <a:t>. Трудно работать с бревнами или кирпичами, находясь вдалеке от них. </a:t>
            </a:r>
          </a:p>
          <a:p>
            <a:r>
              <a:rPr lang="ru-RU" u="sng" dirty="0"/>
              <a:t>Спортсмен</a:t>
            </a:r>
            <a:r>
              <a:rPr lang="ru-RU" dirty="0"/>
              <a:t>. Для спорта необходимо физическое присутствие на месте. </a:t>
            </a:r>
          </a:p>
          <a:p>
            <a:r>
              <a:rPr lang="ru-RU" u="sng" dirty="0"/>
              <a:t>Слесарь.</a:t>
            </a:r>
            <a:r>
              <a:rPr lang="ru-RU" dirty="0"/>
              <a:t> Невозможно починить чью-то раковину, сидя у себя дома! </a:t>
            </a:r>
          </a:p>
          <a:p>
            <a:r>
              <a:rPr lang="ru-RU" dirty="0"/>
              <a:t>Копать канавы, потому что там надо быть. </a:t>
            </a:r>
          </a:p>
          <a:p>
            <a:r>
              <a:rPr lang="ru-RU" u="sng" dirty="0"/>
              <a:t>Медсестра </a:t>
            </a:r>
            <a:r>
              <a:rPr lang="ru-RU" dirty="0"/>
              <a:t>– по Интернету нельзя проверить, как чувствует себя пациент. </a:t>
            </a:r>
          </a:p>
          <a:p>
            <a:endParaRPr lang="ru-RU" dirty="0"/>
          </a:p>
          <a:p>
            <a:r>
              <a:rPr lang="ru-RU" b="1" i="1" dirty="0"/>
              <a:t>Ответ не принимается (оценка – </a:t>
            </a:r>
            <a:r>
              <a:rPr lang="ru-RU" b="1" i="1" dirty="0" smtClean="0"/>
              <a:t>0 </a:t>
            </a:r>
            <a:r>
              <a:rPr lang="ru-RU" b="1" i="1" dirty="0"/>
              <a:t>баллов) </a:t>
            </a:r>
            <a:endParaRPr lang="ru-RU" dirty="0"/>
          </a:p>
          <a:p>
            <a:r>
              <a:rPr lang="ru-RU" b="1" dirty="0"/>
              <a:t>Назван вид работы, но объяснение при этом не дается, ИЛИ объяснение не связано с </a:t>
            </a:r>
            <a:r>
              <a:rPr lang="ru-RU" b="1" dirty="0" err="1" smtClean="0"/>
              <a:t>телекомьютингом</a:t>
            </a:r>
            <a:r>
              <a:rPr lang="ru-RU" b="1" dirty="0"/>
              <a:t>. </a:t>
            </a:r>
          </a:p>
          <a:p>
            <a:r>
              <a:rPr lang="ru-RU" dirty="0"/>
              <a:t>Копать канавы. </a:t>
            </a:r>
          </a:p>
          <a:p>
            <a:r>
              <a:rPr lang="ru-RU" dirty="0"/>
              <a:t>Пожарный. </a:t>
            </a:r>
          </a:p>
          <a:p>
            <a:r>
              <a:rPr lang="ru-RU" dirty="0"/>
              <a:t>Студент. </a:t>
            </a:r>
          </a:p>
          <a:p>
            <a:r>
              <a:rPr lang="ru-RU" dirty="0"/>
              <a:t>Копать канавы, потому что это было бы трудной работой </a:t>
            </a:r>
            <a:r>
              <a:rPr lang="ru-RU" i="1" dirty="0"/>
              <a:t>[в объяснении не сказано, почему эта работа будет трудна для выполнения в условиях </a:t>
            </a:r>
            <a:r>
              <a:rPr lang="ru-RU" i="1" dirty="0" err="1" smtClean="0"/>
              <a:t>телекомьютинга</a:t>
            </a:r>
            <a:r>
              <a:rPr lang="ru-RU" i="1" dirty="0"/>
              <a:t>.]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8502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06896" y="274639"/>
            <a:ext cx="8229600" cy="1143000"/>
          </a:xfrm>
        </p:spPr>
        <p:txBody>
          <a:bodyPr>
            <a:normAutofit fontScale="90000"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Обобщение и формулирование выводов (множественный текст)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976141"/>
              </p:ext>
            </p:extLst>
          </p:nvPr>
        </p:nvGraphicFramePr>
        <p:xfrm>
          <a:off x="611560" y="1300356"/>
          <a:ext cx="8280920" cy="4869572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текста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193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Какой заголовок вы предложили бы, исходя из содержания текста?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Информационные плакаты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709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Приводится предложение из текста, содержащее один из взглядов на решение поднимаемой в статье проблемы.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Задание: Объясните, что, скорее всего, имеет в виду автор цитаты, используя информацию из двух источников.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1-ый текст - научно-популярная статья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2-ой текст - газетная статья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задании дается новая информация - предложение одного из участников события.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Вопрос: Вы согласны с данным предложением?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Предлагается выбрать «Да» или «Нет» и объяснить свой ответ, используя информацию из таблицы.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1-ый текст - переписка в чате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2-ой текст - статистическая таблица</a:t>
                      </a:r>
                    </a:p>
                    <a:p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94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532" t="12756" r="24487" b="4333"/>
          <a:stretch>
            <a:fillRect/>
          </a:stretch>
        </p:blipFill>
        <p:spPr bwMode="auto">
          <a:xfrm>
            <a:off x="1403648" y="0"/>
            <a:ext cx="549364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9937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2" t="36053" r="50923" b="20039"/>
          <a:stretch/>
        </p:blipFill>
        <p:spPr bwMode="auto">
          <a:xfrm>
            <a:off x="837173" y="943897"/>
            <a:ext cx="7156453" cy="448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615784"/>
              </p:ext>
            </p:extLst>
          </p:nvPr>
        </p:nvGraphicFramePr>
        <p:xfrm>
          <a:off x="7812360" y="188640"/>
          <a:ext cx="1224136" cy="27234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59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8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66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8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698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3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8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626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3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8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553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93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 уровень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8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480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93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8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407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93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87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335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5745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Ниже 1 уровня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cxnSp>
        <p:nvCxnSpPr>
          <p:cNvPr id="8" name="Прямая со стрелкой 7"/>
          <p:cNvCxnSpPr/>
          <p:nvPr/>
        </p:nvCxnSpPr>
        <p:spPr>
          <a:xfrm>
            <a:off x="7020272" y="1860848"/>
            <a:ext cx="792088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33400"/>
            <a:ext cx="7499176" cy="663352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Вопрос 1: ОЗЕРО ЧАД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75669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Оценка ответа 1:</a:t>
            </a:r>
          </a:p>
          <a:p>
            <a:pPr marL="0" indent="0">
              <a:buNone/>
            </a:pPr>
            <a:r>
              <a:rPr lang="ru-RU" dirty="0" smtClean="0"/>
              <a:t>Код 1: Ответ А – «Около двух метров»</a:t>
            </a:r>
          </a:p>
          <a:p>
            <a:pPr marL="0" indent="0">
              <a:buNone/>
            </a:pPr>
            <a:r>
              <a:rPr lang="ru-RU" dirty="0" smtClean="0"/>
              <a:t>Код 0: Другие ответы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523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3865" y="258453"/>
            <a:ext cx="6512511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Концепция читательской грамотности изменяется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8232" y="1601416"/>
            <a:ext cx="8070232" cy="5256584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Aft>
                <a:spcPts val="600"/>
              </a:spcAft>
              <a:buFont typeface="Wingdings" pitchFamily="2" charset="2"/>
              <a:buChar char="w"/>
            </a:pPr>
            <a:r>
              <a:rPr lang="ru-RU" sz="24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Цели </a:t>
            </a:r>
            <a:r>
              <a:rPr lang="ru-RU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 изменяются: от освоения системы знаний к </a:t>
            </a:r>
            <a:r>
              <a:rPr lang="ru-RU" sz="24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формированию способности  </a:t>
            </a:r>
            <a:r>
              <a:rPr lang="ru-RU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использовать знания для решения различных задач, находить нужную информацию,  преобразовывать информацию  для создания новых знаний и технологий</a:t>
            </a:r>
            <a:r>
              <a:rPr lang="en-US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4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  <a:buFont typeface="Wingdings" pitchFamily="2" charset="2"/>
              <a:buChar char="w"/>
            </a:pPr>
            <a:r>
              <a:rPr lang="ru-RU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Новые технологии изменили характер чтения и передачи информации, появилась потребность в специалистах</a:t>
            </a:r>
            <a:r>
              <a:rPr lang="en-US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которые быстро адаптируются в изменяющемся контексте и которые могут работать и обучаться, используя различные источники информации</a:t>
            </a:r>
            <a:r>
              <a:rPr lang="en-US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ru-RU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охват интернетом: в </a:t>
            </a:r>
            <a:r>
              <a:rPr lang="en-US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1997</a:t>
            </a:r>
            <a:r>
              <a:rPr lang="ru-RU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</a:t>
            </a:r>
            <a:r>
              <a:rPr lang="en-US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1,7%</a:t>
            </a:r>
            <a:r>
              <a:rPr lang="ru-RU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населения мира</a:t>
            </a:r>
            <a:r>
              <a:rPr lang="en-US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en-US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2014 </a:t>
            </a:r>
            <a:r>
              <a:rPr lang="ru-RU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 </a:t>
            </a:r>
            <a:r>
              <a:rPr lang="en-US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40,4%).</a:t>
            </a:r>
            <a:endParaRPr lang="ru-RU" sz="24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dirty="0"/>
          </a:p>
        </p:txBody>
      </p:sp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56119" y="0"/>
            <a:ext cx="1596669" cy="540000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6171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476672"/>
            <a:ext cx="6347048" cy="59070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Вопрос 5: ОЗЕРО ЧАД</a:t>
            </a:r>
          </a:p>
          <a:p>
            <a:pPr marL="0" indent="0">
              <a:buNone/>
            </a:pPr>
            <a:r>
              <a:rPr lang="ru-RU" sz="1400" b="1" dirty="0" smtClean="0"/>
              <a:t>Ситуация:</a:t>
            </a:r>
            <a:r>
              <a:rPr lang="ru-RU" sz="1400" dirty="0" smtClean="0"/>
              <a:t> чтение для общественных целей</a:t>
            </a:r>
          </a:p>
          <a:p>
            <a:pPr marL="0" indent="0">
              <a:buNone/>
            </a:pPr>
            <a:r>
              <a:rPr lang="ru-RU" sz="1400" b="1" dirty="0" smtClean="0"/>
              <a:t>Формат текста: </a:t>
            </a:r>
            <a:r>
              <a:rPr lang="ru-RU" sz="1400" dirty="0" err="1" smtClean="0"/>
              <a:t>несплошной</a:t>
            </a:r>
            <a:endParaRPr lang="ru-RU" sz="1400" dirty="0" smtClean="0"/>
          </a:p>
          <a:p>
            <a:pPr marL="0" indent="0">
              <a:buNone/>
            </a:pPr>
            <a:r>
              <a:rPr lang="ru-RU" sz="1400" b="1" dirty="0" smtClean="0"/>
              <a:t>Умение:</a:t>
            </a:r>
            <a:r>
              <a:rPr lang="ru-RU" sz="1400" dirty="0" smtClean="0"/>
              <a:t> интеграция и интерпретация сообщений текста</a:t>
            </a:r>
          </a:p>
          <a:p>
            <a:pPr marL="0" indent="0">
              <a:buNone/>
            </a:pPr>
            <a:r>
              <a:rPr lang="ru-RU" sz="1400" b="1" dirty="0" smtClean="0"/>
              <a:t>Трудность:508 – Процент верного выполнения: Россия – 44 %</a:t>
            </a:r>
            <a:endParaRPr lang="ru-RU" sz="1400" b="1" dirty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r>
              <a:rPr lang="ru-RU" sz="1600" dirty="0" smtClean="0"/>
              <a:t>Для ответа на этот вопрос вам нужно объединить информацию, представленную на рис. 1 и 2.</a:t>
            </a:r>
          </a:p>
          <a:p>
            <a:pPr marL="0" indent="0">
              <a:buNone/>
            </a:pPr>
            <a:r>
              <a:rPr lang="ru-RU" sz="1600" dirty="0" smtClean="0"/>
              <a:t>Исчезновение носорога, гиппопотама и зубра с наскальных рисунков пустыни Сахара произошло:</a:t>
            </a:r>
          </a:p>
          <a:p>
            <a:pPr marL="457200" indent="-457200">
              <a:buFont typeface="+mj-lt"/>
              <a:buAutoNum type="alphaUcPeriod"/>
            </a:pPr>
            <a:r>
              <a:rPr lang="ru-RU" sz="1600" dirty="0" smtClean="0"/>
              <a:t>в начале последнего ледникового периода</a:t>
            </a:r>
          </a:p>
          <a:p>
            <a:pPr marL="457200" indent="-457200">
              <a:buFont typeface="+mj-lt"/>
              <a:buAutoNum type="alphaUcPeriod"/>
            </a:pPr>
            <a:r>
              <a:rPr lang="ru-RU" sz="1600" dirty="0" smtClean="0"/>
              <a:t>в середине периода, когда глубина озера Чад достигала наивысшего уровня</a:t>
            </a:r>
          </a:p>
          <a:p>
            <a:pPr marL="457200" indent="-457200">
              <a:buFont typeface="+mj-lt"/>
              <a:buAutoNum type="alphaUcPeriod"/>
            </a:pPr>
            <a:r>
              <a:rPr lang="ru-RU" sz="1600" dirty="0"/>
              <a:t>п</a:t>
            </a:r>
            <a:r>
              <a:rPr lang="ru-RU" sz="1600" dirty="0" smtClean="0"/>
              <a:t>осле того как уровень озера Чад снижался в течение более тысячи лет</a:t>
            </a:r>
          </a:p>
          <a:p>
            <a:pPr marL="457200" indent="-457200">
              <a:buFont typeface="+mj-lt"/>
              <a:buAutoNum type="alphaUcPeriod"/>
            </a:pPr>
            <a:r>
              <a:rPr lang="ru-RU" sz="1600" dirty="0" smtClean="0"/>
              <a:t>в начале непрерывного сухого периода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798389"/>
              </p:ext>
            </p:extLst>
          </p:nvPr>
        </p:nvGraphicFramePr>
        <p:xfrm>
          <a:off x="7714456" y="103918"/>
          <a:ext cx="1224136" cy="26705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59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8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443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6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3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698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03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626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03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553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 уровень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03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480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5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2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03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407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51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1 уровень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03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335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07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Ниже 1 уровня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cxnSp>
        <p:nvCxnSpPr>
          <p:cNvPr id="12" name="Соединительная линия уступом 11"/>
          <p:cNvCxnSpPr/>
          <p:nvPr/>
        </p:nvCxnSpPr>
        <p:spPr>
          <a:xfrm flipV="1">
            <a:off x="6804248" y="1409242"/>
            <a:ext cx="792088" cy="504056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8942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Оценка ответа 5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Код 1:	Ответ С – «после того, как уровень озера Чад снижался в течение более тысячи лет»</a:t>
            </a:r>
          </a:p>
          <a:p>
            <a:pPr marL="0" indent="0">
              <a:buNone/>
            </a:pPr>
            <a:r>
              <a:rPr lang="ru-RU" dirty="0"/>
              <a:t>Код 0:	Другие ответы.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181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331640" y="332656"/>
            <a:ext cx="6512511" cy="1143000"/>
          </a:xfrm>
        </p:spPr>
        <p:txBody>
          <a:bodyPr>
            <a:normAutofit fontScale="90000"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en-US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Оценка качества и надежности (один текст)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866058"/>
              </p:ext>
            </p:extLst>
          </p:nvPr>
        </p:nvGraphicFramePr>
        <p:xfrm>
          <a:off x="677085" y="1485655"/>
          <a:ext cx="8280920" cy="348880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текста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193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Является ли эта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веб-страница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надежным источником информации об...?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Необходимо отметить «Да» или «Нет» и объяснить свой ответ.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Веб-страница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компании-производителя 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709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Зачем компания ссылается в своей статье на такие организации, как...?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Веб-страница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компании-производителя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Ответить на вопрос, почему не следует верить информации, размещенной пользователями на форуме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Сообщение на форуме</a:t>
                      </a:r>
                    </a:p>
                    <a:p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654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06896" y="274639"/>
            <a:ext cx="8229600" cy="1143000"/>
          </a:xfrm>
        </p:spPr>
        <p:txBody>
          <a:bodyPr>
            <a:normAutofit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8.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Оценка качества и надежности (множественный текст)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734916"/>
              </p:ext>
            </p:extLst>
          </p:nvPr>
        </p:nvGraphicFramePr>
        <p:xfrm>
          <a:off x="755576" y="1300356"/>
          <a:ext cx="8280920" cy="485819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текста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1938"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Указано, что участники переписки пришли к единому мнению, используя два разных источника.</a:t>
                      </a:r>
                    </a:p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Вопрос: Считаете ли вы эти источники надежными. Отметьте «Да» или «Нет». Объясните свой ответ для каждого источника.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Переписка в чате</a:t>
                      </a:r>
                    </a:p>
                    <a:p>
                      <a:endParaRPr lang="ru-RU" sz="17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7090"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Кто написал наиболее заслуживающий доверия ответ на вопрос...?</a:t>
                      </a:r>
                    </a:p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Предлагается выбрать одного из четырех участников форума и объяснить ответ.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Переписка на форуме</a:t>
                      </a:r>
                    </a:p>
                    <a:p>
                      <a:endParaRPr lang="ru-RU" sz="17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Указано, что часть информации в сообщении на одном чате отличается от информации на другом чате.</a:t>
                      </a:r>
                    </a:p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Вопрос: Какой из этих двух чатов заслуживает большего доверия?</a:t>
                      </a:r>
                    </a:p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Приведите 1 аргумент в пользу своего ответа.</a:t>
                      </a:r>
                      <a:endParaRPr lang="ru-RU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разных чата на одну тему</a:t>
                      </a:r>
                      <a:endParaRPr lang="ru-RU" sz="17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469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78904" y="274639"/>
            <a:ext cx="8229600" cy="1143000"/>
          </a:xfrm>
        </p:spPr>
        <p:txBody>
          <a:bodyPr>
            <a:normAutofit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9.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Размышление над содержанием и формой текста (один текст)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858050"/>
              </p:ext>
            </p:extLst>
          </p:nvPr>
        </p:nvGraphicFramePr>
        <p:xfrm>
          <a:off x="755576" y="1539902"/>
          <a:ext cx="8280920" cy="455339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текста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193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Является ли это объявление нейтральным (объективным) источником информации об...?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Необходимо отметить «Да» или «Нет» и привести 1 пример из текста для обоснования ответа.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Текст-приглашение, включающий тезисы из научно-популярной статьи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709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Вопрос: Для чего в статье  даны отзывы очевидцев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Туристическая брошюра, содержащая описание места, предложения, справочную информацию и отзывы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Отмечено, что на рисунке в тексте изображается....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Вопрос: Как этот рисунок иллюстрирует проблему, поднимаемую в тексте?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Научно-популярная статья</a:t>
                      </a:r>
                    </a:p>
                    <a:p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909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157532" y="89207"/>
            <a:ext cx="582082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581650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581650" algn="r"/>
              </a:tabLst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Вопрос 30:</a:t>
            </a:r>
            <a:r>
              <a:rPr kumimoji="0" lang="ru-RU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ПОДАРОК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1187624" y="836712"/>
            <a:ext cx="6192688" cy="3804285"/>
            <a:chOff x="1797" y="3706"/>
            <a:chExt cx="8309" cy="5991"/>
          </a:xfrm>
        </p:grpSpPr>
        <p:pic>
          <p:nvPicPr>
            <p:cNvPr id="6" name="Picture 3" descr="Talking heads BM1 phshp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7" y="3706"/>
              <a:ext cx="8309" cy="5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2393" y="4391"/>
              <a:ext cx="6555" cy="2011"/>
              <a:chOff x="2490" y="11515"/>
              <a:chExt cx="6555" cy="2011"/>
            </a:xfrm>
          </p:grpSpPr>
          <p:sp>
            <p:nvSpPr>
              <p:cNvPr id="8" name="Text Box 5"/>
              <p:cNvSpPr txBox="1">
                <a:spLocks noChangeArrowheads="1"/>
              </p:cNvSpPr>
              <p:nvPr/>
            </p:nvSpPr>
            <p:spPr bwMode="auto">
              <a:xfrm>
                <a:off x="2490" y="11515"/>
                <a:ext cx="3150" cy="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36000" tIns="36000" rIns="36000" bIns="3600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ru-RU" sz="1100">
                    <a:effectLst/>
                    <a:latin typeface="Arial"/>
                    <a:ea typeface="Times New Roman"/>
                    <a:cs typeface="Times New Roman"/>
                  </a:rPr>
                  <a:t>Мне кажется, что женщина в рассказе    бессердечна   и жестока.</a:t>
                </a:r>
              </a:p>
            </p:txBody>
          </p:sp>
          <p:sp>
            <p:nvSpPr>
              <p:cNvPr id="9" name="Text Box 6"/>
              <p:cNvSpPr txBox="1">
                <a:spLocks noChangeArrowheads="1"/>
              </p:cNvSpPr>
              <p:nvPr/>
            </p:nvSpPr>
            <p:spPr bwMode="auto">
              <a:xfrm>
                <a:off x="6645" y="12250"/>
                <a:ext cx="2400" cy="1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36000" tIns="36000" rIns="36000" bIns="36000" anchor="t" anchorCtr="0" upright="1">
                <a:no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ru-RU" sz="1100">
                    <a:effectLst/>
                    <a:latin typeface="Arial"/>
                    <a:ea typeface="Times New Roman"/>
                    <a:cs typeface="Times New Roman"/>
                  </a:rPr>
                  <a:t>Как Вы можете так говорить? Я считаю, что она способна к состраданию и добру.</a:t>
                </a:r>
              </a:p>
            </p:txBody>
          </p:sp>
        </p:grpSp>
      </p:grp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35102" y="4097684"/>
            <a:ext cx="8153322" cy="1923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5130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5130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5130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5130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5130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130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130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130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1308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30800" algn="l"/>
              </a:tabLst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1165225" marR="0" lvl="0" indent="-265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30800" algn="l"/>
              </a:tabLst>
            </a:pPr>
            <a:r>
              <a:rPr kumimoji="0" lang="ru-RU" alt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Прочитайте разговор между двумя людьми, которые прочитали </a:t>
            </a:r>
          </a:p>
          <a:p>
            <a:pPr marL="1165225" marR="0" lvl="0" indent="-265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308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рассказ «Подарок»: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1165225" marR="0" lvl="0" indent="-265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308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Приведите факты из рассказа, которыми участники разговора </a:t>
            </a:r>
          </a:p>
          <a:p>
            <a:pPr marL="1165225" marR="0" lvl="0" indent="-2651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308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могли бы подтвердить свою точку зрения.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308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            Первый участник разговора 	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308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            Второй участник разговора 	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86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196752"/>
            <a:ext cx="79208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Вопрос 31:</a:t>
            </a:r>
            <a:r>
              <a:rPr lang="ru-RU" sz="2400" dirty="0"/>
              <a:t> ПОДАРОК</a:t>
            </a:r>
            <a:r>
              <a:rPr lang="ru-RU" sz="2400" cap="all" dirty="0"/>
              <a:t>	</a:t>
            </a:r>
            <a:endParaRPr lang="ru-RU" sz="2400" b="1" i="1" dirty="0"/>
          </a:p>
          <a:p>
            <a:endParaRPr lang="ru-RU" sz="2400" dirty="0"/>
          </a:p>
          <a:p>
            <a:r>
              <a:rPr lang="ru-RU" sz="2400" dirty="0"/>
              <a:t>     Какова ситуация, в которой находилась женщина в начале рассказа?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/>
              <a:t>Она не ела несколько дней и слишком ослабела, чтобы покинуть дом.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/>
              <a:t>Она защищает себя от дикого животного.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/>
              <a:t>Ее дом со всех сторон окружен водой.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2400" dirty="0" err="1"/>
              <a:t>Разлившаяся</a:t>
            </a:r>
            <a:r>
              <a:rPr lang="ru-RU" sz="2400" dirty="0"/>
              <a:t> река унесла ее дом.</a:t>
            </a:r>
          </a:p>
        </p:txBody>
      </p:sp>
    </p:spTree>
    <p:extLst>
      <p:ext uri="{BB962C8B-B14F-4D97-AF65-F5344CB8AC3E}">
        <p14:creationId xmlns:p14="http://schemas.microsoft.com/office/powerpoint/2010/main" val="224698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340768"/>
            <a:ext cx="7272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Вопрос 34:</a:t>
            </a:r>
            <a:r>
              <a:rPr lang="ru-RU" sz="2400" dirty="0"/>
              <a:t> ПОДАРОК</a:t>
            </a:r>
            <a:r>
              <a:rPr lang="ru-RU" sz="2400" b="1" dirty="0"/>
              <a:t>	</a:t>
            </a:r>
          </a:p>
          <a:p>
            <a:r>
              <a:rPr lang="ru-RU" sz="2400" dirty="0"/>
              <a:t>     Основываясь на содержании рассказа, объясните, почему женщина накормила пантеру?</a:t>
            </a:r>
          </a:p>
        </p:txBody>
      </p:sp>
    </p:spTree>
    <p:extLst>
      <p:ext uri="{BB962C8B-B14F-4D97-AF65-F5344CB8AC3E}">
        <p14:creationId xmlns:p14="http://schemas.microsoft.com/office/powerpoint/2010/main" val="334250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692696"/>
            <a:ext cx="72008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Вопрос 35:</a:t>
            </a:r>
            <a:r>
              <a:rPr lang="ru-RU" sz="2400" dirty="0"/>
              <a:t> ПОДАРОК</a:t>
            </a:r>
            <a:r>
              <a:rPr lang="en-US" sz="2400" b="1" dirty="0"/>
              <a:t>	</a:t>
            </a:r>
            <a:endParaRPr lang="ru-RU" sz="2400" dirty="0"/>
          </a:p>
          <a:p>
            <a:r>
              <a:rPr lang="ru-RU" sz="2400" dirty="0"/>
              <a:t>     Когда женщина говорит: “Потом я позабочусь о тебе,” - она подразумевает, </a:t>
            </a:r>
            <a:r>
              <a:rPr lang="ru-RU" sz="2400" dirty="0" smtClean="0"/>
              <a:t>что </a:t>
            </a:r>
          </a:p>
          <a:p>
            <a:endParaRPr lang="ru-RU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400" dirty="0"/>
              <a:t>уверена, что кошка не тронет ее.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старается</a:t>
            </a:r>
            <a:r>
              <a:rPr lang="en-US" sz="2400" dirty="0"/>
              <a:t> </a:t>
            </a:r>
            <a:r>
              <a:rPr lang="en-US" sz="2400" dirty="0" err="1"/>
              <a:t>напугать</a:t>
            </a:r>
            <a:r>
              <a:rPr lang="en-US" sz="2400" dirty="0"/>
              <a:t> </a:t>
            </a:r>
            <a:r>
              <a:rPr lang="en-US" sz="2400" dirty="0" err="1"/>
              <a:t>кошку</a:t>
            </a:r>
            <a:r>
              <a:rPr lang="en-US" sz="2400" dirty="0"/>
              <a:t>.</a:t>
            </a:r>
            <a:endParaRPr lang="ru-RU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собирается</a:t>
            </a:r>
            <a:r>
              <a:rPr lang="en-US" sz="2400" dirty="0"/>
              <a:t> </a:t>
            </a:r>
            <a:r>
              <a:rPr lang="en-US" sz="2400" dirty="0" err="1"/>
              <a:t>застрелить</a:t>
            </a:r>
            <a:r>
              <a:rPr lang="en-US" sz="2400" dirty="0"/>
              <a:t> </a:t>
            </a:r>
            <a:r>
              <a:rPr lang="en-US" sz="2400" dirty="0" err="1"/>
              <a:t>кошку</a:t>
            </a:r>
            <a:endParaRPr lang="ru-RU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sz="2400" dirty="0" err="1"/>
              <a:t>собирается</a:t>
            </a:r>
            <a:r>
              <a:rPr lang="en-US" sz="2400" dirty="0"/>
              <a:t> </a:t>
            </a:r>
            <a:r>
              <a:rPr lang="en-US" sz="2400" dirty="0" err="1"/>
              <a:t>накормить</a:t>
            </a:r>
            <a:r>
              <a:rPr lang="en-US" sz="2400" dirty="0"/>
              <a:t> </a:t>
            </a:r>
            <a:r>
              <a:rPr lang="en-US" sz="2400" dirty="0" err="1"/>
              <a:t>кошку</a:t>
            </a:r>
            <a:r>
              <a:rPr lang="en-US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7597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620688"/>
            <a:ext cx="78488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Вопрос 36:</a:t>
            </a:r>
            <a:r>
              <a:rPr lang="ru-RU" sz="2400" dirty="0"/>
              <a:t> ПОДАРОК</a:t>
            </a:r>
            <a:r>
              <a:rPr lang="ru-RU" sz="2400" b="1" dirty="0"/>
              <a:t>	</a:t>
            </a:r>
          </a:p>
          <a:p>
            <a:r>
              <a:rPr lang="ru-RU" sz="2400" dirty="0"/>
              <a:t>     Как вы думаете, является ли последнее предложение рассказа “Подарок” подходящим для него концом</a:t>
            </a:r>
            <a:r>
              <a:rPr lang="ru-RU" sz="2400" dirty="0" smtClean="0"/>
              <a:t>?</a:t>
            </a:r>
          </a:p>
          <a:p>
            <a:endParaRPr lang="ru-RU" sz="2400" dirty="0"/>
          </a:p>
          <a:p>
            <a:r>
              <a:rPr lang="ru-RU" sz="2400" dirty="0"/>
              <a:t>     Обоснуйте свой ответ, показав свое понимание того, как последнее предложение может пояснить смысл всего рассказа. </a:t>
            </a:r>
          </a:p>
        </p:txBody>
      </p:sp>
    </p:spTree>
    <p:extLst>
      <p:ext uri="{BB962C8B-B14F-4D97-AF65-F5344CB8AC3E}">
        <p14:creationId xmlns:p14="http://schemas.microsoft.com/office/powerpoint/2010/main" val="76178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9424" y="680080"/>
            <a:ext cx="7239000" cy="130876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dirty="0">
                <a:solidFill>
                  <a:srgbClr val="00B050"/>
                </a:solidFill>
                <a:latin typeface="Arial" panose="020B0604020202020204" pitchFamily="34" charset="0"/>
                <a:ea typeface="Adobe Fan Heiti Std B" pitchFamily="34" charset="-128"/>
                <a:cs typeface="Arial" panose="020B0604020202020204" pitchFamily="34" charset="0"/>
              </a:rPr>
              <a:t>Предмет измерения теста </a:t>
            </a:r>
            <a:r>
              <a:rPr lang="en-US" sz="2400" dirty="0">
                <a:solidFill>
                  <a:srgbClr val="00B050"/>
                </a:solidFill>
                <a:latin typeface="Arial" panose="020B0604020202020204" pitchFamily="34" charset="0"/>
                <a:ea typeface="Adobe Fan Heiti Std B" pitchFamily="34" charset="-128"/>
                <a:cs typeface="Arial" panose="020B0604020202020204" pitchFamily="34" charset="0"/>
              </a:rPr>
              <a:t>PISA-2018</a:t>
            </a:r>
            <a:r>
              <a:rPr lang="ru-RU" sz="2400" dirty="0">
                <a:solidFill>
                  <a:srgbClr val="00B050"/>
                </a:solidFill>
                <a:latin typeface="Arial" panose="020B0604020202020204" pitchFamily="34" charset="0"/>
                <a:ea typeface="Adobe Fan Heiti Std B" pitchFamily="34" charset="-128"/>
                <a:cs typeface="Arial" panose="020B0604020202020204" pitchFamily="34" charset="0"/>
              </a:rPr>
              <a:t> отражает новые социально-экономические ожидания по отношению к </a:t>
            </a:r>
            <a:r>
              <a:rPr lang="ru-RU" sz="2400" dirty="0" smtClean="0">
                <a:solidFill>
                  <a:srgbClr val="00B050"/>
                </a:solidFill>
                <a:latin typeface="Arial" panose="020B0604020202020204" pitchFamily="34" charset="0"/>
                <a:ea typeface="Adobe Fan Heiti Std B" pitchFamily="34" charset="-128"/>
                <a:cs typeface="Arial" panose="020B0604020202020204" pitchFamily="34" charset="0"/>
              </a:rPr>
              <a:t>читателю</a:t>
            </a:r>
            <a:endParaRPr lang="ru-RU" sz="2400" dirty="0">
              <a:solidFill>
                <a:srgbClr val="00B050"/>
              </a:solidFill>
              <a:latin typeface="Arial" panose="020B0604020202020204" pitchFamily="34" charset="0"/>
              <a:ea typeface="Adobe Fan Heiti Std B" pitchFamily="34" charset="-128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916832"/>
            <a:ext cx="7488832" cy="4752528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pPr>
              <a:spcAft>
                <a:spcPts val="600"/>
              </a:spcAft>
            </a:pPr>
            <a:r>
              <a:rPr lang="ru-RU" sz="3800" dirty="0" smtClean="0">
                <a:solidFill>
                  <a:schemeClr val="tx1"/>
                </a:solidFill>
              </a:rPr>
              <a:t>Включены </a:t>
            </a:r>
            <a:r>
              <a:rPr lang="ru-RU" sz="3800" u="heavy" dirty="0" smtClean="0">
                <a:solidFill>
                  <a:schemeClr val="tx1"/>
                </a:solidFill>
              </a:rPr>
              <a:t>электронные тек</a:t>
            </a:r>
            <a:r>
              <a:rPr lang="ru-RU" sz="3800" dirty="0" smtClean="0">
                <a:solidFill>
                  <a:schemeClr val="tx1"/>
                </a:solidFill>
              </a:rPr>
              <a:t>сты</a:t>
            </a:r>
          </a:p>
          <a:p>
            <a:pPr>
              <a:spcAft>
                <a:spcPts val="600"/>
              </a:spcAft>
            </a:pPr>
            <a:r>
              <a:rPr lang="ru-RU" sz="3800" dirty="0" smtClean="0">
                <a:solidFill>
                  <a:schemeClr val="tx1"/>
                </a:solidFill>
              </a:rPr>
              <a:t>Включен </a:t>
            </a:r>
            <a:r>
              <a:rPr lang="ru-RU" sz="3800" u="heavy" dirty="0" smtClean="0">
                <a:solidFill>
                  <a:schemeClr val="tx1"/>
                </a:solidFill>
              </a:rPr>
              <a:t>множественный текст</a:t>
            </a:r>
            <a:r>
              <a:rPr lang="ru-RU" sz="3800" dirty="0" smtClean="0">
                <a:solidFill>
                  <a:schemeClr val="tx1"/>
                </a:solidFill>
              </a:rPr>
              <a:t> (интерпретация и обобщение информации из нескольких отличающихся источников)</a:t>
            </a:r>
          </a:p>
          <a:p>
            <a:pPr>
              <a:spcAft>
                <a:spcPts val="600"/>
              </a:spcAft>
            </a:pPr>
            <a:r>
              <a:rPr lang="ru-RU" sz="3800" dirty="0" smtClean="0">
                <a:solidFill>
                  <a:schemeClr val="tx1"/>
                </a:solidFill>
              </a:rPr>
              <a:t>Оценивается </a:t>
            </a:r>
            <a:r>
              <a:rPr lang="ru-RU" sz="3800" u="heavy" dirty="0" smtClean="0">
                <a:solidFill>
                  <a:schemeClr val="tx1"/>
                </a:solidFill>
              </a:rPr>
              <a:t>способность критически оценивать информацию</a:t>
            </a:r>
          </a:p>
          <a:p>
            <a:pPr>
              <a:spcAft>
                <a:spcPts val="600"/>
              </a:spcAft>
            </a:pPr>
            <a:r>
              <a:rPr lang="ru-RU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Изменилась </a:t>
            </a:r>
            <a:r>
              <a:rPr lang="ru-RU" sz="3800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тематика текстов</a:t>
            </a:r>
            <a:r>
              <a:rPr lang="ru-RU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3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Многие </a:t>
            </a:r>
            <a:r>
              <a:rPr lang="ru-RU" sz="3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тексты связаны с оценкой использования информации в Интернете, в частности, как распознать достоверные сайты и онлайн </a:t>
            </a:r>
            <a:r>
              <a:rPr lang="ru-RU" sz="3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документы</a:t>
            </a:r>
            <a:endParaRPr lang="ru-RU" sz="3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ru-RU" sz="3800" dirty="0" smtClean="0">
              <a:solidFill>
                <a:schemeClr val="tx1"/>
              </a:solidFill>
            </a:endParaRPr>
          </a:p>
        </p:txBody>
      </p:sp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24328" y="0"/>
            <a:ext cx="1601515" cy="51690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79512" y="-1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150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8271" y="260648"/>
            <a:ext cx="80648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400" b="1" dirty="0" smtClean="0"/>
              <a:t>Вопрос 32: Подарок</a:t>
            </a:r>
          </a:p>
          <a:p>
            <a:r>
              <a:rPr lang="ru-RU" sz="2400" dirty="0" smtClean="0"/>
              <a:t>Вот </a:t>
            </a:r>
            <a:r>
              <a:rPr lang="ru-RU" sz="2400" dirty="0"/>
              <a:t>некоторые примеры того, как автор описывает пантеру в начале истории:</a:t>
            </a:r>
          </a:p>
          <a:p>
            <a:r>
              <a:rPr lang="en-AU" sz="2400" dirty="0"/>
              <a:t>“</a:t>
            </a:r>
            <a:r>
              <a:rPr lang="ru-RU" sz="2400" dirty="0"/>
              <a:t>… ее разбудил чей-то крик, он был такой тоскливый …</a:t>
            </a:r>
            <a:r>
              <a:rPr lang="en-AU" sz="2400" dirty="0"/>
              <a:t> ” (</a:t>
            </a:r>
            <a:r>
              <a:rPr lang="ru-RU" sz="2400" dirty="0"/>
              <a:t>строка</a:t>
            </a:r>
            <a:r>
              <a:rPr lang="en-AU" sz="2400" dirty="0"/>
              <a:t> 3</a:t>
            </a:r>
            <a:r>
              <a:rPr lang="ru-RU" sz="2400" dirty="0"/>
              <a:t>5</a:t>
            </a:r>
            <a:r>
              <a:rPr lang="en-AU" sz="2400" dirty="0" smtClean="0"/>
              <a:t>)</a:t>
            </a:r>
            <a:endParaRPr lang="ru-RU" sz="2400" dirty="0" smtClean="0"/>
          </a:p>
          <a:p>
            <a:endParaRPr lang="ru-RU" sz="2400" dirty="0"/>
          </a:p>
          <a:p>
            <a:r>
              <a:rPr lang="ru-RU" sz="2400" dirty="0"/>
              <a:t>“В ответ еще раз раздался крик, на этот раз менее пронзительный, но усталый”. </a:t>
            </a:r>
            <a:r>
              <a:rPr lang="en-AU" sz="2400" dirty="0"/>
              <a:t>(</a:t>
            </a:r>
            <a:r>
              <a:rPr lang="ru-RU" sz="2400" dirty="0"/>
              <a:t>строки 45-46</a:t>
            </a:r>
            <a:r>
              <a:rPr lang="en-AU" sz="2400" dirty="0"/>
              <a:t>)</a:t>
            </a:r>
            <a:r>
              <a:rPr lang="ru-RU" sz="2400" dirty="0" smtClean="0"/>
              <a:t>.</a:t>
            </a:r>
          </a:p>
          <a:p>
            <a:endParaRPr lang="ru-RU" sz="2400" dirty="0"/>
          </a:p>
          <a:p>
            <a:r>
              <a:rPr lang="en-AU" sz="2400" dirty="0"/>
              <a:t>“</a:t>
            </a:r>
            <a:r>
              <a:rPr lang="ru-RU" sz="2400" dirty="0"/>
              <a:t>… издалека она слышала их (пантер) тоскующие крики</a:t>
            </a:r>
            <a:r>
              <a:rPr lang="en-AU" sz="2400" dirty="0"/>
              <a:t>.” </a:t>
            </a:r>
            <a:r>
              <a:rPr lang="ru-RU" sz="2400" dirty="0"/>
              <a:t>(строка 53</a:t>
            </a:r>
            <a:r>
              <a:rPr lang="ru-RU" sz="2400" dirty="0" smtClean="0"/>
              <a:t>)</a:t>
            </a:r>
          </a:p>
          <a:p>
            <a:endParaRPr lang="ru-RU" sz="2400" dirty="0"/>
          </a:p>
          <a:p>
            <a:r>
              <a:rPr lang="ru-RU" sz="2400" dirty="0"/>
              <a:t>     Рассматривая все происшедшее в рассказе, объясните, почему автор выбирает именно такие описания, чтобы изобразить пантеру?</a:t>
            </a:r>
          </a:p>
        </p:txBody>
      </p:sp>
    </p:spTree>
    <p:extLst>
      <p:ext uri="{BB962C8B-B14F-4D97-AF65-F5344CB8AC3E}">
        <p14:creationId xmlns:p14="http://schemas.microsoft.com/office/powerpoint/2010/main" val="246119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40949" y="334118"/>
            <a:ext cx="8223539" cy="1143000"/>
          </a:xfrm>
        </p:spPr>
        <p:txBody>
          <a:bodyPr>
            <a:normAutofit fontScale="90000"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10.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Размышление над содержанием и формой текста (множественный текст)</a:t>
            </a:r>
            <a:r>
              <a:rPr lang="ru-RU" sz="2800" b="1" kern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368426"/>
              </p:ext>
            </p:extLst>
          </p:nvPr>
        </p:nvGraphicFramePr>
        <p:xfrm>
          <a:off x="683568" y="1417639"/>
          <a:ext cx="8280920" cy="455339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текста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193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Указано, что два источника имеют разные цели.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Задание: Опишите цель первого источника и цель второго источника, а также укажите, как эти цели отличаются друг от друга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1-ый текст - биография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2-ой текст - газетная статья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709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Вопрос: Считаете ли вы, что автор этой рецензии согласен с версией... о том, что произошло...?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Отметьте «Да» или «Нет» и обоснуйте свой ответ, приведя 2 примера из текста.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1-ый текст 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блог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профессора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2-ой текст - рецензия на книгу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Принять и обосновать собственное решение относительно поднимаемой проблемы, проанализировав разные точки зрения, описанные в текстах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1-й текст - газетная статья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2-ой текст 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веб-сайт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(описание исторического места)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3-ий текст - официальное письмо</a:t>
                      </a:r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123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34888" y="265928"/>
            <a:ext cx="8229600" cy="1143000"/>
          </a:xfrm>
        </p:spPr>
        <p:txBody>
          <a:bodyPr>
            <a:normAutofit fontScale="90000"/>
          </a:bodyPr>
          <a:lstStyle/>
          <a:p>
            <a:pPr marL="0" lvl="0" indent="0" algn="ctr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Пример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11.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Обнаружение и устранение противоречий (множественный текст)</a:t>
            </a:r>
            <a:r>
              <a:rPr lang="ru-RU" sz="2800" b="1" kern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920986"/>
              </p:ext>
            </p:extLst>
          </p:nvPr>
        </p:nvGraphicFramePr>
        <p:xfrm>
          <a:off x="683568" y="1408928"/>
          <a:ext cx="8280920" cy="4827714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85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Модель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Вид текста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193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Указано, что в двух текстах говорится об одном предмете.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Вопрос: В чём состоит различие между этими двумя текстами, когда речь идет о...?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1-ый текст-приглашение, включающий тезисы из научно-популярной статьи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2-ой текст 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веб-страница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компании-производителя 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4709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Какой из двух источников будет более полезен для реферата по теме...?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Предлагается выбрать источник и объяснить свой ответ, используя информацию из выбранного источника.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1-ый текст - биография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2-ой текст - газетная статья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09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Необходимо выразить собственное мнение, основываясь на информации из прочитанных источников.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Для обоснования ответа требуется привести конкретную информацию из источников.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1-ый текст -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блог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профессора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2-ой текст - рецензия на книгу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3-ий текст - научно-популярная статья</a:t>
                      </a:r>
                    </a:p>
                    <a:p>
                      <a:endParaRPr lang="ru-RU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637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735875"/>
            <a:ext cx="7704856" cy="1143000"/>
          </a:xfrm>
        </p:spPr>
        <p:txBody>
          <a:bodyPr>
            <a:noAutofit/>
          </a:bodyPr>
          <a:lstStyle/>
          <a:p>
            <a:pPr marL="0" lvl="0" indent="0" algn="l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 1.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Просмотр и нахождение 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информации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8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352110" y="2060848"/>
            <a:ext cx="6400800" cy="3474720"/>
          </a:xfrm>
          <a:prstGeom prst="rect">
            <a:avLst/>
          </a:prstGeo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</a:rPr>
              <a:t>Назвать качество работника, требуемого работодателем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</a:rPr>
              <a:t>Найти местный телефонный код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</a:rPr>
              <a:t>Указать место или время события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chemeClr val="tx1"/>
                </a:solidFill>
              </a:rPr>
              <a:t>Найти факт, подтверждающий (опровергающий) высказанную точку зрения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96337" y="0"/>
            <a:ext cx="1547664" cy="516907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36995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131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0991" y="404664"/>
            <a:ext cx="8229600" cy="1195536"/>
          </a:xfrm>
        </p:spPr>
        <p:txBody>
          <a:bodyPr/>
          <a:lstStyle/>
          <a:p>
            <a:pPr marL="0" indent="0" algn="ctr">
              <a:lnSpc>
                <a:spcPts val="3800"/>
              </a:lnSpc>
              <a:buNone/>
            </a:pPr>
            <a:r>
              <a:rPr lang="ru-RU" sz="3200" dirty="0" smtClean="0"/>
              <a:t>Факторы, определяющие трудность заданий (1)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680322"/>
            <a:ext cx="7848872" cy="4876800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Поиск и извлечение информации из текста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</a:rPr>
              <a:t>число единиц информации, которые читателю надо найти,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</a:rPr>
              <a:t>количество «зияний» в тексте, которые читателю надо мысленно восстановить,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</a:rPr>
              <a:t>объем и однозначность единиц информации, между которыми читателю предстоит сделать выбор,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</a:rPr>
              <a:t>объем и сложность текста.</a:t>
            </a:r>
          </a:p>
          <a:p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E0B17C-7408-4392-9667-68CDF4B7AAE2}" type="slidenum">
              <a:rPr lang="ru-RU" smtClean="0"/>
              <a:pPr>
                <a:defRPr/>
              </a:pPr>
              <a:t>54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115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93876" y="1124744"/>
            <a:ext cx="7776864" cy="1143000"/>
          </a:xfrm>
        </p:spPr>
        <p:txBody>
          <a:bodyPr>
            <a:normAutofit fontScale="90000"/>
          </a:bodyPr>
          <a:lstStyle/>
          <a:p>
            <a:pPr marL="0" lvl="0" indent="0" algn="l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 2.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Интеграция и интерпретация сообщений текста</a:t>
            </a:r>
            <a:r>
              <a:rPr lang="ru-RU" sz="2400" b="1" kern="0" dirty="0">
                <a:solidFill>
                  <a:schemeClr val="tx1"/>
                </a:solidFill>
                <a:effectLst/>
              </a:rPr>
              <a:t/>
            </a:r>
            <a:br>
              <a:rPr lang="ru-RU" sz="2400" b="1" kern="0" dirty="0">
                <a:solidFill>
                  <a:schemeClr val="tx1"/>
                </a:solidFill>
                <a:effectLst/>
              </a:rPr>
            </a:b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259632" y="2492896"/>
            <a:ext cx="6400800" cy="347472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Придумать название или сочинить вступление к тексту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Объяснить порядок действий в простой инструкции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Восстановить названия осей на графике или столбиков в таблице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Дать характеристику герою повествования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Объяснить назначение карты или рисунка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5969" y="0"/>
            <a:ext cx="1356465" cy="516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524329" y="0"/>
            <a:ext cx="1619672" cy="51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35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1488" y="188640"/>
            <a:ext cx="7953000" cy="990600"/>
          </a:xfrm>
        </p:spPr>
        <p:txBody>
          <a:bodyPr>
            <a:normAutofit fontScale="90000"/>
          </a:bodyPr>
          <a:lstStyle/>
          <a:p>
            <a:pPr marL="0" indent="0" algn="ctr">
              <a:lnSpc>
                <a:spcPts val="3600"/>
              </a:lnSpc>
              <a:buNone/>
            </a:pPr>
            <a:r>
              <a:rPr lang="ru-RU" sz="3600" dirty="0" smtClean="0"/>
              <a:t>Факторы, определяющие трудность заданий (2)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617569"/>
            <a:ext cx="7920880" cy="4876800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Интеграция и интерпретация информации из текста</a:t>
            </a:r>
          </a:p>
          <a:p>
            <a:pPr lvl="0"/>
            <a:r>
              <a:rPr lang="ru-RU" sz="2000" dirty="0" smtClean="0">
                <a:solidFill>
                  <a:schemeClr val="tx1"/>
                </a:solidFill>
              </a:rPr>
              <a:t>число единиц информации, которые читателю надо связать в единую картину,</a:t>
            </a:r>
          </a:p>
          <a:p>
            <a:pPr lvl="0"/>
            <a:r>
              <a:rPr lang="ru-RU" sz="2000" dirty="0" smtClean="0">
                <a:solidFill>
                  <a:schemeClr val="tx1"/>
                </a:solidFill>
              </a:rPr>
              <a:t>тип связи между единицами информации, который требуется установить (например, найти сходство, как правило, легче, чем найти различие),</a:t>
            </a:r>
          </a:p>
          <a:p>
            <a:pPr lvl="0"/>
            <a:r>
              <a:rPr lang="ru-RU" sz="2000" dirty="0" smtClean="0">
                <a:solidFill>
                  <a:schemeClr val="tx1"/>
                </a:solidFill>
              </a:rPr>
              <a:t>наличие конкурирующих единиц информации, между которыми читателю предстоит сделать выбор,</a:t>
            </a:r>
          </a:p>
          <a:p>
            <a:pPr lvl="0"/>
            <a:r>
              <a:rPr lang="ru-RU" sz="2000" dirty="0" smtClean="0">
                <a:solidFill>
                  <a:schemeClr val="tx1"/>
                </a:solidFill>
              </a:rPr>
              <a:t>характер текста: чем он длиннее, чем более абстрактен, чем меньше читатель знаком с предметом обсуждения, тем труднее соединить сообщения текста в общую картину.  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E0B17C-7408-4392-9667-68CDF4B7AAE2}" type="slidenum">
              <a:rPr lang="ru-RU" smtClean="0"/>
              <a:pPr>
                <a:defRPr/>
              </a:pPr>
              <a:t>56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866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504295"/>
            <a:ext cx="7560840" cy="1143000"/>
          </a:xfrm>
        </p:spPr>
        <p:txBody>
          <a:bodyPr>
            <a:normAutofit/>
          </a:bodyPr>
          <a:lstStyle/>
          <a:p>
            <a:pPr marL="0" lvl="0" indent="0" algn="l" eaLnBrk="0" fontAlgn="base" hangingPunct="0">
              <a:lnSpc>
                <a:spcPct val="80000"/>
              </a:lnSpc>
              <a:spcAft>
                <a:spcPct val="0"/>
              </a:spcAft>
              <a:buNone/>
              <a:defRPr/>
            </a:pPr>
            <a:r>
              <a:rPr lang="ru-RU" sz="2800" b="1" kern="0" dirty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Примеры заданий: </a:t>
            </a: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kern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Пример 3.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Осмысление и оценивание информации текста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00771" y="1916832"/>
            <a:ext cx="8229600" cy="4525963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811213" indent="-3683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Высказать и обосновать собственную точку зрения на предмет, обсуждаемый в тексте</a:t>
            </a:r>
          </a:p>
          <a:p>
            <a:pPr marL="811213" indent="-3683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Подтвердить какое-либо утверждение текста на основе собственного опыта</a:t>
            </a:r>
          </a:p>
          <a:p>
            <a:pPr marL="811213" indent="-3683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Оценить утверждение текста с точки зрения собственных моральных или эстетических представлений</a:t>
            </a:r>
          </a:p>
          <a:p>
            <a:pPr marL="811213" indent="-3683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Высказать свое мнение о качестве приведенных в тексте доказательств</a:t>
            </a:r>
          </a:p>
          <a:p>
            <a:pPr marL="811213" indent="-3683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Определить ценность текста для решения определенной задачи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96337" y="0"/>
            <a:ext cx="1547664" cy="516907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732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71872"/>
            <a:ext cx="7920880" cy="1123528"/>
          </a:xfrm>
        </p:spPr>
        <p:txBody>
          <a:bodyPr/>
          <a:lstStyle/>
          <a:p>
            <a:pPr marL="0" indent="0" algn="ctr">
              <a:lnSpc>
                <a:spcPts val="3200"/>
              </a:lnSpc>
              <a:buNone/>
            </a:pPr>
            <a:r>
              <a:rPr lang="ru-RU" sz="3200" dirty="0" smtClean="0"/>
              <a:t>Факторы, определяющие трудность заданий (3)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556792"/>
            <a:ext cx="7776864" cy="4876800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Рефлексия (осмысление) и оценка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</a:rPr>
              <a:t>требуемый тип осмысления (например, сравнить два факта легче, чем построить предположение на основе этих фактов),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</a:rPr>
              <a:t>тип внетекстового знания, которое необходимо читателю для понимания текста (например, труднее ответить на вопрос, который требует не общежитейского, а специализированного знания),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</a:rPr>
              <a:t>размер и степень абстрактности текста.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E0B17C-7408-4392-9667-68CDF4B7AAE2}" type="slidenum">
              <a:rPr lang="ru-RU" smtClean="0"/>
              <a:pPr>
                <a:defRPr/>
              </a:pPr>
              <a:t>58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044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86555"/>
            <a:ext cx="6512511" cy="1143000"/>
          </a:xfrm>
        </p:spPr>
        <p:txBody>
          <a:bodyPr>
            <a:normAutofit fontScale="90000"/>
          </a:bodyPr>
          <a:lstStyle/>
          <a:p>
            <a:pPr marL="0" indent="0" algn="ctr">
              <a:lnSpc>
                <a:spcPts val="3700"/>
              </a:lnSpc>
              <a:buNone/>
            </a:pPr>
            <a:r>
              <a:rPr lang="ru-RU" sz="3200" dirty="0" smtClean="0"/>
              <a:t>Результаты 15-летних российских </a:t>
            </a:r>
            <a:br>
              <a:rPr lang="ru-RU" sz="3200" dirty="0" smtClean="0"/>
            </a:br>
            <a:r>
              <a:rPr lang="ru-RU" sz="3200" dirty="0" smtClean="0"/>
              <a:t>учащихся по читательской грамотности</a:t>
            </a:r>
            <a:endParaRPr lang="ru-RU" sz="32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38372" y="154982"/>
            <a:ext cx="1356465" cy="516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596337" y="17191"/>
            <a:ext cx="1547664" cy="516907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988840"/>
            <a:ext cx="6614577" cy="434439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27484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67944" y="1462626"/>
            <a:ext cx="5688632" cy="605929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>
            <a:noAutofit/>
          </a:bodyPr>
          <a:lstStyle/>
          <a:p>
            <a:pPr marL="182880" indent="0">
              <a:buNone/>
            </a:pP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Читательская грамотность</a:t>
            </a:r>
            <a:endParaRPr lang="ru-RU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5157" y="2704383"/>
            <a:ext cx="8561040" cy="216024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8100000" scaled="1"/>
            <a:tileRect/>
          </a:gradFill>
          <a:effectLst>
            <a:glow rad="101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ru-RU" b="1" dirty="0">
                <a:solidFill>
                  <a:srgbClr val="000099"/>
                </a:solidFill>
              </a:rPr>
              <a:t>способность человека </a:t>
            </a:r>
            <a:r>
              <a:rPr lang="ru-RU" altLang="ru-RU" b="1" dirty="0" smtClean="0">
                <a:solidFill>
                  <a:srgbClr val="000099"/>
                </a:solidFill>
              </a:rPr>
              <a:t>понимать и использовать тексты,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ru-RU" b="1" dirty="0" smtClean="0">
                <a:solidFill>
                  <a:srgbClr val="000099"/>
                </a:solidFill>
              </a:rPr>
              <a:t>размышлять о них и заниматься чтением для того, чтобы достигать своих целей, расширять свои знания и возможности, участвовать в социальной жизни. </a:t>
            </a:r>
          </a:p>
          <a:p>
            <a:pPr>
              <a:lnSpc>
                <a:spcPct val="150000"/>
              </a:lnSpc>
            </a:pPr>
            <a:endParaRPr lang="ru-RU" altLang="ru-RU" dirty="0"/>
          </a:p>
        </p:txBody>
      </p:sp>
      <p:pic>
        <p:nvPicPr>
          <p:cNvPr id="1026" name="Picture 2" descr="C:\Users\ГАЛИНА\Downloads\книга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60713"/>
            <a:ext cx="187220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390402" y="8680"/>
            <a:ext cx="1753598" cy="540000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4639" y="0"/>
            <a:ext cx="1441017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156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556792"/>
            <a:ext cx="7776864" cy="1944216"/>
          </a:xfrm>
        </p:spPr>
        <p:txBody>
          <a:bodyPr>
            <a:normAutofit/>
          </a:bodyPr>
          <a:lstStyle/>
          <a:p>
            <a:pPr marL="0" indent="0" algn="ctr">
              <a:lnSpc>
                <a:spcPts val="4200"/>
              </a:lnSpc>
              <a:buNone/>
            </a:pPr>
            <a:r>
              <a:rPr lang="ru-RU" sz="3600" dirty="0" smtClean="0"/>
              <a:t>Самые трудные задания для российских школьников по результатам теста </a:t>
            </a:r>
            <a:r>
              <a:rPr lang="en-US" sz="3600" dirty="0" smtClean="0"/>
              <a:t>PISA</a:t>
            </a:r>
            <a:endParaRPr lang="ru-RU" sz="3600" dirty="0"/>
          </a:p>
        </p:txBody>
      </p:sp>
      <p:pic>
        <p:nvPicPr>
          <p:cNvPr id="3" name="Рисунок 2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668345" y="0"/>
            <a:ext cx="1475656" cy="5169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219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9496" y="537357"/>
            <a:ext cx="6512511" cy="1143000"/>
          </a:xfrm>
        </p:spPr>
        <p:txBody>
          <a:bodyPr>
            <a:normAutofit/>
          </a:bodyPr>
          <a:lstStyle/>
          <a:p>
            <a:pPr marL="0" indent="0" algn="l">
              <a:lnSpc>
                <a:spcPts val="3900"/>
              </a:lnSpc>
              <a:buNone/>
            </a:pPr>
            <a:r>
              <a:rPr lang="ru-RU" sz="4000" dirty="0"/>
              <a:t>Н</a:t>
            </a:r>
            <a:r>
              <a:rPr lang="ru-RU" sz="4000" dirty="0" smtClean="0"/>
              <a:t>айти и извлечь информацию из текста (1)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7372" y="1700808"/>
            <a:ext cx="7483100" cy="3744416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ru-RU" sz="2400" dirty="0" smtClean="0">
                <a:solidFill>
                  <a:schemeClr val="tx1"/>
                </a:solidFill>
              </a:rPr>
              <a:t>Между текстом вопроса и ответом нет взаимно-однозначного лексического соответствия. Ответ нельзя найти по ключевым словам вопроса</a:t>
            </a:r>
          </a:p>
          <a:p>
            <a:pPr>
              <a:spcAft>
                <a:spcPts val="600"/>
              </a:spcAft>
            </a:pPr>
            <a:r>
              <a:rPr lang="ru-RU" sz="2400" dirty="0" smtClean="0">
                <a:solidFill>
                  <a:schemeClr val="tx1"/>
                </a:solidFill>
              </a:rPr>
              <a:t>Фрагмент или фрагменты текста, содержащие ответ на вопрос, необходимо вычленить из контекста, содержащего избыточную информацию, часть которой может противоречить искомой</a:t>
            </a:r>
          </a:p>
          <a:p>
            <a:pPr>
              <a:spcAft>
                <a:spcPts val="600"/>
              </a:spcAft>
            </a:pPr>
            <a:r>
              <a:rPr lang="ru-RU" sz="2400" dirty="0" smtClean="0">
                <a:solidFill>
                  <a:schemeClr val="tx1"/>
                </a:solidFill>
              </a:rPr>
              <a:t>Вопрос требует чтения графической информации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96337" y="0"/>
            <a:ext cx="1547664" cy="51690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5388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0575" y="598567"/>
            <a:ext cx="8229600" cy="1600200"/>
          </a:xfrm>
        </p:spPr>
        <p:txBody>
          <a:bodyPr/>
          <a:lstStyle/>
          <a:p>
            <a:pPr marL="0" indent="0" algn="ctr">
              <a:lnSpc>
                <a:spcPts val="3900"/>
              </a:lnSpc>
              <a:buNone/>
            </a:pPr>
            <a:r>
              <a:rPr lang="ru-RU" sz="4000" dirty="0" smtClean="0"/>
              <a:t>Интегрировать и интерпретировать сообщения текста (2)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0575" y="2192216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Aft>
                <a:spcPts val="2400"/>
              </a:spcAft>
            </a:pPr>
            <a:r>
              <a:rPr lang="ru-RU" sz="2400" dirty="0" smtClean="0">
                <a:solidFill>
                  <a:schemeClr val="tx1"/>
                </a:solidFill>
              </a:rPr>
              <a:t>Ответить на вопрос, имеющий несколько правильных ответов</a:t>
            </a:r>
          </a:p>
          <a:p>
            <a:pPr>
              <a:spcAft>
                <a:spcPts val="2400"/>
              </a:spcAft>
            </a:pPr>
            <a:r>
              <a:rPr lang="ru-RU" sz="2400" dirty="0" smtClean="0">
                <a:solidFill>
                  <a:schemeClr val="tx1"/>
                </a:solidFill>
              </a:rPr>
              <a:t>Найти сходство в противоположных точках зрения</a:t>
            </a:r>
          </a:p>
          <a:p>
            <a:pPr>
              <a:spcAft>
                <a:spcPts val="2400"/>
              </a:spcAft>
            </a:pPr>
            <a:r>
              <a:rPr lang="ru-RU" sz="2400" dirty="0" smtClean="0">
                <a:solidFill>
                  <a:schemeClr val="tx1"/>
                </a:solidFill>
              </a:rPr>
              <a:t>Различить общепринятую и оригинальную, авторскую трактовку события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24328" y="0"/>
            <a:ext cx="1619673" cy="51690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388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45985"/>
            <a:ext cx="6512511" cy="1143000"/>
          </a:xfrm>
        </p:spPr>
        <p:txBody>
          <a:bodyPr>
            <a:normAutofit/>
          </a:bodyPr>
          <a:lstStyle/>
          <a:p>
            <a:pPr marL="0" indent="0" algn="ctr">
              <a:lnSpc>
                <a:spcPts val="3900"/>
              </a:lnSpc>
              <a:buNone/>
            </a:pPr>
            <a:r>
              <a:rPr lang="ru-RU" sz="4000" dirty="0" smtClean="0"/>
              <a:t>Осмыслить и оценить сообщения текста(3)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844824"/>
            <a:ext cx="7509520" cy="4525963"/>
          </a:xfrm>
          <a:prstGeom prst="rect">
            <a:avLst/>
          </a:prstGeom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marL="0" indent="0">
              <a:spcAft>
                <a:spcPts val="2400"/>
              </a:spcAft>
              <a:buNone/>
            </a:pPr>
            <a:r>
              <a:rPr lang="ru-RU" sz="2800" dirty="0" smtClean="0">
                <a:solidFill>
                  <a:schemeClr val="tx1"/>
                </a:solidFill>
              </a:rPr>
              <a:t>Задание предполагает использование внетекстового знания читателя в ситуации, допускающей разные, взаимоисключающие точки зрения читателя (мотивированное согласие или несогласие)</a:t>
            </a:r>
          </a:p>
        </p:txBody>
      </p:sp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628127" y="0"/>
            <a:ext cx="1515873" cy="51690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727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 l="17257" t="14385" r="28738" b="17516"/>
          <a:stretch>
            <a:fillRect/>
          </a:stretch>
        </p:blipFill>
        <p:spPr bwMode="auto">
          <a:xfrm>
            <a:off x="1763688" y="381033"/>
            <a:ext cx="6420544" cy="647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5924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620688"/>
            <a:ext cx="7498080" cy="48006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82296" indent="0">
              <a:buNone/>
            </a:pPr>
            <a:r>
              <a:rPr lang="ru-RU" b="1" dirty="0"/>
              <a:t>Вопрос 11:</a:t>
            </a:r>
            <a:r>
              <a:rPr lang="ru-RU" dirty="0"/>
              <a:t> ГРАФФИТИ</a:t>
            </a:r>
            <a:r>
              <a:rPr lang="ru-RU" b="1" dirty="0"/>
              <a:t>	</a:t>
            </a:r>
            <a:endParaRPr lang="ru-RU" b="1" dirty="0" smtClean="0"/>
          </a:p>
          <a:p>
            <a:pPr marL="82296" indent="0">
              <a:buNone/>
            </a:pPr>
            <a:r>
              <a:rPr lang="ru-RU" dirty="0" smtClean="0"/>
              <a:t>     </a:t>
            </a:r>
          </a:p>
          <a:p>
            <a:pPr marL="82296" indent="0">
              <a:buNone/>
            </a:pPr>
            <a:r>
              <a:rPr lang="ru-RU" sz="3000" dirty="0" smtClean="0"/>
              <a:t>Цель </a:t>
            </a:r>
            <a:r>
              <a:rPr lang="ru-RU" sz="3000" dirty="0"/>
              <a:t>каждого из писем:</a:t>
            </a:r>
          </a:p>
          <a:p>
            <a:pPr marL="560070" indent="-514350">
              <a:buFont typeface="+mj-lt"/>
              <a:buAutoNum type="alphaUcPeriod"/>
            </a:pPr>
            <a:r>
              <a:rPr lang="ru-RU" sz="3000" dirty="0"/>
              <a:t>объяснить, что такое граффити.</a:t>
            </a:r>
          </a:p>
          <a:p>
            <a:pPr marL="560070" indent="-514350">
              <a:buFont typeface="+mj-lt"/>
              <a:buAutoNum type="alphaUcPeriod"/>
            </a:pPr>
            <a:r>
              <a:rPr lang="ru-RU" sz="3000" dirty="0"/>
              <a:t>выразить свое мнение о граффити.</a:t>
            </a:r>
          </a:p>
          <a:p>
            <a:pPr marL="560070" indent="-514350">
              <a:buFont typeface="+mj-lt"/>
              <a:buAutoNum type="alphaUcPeriod"/>
            </a:pPr>
            <a:r>
              <a:rPr lang="ru-RU" sz="3000" dirty="0"/>
              <a:t>продемонстрировать популярность граффити.</a:t>
            </a:r>
          </a:p>
          <a:p>
            <a:pPr marL="560070" indent="-514350">
              <a:buFont typeface="+mj-lt"/>
              <a:buAutoNum type="alphaUcPeriod"/>
            </a:pPr>
            <a:r>
              <a:rPr lang="ru-RU" sz="3000" dirty="0"/>
              <a:t>рассказать людям, что очень много средств тратится, чтобы смыть эти росписи.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125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9632" y="1196752"/>
            <a:ext cx="77048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Оценка ответа 11</a:t>
            </a:r>
          </a:p>
          <a:p>
            <a:endParaRPr lang="ru-RU" sz="2800" dirty="0" smtClean="0"/>
          </a:p>
          <a:p>
            <a:r>
              <a:rPr lang="ru-RU" sz="2800" dirty="0" smtClean="0"/>
              <a:t>Код 1: Ответ </a:t>
            </a:r>
            <a:r>
              <a:rPr lang="ru-RU" sz="2800" dirty="0">
                <a:solidFill>
                  <a:srgbClr val="FF0000"/>
                </a:solidFill>
              </a:rPr>
              <a:t>B</a:t>
            </a:r>
            <a:r>
              <a:rPr lang="ru-RU" sz="2800" dirty="0"/>
              <a:t> – «выразить свое мнение о граффити</a:t>
            </a:r>
            <a:r>
              <a:rPr lang="ru-RU" sz="2800" dirty="0" smtClean="0"/>
              <a:t>»</a:t>
            </a:r>
          </a:p>
          <a:p>
            <a:endParaRPr lang="ru-RU" sz="2800" dirty="0"/>
          </a:p>
          <a:p>
            <a:r>
              <a:rPr lang="ru-RU" sz="2800" dirty="0"/>
              <a:t>Код 0:	Другие ответы.</a:t>
            </a:r>
          </a:p>
        </p:txBody>
      </p:sp>
    </p:spTree>
    <p:extLst>
      <p:ext uri="{BB962C8B-B14F-4D97-AF65-F5344CB8AC3E}">
        <p14:creationId xmlns:p14="http://schemas.microsoft.com/office/powerpoint/2010/main" val="251554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620688"/>
            <a:ext cx="7498080" cy="4800600"/>
          </a:xfrm>
          <a:prstGeom prst="rect">
            <a:avLst/>
          </a:prstGeom>
        </p:spPr>
        <p:txBody>
          <a:bodyPr/>
          <a:lstStyle/>
          <a:p>
            <a:pPr marL="82296" indent="0">
              <a:buNone/>
            </a:pPr>
            <a:r>
              <a:rPr lang="ru-RU" sz="2400" dirty="0" smtClean="0"/>
              <a:t>Вопрос 12: ГРАФФИТИ</a:t>
            </a:r>
          </a:p>
          <a:p>
            <a:pPr marL="82296" indent="0">
              <a:buNone/>
            </a:pPr>
            <a:endParaRPr lang="ru-RU" dirty="0" smtClean="0"/>
          </a:p>
          <a:p>
            <a:pPr marL="82296" indent="0">
              <a:buNone/>
            </a:pPr>
            <a:r>
              <a:rPr lang="ru-RU" sz="3200" dirty="0" smtClean="0"/>
              <a:t>Почему Софья ссылается на рекламу?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27723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03648" y="225415"/>
            <a:ext cx="660648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/>
              <a:t>Код 1:	Говорится о том, что </a:t>
            </a:r>
            <a:r>
              <a:rPr lang="ru-RU" sz="1700" b="1" u="sng" dirty="0"/>
              <a:t>сравнение</a:t>
            </a:r>
            <a:r>
              <a:rPr lang="ru-RU" sz="1700" b="1" dirty="0"/>
              <a:t> проводится между граффити и рекламой. Ответ соотносится с мыслью о том, что реклама - это легальная форма граффити.</a:t>
            </a:r>
          </a:p>
          <a:p>
            <a:r>
              <a:rPr lang="ru-RU" sz="1700" i="1" dirty="0"/>
              <a:t>Примеры ответов: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Чтобы показать нам, что реклама может быть такой же агрессивной, как и граффити.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Потому что некоторые люди думают, что реклама так же безобразна, как рисунки, сделанные с помощью баллончика с краской.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Она говорит, что реклама - это легальная форма граффити.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Она думает, что реклама подобна граффити.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Потому что у вас не спрашивают разрешения на установку рекламных щитов. </a:t>
            </a:r>
            <a:r>
              <a:rPr lang="ru-RU" sz="1700" i="1" dirty="0"/>
              <a:t>[Сравнение между рекламой и граффити подразумевается.]</a:t>
            </a:r>
            <a:endParaRPr lang="ru-RU" sz="17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Потому что реклама располагается вокруг нас без нашего разрешения, как и граффити.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700" dirty="0"/>
              <a:t>Потому что рекламные щиты похожи на граффити. [Минимальный приемлемый ответ. Признается сходство, но не указывается, в чем оно состоит</a:t>
            </a:r>
            <a:r>
              <a:rPr lang="ru-RU" sz="1700" dirty="0" smtClean="0"/>
              <a:t>.]</a:t>
            </a:r>
            <a:r>
              <a:rPr lang="ru-RU" sz="1700" dirty="0"/>
              <a:t> </a:t>
            </a:r>
            <a:endParaRPr lang="ru-RU" sz="1700" dirty="0" smtClean="0"/>
          </a:p>
          <a:p>
            <a:r>
              <a:rPr lang="ru-RU" sz="1700" b="1" dirty="0" smtClean="0"/>
              <a:t>ИЛИ</a:t>
            </a:r>
            <a:r>
              <a:rPr lang="ru-RU" sz="1700" b="1" dirty="0"/>
              <a:t>:	Говорится о том, что обращение к рекламе - это </a:t>
            </a:r>
            <a:r>
              <a:rPr lang="ru-RU" sz="1700" b="1" u="sng" dirty="0"/>
              <a:t>способ защитить граффити. </a:t>
            </a:r>
            <a:endParaRPr lang="ru-RU" sz="1700" b="1" dirty="0"/>
          </a:p>
          <a:p>
            <a:r>
              <a:rPr lang="ru-RU" sz="1700" dirty="0"/>
              <a:t>Примеры ответов: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700" dirty="0"/>
              <a:t>Это позволит  нам увидеть, что граффити законно, несмотря ни на что</a:t>
            </a:r>
            <a:r>
              <a:rPr lang="ru-RU" sz="1700" dirty="0" smtClean="0"/>
              <a:t>.</a:t>
            </a:r>
            <a:endParaRPr lang="ru-RU" sz="1700" dirty="0"/>
          </a:p>
        </p:txBody>
      </p:sp>
    </p:spTree>
    <p:extLst>
      <p:ext uri="{BB962C8B-B14F-4D97-AF65-F5344CB8AC3E}">
        <p14:creationId xmlns:p14="http://schemas.microsoft.com/office/powerpoint/2010/main" val="16985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052736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Вопрос 13:</a:t>
            </a:r>
            <a:r>
              <a:rPr lang="ru-RU" sz="2400" dirty="0"/>
              <a:t> ГРАФФИТИ	</a:t>
            </a:r>
            <a:endParaRPr lang="ru-RU" sz="2400" b="1" dirty="0"/>
          </a:p>
          <a:p>
            <a:r>
              <a:rPr lang="ru-RU" sz="2400" dirty="0"/>
              <a:t> </a:t>
            </a:r>
          </a:p>
          <a:p>
            <a:r>
              <a:rPr lang="ru-RU" sz="2400" dirty="0"/>
              <a:t>     С каким из этих двух писем вы согласны? Дайте </a:t>
            </a:r>
            <a:r>
              <a:rPr lang="ru-RU" sz="2400" b="1" dirty="0"/>
              <a:t>своими словами</a:t>
            </a:r>
            <a:r>
              <a:rPr lang="ru-RU" sz="2400" dirty="0"/>
              <a:t> обоснование своей точки зрения, при этом используя то, что сказано в одном из писем или в них обоих.</a:t>
            </a:r>
          </a:p>
        </p:txBody>
      </p:sp>
    </p:spTree>
    <p:extLst>
      <p:ext uri="{BB962C8B-B14F-4D97-AF65-F5344CB8AC3E}">
        <p14:creationId xmlns:p14="http://schemas.microsoft.com/office/powerpoint/2010/main" val="335369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654285773"/>
              </p:ext>
            </p:extLst>
          </p:nvPr>
        </p:nvGraphicFramePr>
        <p:xfrm>
          <a:off x="1403648" y="105273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 descr="PISA_WebBanner6-01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499649" y="0"/>
            <a:ext cx="1644352" cy="51690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275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88640"/>
            <a:ext cx="7848872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Код 1:</a:t>
            </a:r>
            <a:r>
              <a:rPr lang="ru-RU" sz="2000" dirty="0"/>
              <a:t>	Объясняется точка зрения посредством </a:t>
            </a:r>
            <a:r>
              <a:rPr lang="ru-RU" sz="2000" u="sng" dirty="0"/>
              <a:t>обращения к содержанию одного или обоих писем</a:t>
            </a:r>
            <a:r>
              <a:rPr lang="ru-RU" sz="2000" dirty="0"/>
              <a:t>. Говорится об общей позиции автора (то есть за или против) или деталях аргументации. Интерпретация аргументов автора должна быть правдоподобной. Объяснение может быть дано в форме пересказа части текста, но </a:t>
            </a:r>
            <a:r>
              <a:rPr lang="ru-RU" sz="2000" u="sng" dirty="0"/>
              <a:t>не должно копировать текст полностью или в значительной степени</a:t>
            </a:r>
            <a:r>
              <a:rPr lang="ru-RU" sz="2000" dirty="0"/>
              <a:t> без внесения в него изменений или дополнений.</a:t>
            </a:r>
          </a:p>
          <a:p>
            <a:r>
              <a:rPr lang="ru-RU" sz="2000" b="1" dirty="0"/>
              <a:t>Примеры ответов</a:t>
            </a:r>
            <a:r>
              <a:rPr lang="ru-RU" sz="2000" dirty="0"/>
              <a:t>:  </a:t>
            </a:r>
          </a:p>
          <a:p>
            <a:pPr marL="176213" lvl="0" indent="-176213">
              <a:buFont typeface="Arial" panose="020B0604020202020204" pitchFamily="34" charset="0"/>
              <a:buChar char="•"/>
            </a:pPr>
            <a:r>
              <a:rPr lang="ru-RU" sz="2000" dirty="0"/>
              <a:t>Я  согласен с Хельгой. Граффити незаконны, и поэтому являются актами вандализма. </a:t>
            </a:r>
          </a:p>
          <a:p>
            <a:pPr marL="176213" lvl="0" indent="-176213">
              <a:buFont typeface="Arial" panose="020B0604020202020204" pitchFamily="34" charset="0"/>
              <a:buChar char="•"/>
            </a:pPr>
            <a:r>
              <a:rPr lang="ru-RU" sz="2000" dirty="0"/>
              <a:t>Хельга, потому что я против граффити.  </a:t>
            </a:r>
            <a:r>
              <a:rPr lang="ru-RU" sz="2000" i="1" dirty="0"/>
              <a:t>[</a:t>
            </a:r>
            <a:r>
              <a:rPr lang="ru-RU" sz="2000" dirty="0"/>
              <a:t>Минимальный приемлемый ответ.</a:t>
            </a:r>
            <a:r>
              <a:rPr lang="ru-RU" sz="2000" i="1" dirty="0"/>
              <a:t>]</a:t>
            </a:r>
            <a:endParaRPr lang="ru-RU" sz="2000" dirty="0"/>
          </a:p>
          <a:p>
            <a:pPr marL="176213" lvl="0" indent="-176213">
              <a:buFont typeface="Arial" panose="020B0604020202020204" pitchFamily="34" charset="0"/>
              <a:buChar char="•"/>
            </a:pPr>
            <a:r>
              <a:rPr lang="ru-RU" sz="2000" dirty="0"/>
              <a:t>София. Я  думаю, что лицемерно штрафовать художников, рисующих граффити, а затем зарабатывать миллионы, копируя их рисунки.  </a:t>
            </a:r>
          </a:p>
          <a:p>
            <a:pPr marL="176213" lvl="0" indent="-176213">
              <a:buFont typeface="Arial" panose="020B0604020202020204" pitchFamily="34" charset="0"/>
              <a:buChar char="•"/>
            </a:pPr>
            <a:r>
              <a:rPr lang="ru-RU" sz="2000" dirty="0"/>
              <a:t>Я,  вроде, согласен с обеими. Должно быть незаконно разрисовывать красками стены в общественных местах, но этим людям следует дать возможность делать свои рисунки где-нибудь еще. </a:t>
            </a:r>
          </a:p>
          <a:p>
            <a:pPr marL="176213" lvl="0" indent="-176213">
              <a:buFont typeface="Arial" panose="020B0604020202020204" pitchFamily="34" charset="0"/>
              <a:buChar char="•"/>
            </a:pPr>
            <a:r>
              <a:rPr lang="ru-RU" sz="2000" dirty="0"/>
              <a:t>София, потому что она заботится об искусстве. </a:t>
            </a:r>
          </a:p>
        </p:txBody>
      </p:sp>
    </p:spTree>
    <p:extLst>
      <p:ext uri="{BB962C8B-B14F-4D97-AF65-F5344CB8AC3E}">
        <p14:creationId xmlns:p14="http://schemas.microsoft.com/office/powerpoint/2010/main" val="10043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229796"/>
            <a:ext cx="795637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Код </a:t>
            </a:r>
            <a:r>
              <a:rPr lang="ru-RU" sz="2000" b="1" dirty="0"/>
              <a:t>0</a:t>
            </a:r>
            <a:r>
              <a:rPr lang="ru-RU" sz="2000" b="1" dirty="0" smtClean="0"/>
              <a:t>:</a:t>
            </a:r>
            <a:r>
              <a:rPr lang="ru-RU" sz="2000" dirty="0"/>
              <a:t>	Собственная точка зрения подтверждается с помощью </a:t>
            </a:r>
            <a:r>
              <a:rPr lang="ru-RU" sz="2000" u="sng" dirty="0"/>
              <a:t>прямой цитаты</a:t>
            </a:r>
            <a:r>
              <a:rPr lang="ru-RU" sz="2000" dirty="0"/>
              <a:t> из текста (выделенной или не выделенной кавычками).</a:t>
            </a:r>
          </a:p>
          <a:p>
            <a:r>
              <a:rPr lang="ru-RU" sz="2000" b="1" dirty="0"/>
              <a:t>Примеры ответов</a:t>
            </a:r>
            <a:r>
              <a:rPr lang="ru-RU" sz="2000" dirty="0"/>
              <a:t>: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/>
              <a:t>Хельга, потому что я согласен с тем, что люди должны находить способы самовыражения, которые не будут стоить обществу дополнительных затрат.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/>
              <a:t>Хельга. Зачем портить репутацию молодого поколения?</a:t>
            </a:r>
          </a:p>
          <a:p>
            <a:r>
              <a:rPr lang="ru-RU" sz="2000" dirty="0"/>
              <a:t>ИЛИ:	Дан </a:t>
            </a:r>
            <a:r>
              <a:rPr lang="ru-RU" sz="2000" u="sng" dirty="0"/>
              <a:t>несоответствующий или неясный</a:t>
            </a:r>
            <a:r>
              <a:rPr lang="ru-RU" sz="2000" dirty="0"/>
              <a:t> ответ.</a:t>
            </a:r>
          </a:p>
          <a:p>
            <a:r>
              <a:rPr lang="ru-RU" sz="2000" b="1" dirty="0"/>
              <a:t>Примеры ответов: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/>
              <a:t>София, потому что я думаю, что письмо Хельги не подтверждает обоснованно  ее аргументацию  (София сравнивает свою аргументацию с рекламой и т. д.)</a:t>
            </a:r>
            <a:r>
              <a:rPr lang="ru-RU" sz="2000" i="1" dirty="0"/>
              <a:t>  [В ответе говорится о стиле или качестве аргументов.]</a:t>
            </a:r>
            <a:endParaRPr lang="ru-RU" sz="20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/>
              <a:t>Хельга, потому что она использует больше деталей. </a:t>
            </a:r>
            <a:r>
              <a:rPr lang="ru-RU" sz="2000" i="1" dirty="0"/>
              <a:t>[В ответе говорится о стиле или качестве аргументов.]</a:t>
            </a:r>
            <a:endParaRPr lang="ru-RU" sz="20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/>
              <a:t>Я  согласен с Хельгой. </a:t>
            </a:r>
            <a:r>
              <a:rPr lang="ru-RU" sz="2000" i="1" dirty="0"/>
              <a:t>[Мнение не обосновано.]</a:t>
            </a:r>
            <a:endParaRPr lang="ru-RU" sz="20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/>
              <a:t>Хельга, потому что я верю тому, что она говорит. . </a:t>
            </a:r>
            <a:r>
              <a:rPr lang="ru-RU" sz="2000" i="1" dirty="0"/>
              <a:t>[Мнение не обосновано.]</a:t>
            </a:r>
            <a:r>
              <a:rPr lang="ru-RU" sz="2000" dirty="0"/>
              <a:t>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sz="2000" dirty="0"/>
              <a:t>Обе, потому что я могу понять, из чего исходит Хельга. Но София также права. </a:t>
            </a:r>
            <a:r>
              <a:rPr lang="ru-RU" sz="2000" i="1" dirty="0"/>
              <a:t>[Мнение не обосновано.]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40414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87624" y="938264"/>
            <a:ext cx="7704856" cy="5011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1066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 cstate="print"/>
          <a:srcRect l="20372" t="18914" r="19976" b="20548"/>
          <a:stretch>
            <a:fillRect/>
          </a:stretch>
        </p:blipFill>
        <p:spPr bwMode="auto">
          <a:xfrm>
            <a:off x="1403648" y="476672"/>
            <a:ext cx="7272808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729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700808"/>
            <a:ext cx="6851104" cy="2232248"/>
          </a:xfrm>
        </p:spPr>
        <p:txBody>
          <a:bodyPr/>
          <a:lstStyle/>
          <a:p>
            <a:pPr marL="0" indent="0" algn="l">
              <a:buNone/>
            </a:pPr>
            <a:r>
              <a:rPr lang="ru-RU" sz="4400" dirty="0" smtClean="0"/>
              <a:t>Определение уровней читательской грамотности</a:t>
            </a:r>
            <a:endParaRPr lang="ru-RU" sz="4400" dirty="0"/>
          </a:p>
        </p:txBody>
      </p:sp>
      <p:pic>
        <p:nvPicPr>
          <p:cNvPr id="3" name="Рисунок 2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96337" y="0"/>
            <a:ext cx="1547664" cy="5169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656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30892"/>
            <a:ext cx="6512511" cy="1143000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ru-RU" sz="3200" dirty="0" smtClean="0"/>
              <a:t>Уровни функциональной </a:t>
            </a:r>
            <a:br>
              <a:rPr lang="ru-RU" sz="3200" dirty="0" smtClean="0"/>
            </a:br>
            <a:r>
              <a:rPr lang="ru-RU" sz="3200" dirty="0" smtClean="0"/>
              <a:t>грамотности </a:t>
            </a:r>
            <a:r>
              <a:rPr lang="en-US" sz="3200" dirty="0" smtClean="0"/>
              <a:t>PISA</a:t>
            </a:r>
            <a:endParaRPr lang="ru-RU" sz="3200" dirty="0"/>
          </a:p>
        </p:txBody>
      </p:sp>
      <p:sp>
        <p:nvSpPr>
          <p:cNvPr id="75779" name="Text Box 366"/>
          <p:cNvSpPr txBox="1">
            <a:spLocks noChangeArrowheads="1"/>
          </p:cNvSpPr>
          <p:nvPr/>
        </p:nvSpPr>
        <p:spPr bwMode="auto">
          <a:xfrm>
            <a:off x="4356100" y="2204864"/>
            <a:ext cx="47879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 sz="1800" b="0" dirty="0">
                <a:solidFill>
                  <a:schemeClr val="tx1"/>
                </a:solidFill>
              </a:rPr>
              <a:t>Самостоятельно мыслящие и способные функционировать в сложных условиях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75780" name="Text Box 367"/>
          <p:cNvSpPr txBox="1">
            <a:spLocks noChangeArrowheads="1"/>
          </p:cNvSpPr>
          <p:nvPr/>
        </p:nvSpPr>
        <p:spPr bwMode="auto">
          <a:xfrm>
            <a:off x="4356100" y="3357563"/>
            <a:ext cx="47879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 sz="1800" i="1" dirty="0">
                <a:solidFill>
                  <a:schemeClr val="tx1"/>
                </a:solidFill>
              </a:rPr>
              <a:t>4 уровень</a:t>
            </a:r>
            <a:r>
              <a:rPr lang="ru-RU" sz="1800" b="0" dirty="0">
                <a:solidFill>
                  <a:schemeClr val="tx1"/>
                </a:solidFill>
              </a:rPr>
              <a:t> – проявляется способность использовать имеющиеся знания и умения для получения новой информации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75781" name="Text Box 368"/>
          <p:cNvSpPr txBox="1">
            <a:spLocks noChangeArrowheads="1"/>
          </p:cNvSpPr>
          <p:nvPr/>
        </p:nvSpPr>
        <p:spPr bwMode="auto">
          <a:xfrm>
            <a:off x="4356100" y="4797425"/>
            <a:ext cx="47879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r>
              <a:rPr lang="ru-RU" sz="1800" i="1" dirty="0">
                <a:solidFill>
                  <a:schemeClr val="tx1"/>
                </a:solidFill>
              </a:rPr>
              <a:t>2 уровень</a:t>
            </a:r>
            <a:r>
              <a:rPr lang="ru-RU" sz="1800" b="0" dirty="0">
                <a:solidFill>
                  <a:schemeClr val="tx1"/>
                </a:solidFill>
              </a:rPr>
              <a:t> – пороговый, при достижении которого учащиеся начинают демонстрировать применение знаний и умений в простейших не учебных ситуациях</a:t>
            </a: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75782" name="Правая фигурная скобка 368"/>
          <p:cNvSpPr>
            <a:spLocks/>
          </p:cNvSpPr>
          <p:nvPr/>
        </p:nvSpPr>
        <p:spPr bwMode="auto">
          <a:xfrm>
            <a:off x="4140200" y="1989138"/>
            <a:ext cx="215900" cy="1368425"/>
          </a:xfrm>
          <a:prstGeom prst="rightBrace">
            <a:avLst>
              <a:gd name="adj1" fmla="val 68341"/>
              <a:gd name="adj2" fmla="val 50000"/>
            </a:avLst>
          </a:prstGeom>
          <a:noFill/>
          <a:ln w="38100" algn="ctr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75783" name="Picture 3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1268413"/>
            <a:ext cx="2808287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4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4313"/>
            <a:ext cx="140970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PISA_WebBanner6-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596337" y="0"/>
            <a:ext cx="1547664" cy="51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75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ts val="3300"/>
              </a:lnSpc>
              <a:buNone/>
            </a:pPr>
            <a:r>
              <a:rPr lang="ru-RU" sz="3600" b="1" dirty="0"/>
              <a:t>Высший уровень </a:t>
            </a:r>
            <a:br>
              <a:rPr lang="ru-RU" sz="3600" b="1" dirty="0"/>
            </a:br>
            <a:r>
              <a:rPr lang="ru-RU" sz="3600" b="1" dirty="0"/>
              <a:t>читательской </a:t>
            </a:r>
            <a:r>
              <a:rPr lang="ru-RU" sz="3600" b="1" dirty="0" smtClean="0"/>
              <a:t>грамотности</a:t>
            </a:r>
            <a:r>
              <a:rPr lang="ru-RU" sz="3600" b="1" dirty="0"/>
              <a:t>: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43608" y="1692278"/>
            <a:ext cx="5986463" cy="4530725"/>
          </a:xfrm>
          <a:ln/>
        </p:spPr>
        <p:txBody>
          <a:bodyPr>
            <a:normAutofit/>
          </a:bodyPr>
          <a:lstStyle/>
          <a:p>
            <a:r>
              <a:rPr lang="ru-RU" sz="2600" dirty="0">
                <a:solidFill>
                  <a:schemeClr val="tx1"/>
                </a:solidFill>
              </a:rPr>
              <a:t>Объемные тексты.</a:t>
            </a:r>
          </a:p>
          <a:p>
            <a:r>
              <a:rPr lang="ru-RU" sz="2600" dirty="0">
                <a:solidFill>
                  <a:schemeClr val="tx1"/>
                </a:solidFill>
              </a:rPr>
              <a:t>Информация, необходимая для решения ВАШЕЙ задачи, не лежит на поверхности.</a:t>
            </a:r>
          </a:p>
          <a:p>
            <a:r>
              <a:rPr lang="ru-RU" sz="2600" dirty="0">
                <a:solidFill>
                  <a:schemeClr val="tx1"/>
                </a:solidFill>
              </a:rPr>
              <a:t>Элементы информации сообщаются не в нужном ВАМ порядке.</a:t>
            </a:r>
          </a:p>
          <a:p>
            <a:r>
              <a:rPr lang="ru-RU" sz="2600" dirty="0">
                <a:solidFill>
                  <a:schemeClr val="tx1"/>
                </a:solidFill>
              </a:rPr>
              <a:t>Часть информации сообщается не словами, а в виде графиков, рисунков, карт…</a:t>
            </a:r>
          </a:p>
          <a:p>
            <a:pPr>
              <a:buFont typeface="Wingdings" pitchFamily="2" charset="2"/>
              <a:buNone/>
            </a:pPr>
            <a:endParaRPr lang="ru-RU" sz="2600" dirty="0">
              <a:solidFill>
                <a:schemeClr val="tx1"/>
              </a:solidFill>
            </a:endParaRPr>
          </a:p>
          <a:p>
            <a:pPr>
              <a:buFont typeface="Wingdings" pitchFamily="2" charset="2"/>
              <a:buNone/>
            </a:pPr>
            <a:endParaRPr lang="ru-RU" sz="2600" dirty="0"/>
          </a:p>
          <a:p>
            <a:endParaRPr lang="ru-RU" sz="2600" dirty="0"/>
          </a:p>
          <a:p>
            <a:endParaRPr lang="ru-RU" sz="2600" dirty="0"/>
          </a:p>
          <a:p>
            <a:endParaRPr lang="ru-RU" sz="2600" dirty="0"/>
          </a:p>
          <a:p>
            <a:endParaRPr lang="ru-RU" sz="2600" dirty="0"/>
          </a:p>
          <a:p>
            <a:endParaRPr lang="ru-RU" sz="2600" dirty="0"/>
          </a:p>
        </p:txBody>
      </p:sp>
      <p:pic>
        <p:nvPicPr>
          <p:cNvPr id="40964" name="Picture 4" descr="read1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7308304" y="1844824"/>
            <a:ext cx="1621110" cy="1377943"/>
          </a:xfrm>
          <a:noFill/>
          <a:ln>
            <a:solidFill>
              <a:srgbClr val="996633"/>
            </a:solidFill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524329" y="0"/>
            <a:ext cx="1619672" cy="516907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80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ts val="2800"/>
              </a:lnSpc>
              <a:buNone/>
            </a:pPr>
            <a:r>
              <a:rPr lang="ru-RU" sz="3600" b="1" dirty="0"/>
              <a:t>Высший уровень </a:t>
            </a:r>
            <a:br>
              <a:rPr lang="ru-RU" sz="3600" b="1" dirty="0"/>
            </a:br>
            <a:r>
              <a:rPr lang="ru-RU" sz="3600" b="1" dirty="0"/>
              <a:t>читательской </a:t>
            </a:r>
            <a:r>
              <a:rPr lang="ru-RU" sz="3600" b="1" dirty="0" smtClean="0"/>
              <a:t>грамотности</a:t>
            </a:r>
            <a:r>
              <a:rPr lang="ru-RU" sz="3600" b="1" dirty="0"/>
              <a:t>:</a:t>
            </a:r>
          </a:p>
        </p:txBody>
      </p:sp>
      <p:pic>
        <p:nvPicPr>
          <p:cNvPr id="43012" name="Picture 4" descr="read1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873480" y="2091856"/>
            <a:ext cx="1813322" cy="1851497"/>
          </a:xfrm>
          <a:noFill/>
          <a:ln>
            <a:solidFill>
              <a:srgbClr val="996633"/>
            </a:solidFill>
          </a:ln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7524329" y="0"/>
            <a:ext cx="1619672" cy="516907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71600" y="1692278"/>
            <a:ext cx="6130925" cy="4502150"/>
          </a:xfrm>
          <a:ln/>
        </p:spPr>
        <p:txBody>
          <a:bodyPr/>
          <a:lstStyle/>
          <a:p>
            <a:r>
              <a:rPr lang="ru-RU" sz="2600" dirty="0">
                <a:solidFill>
                  <a:schemeClr val="tx1"/>
                </a:solidFill>
              </a:rPr>
              <a:t>Информация противоречива, требует критической оценки.</a:t>
            </a:r>
          </a:p>
          <a:p>
            <a:r>
              <a:rPr lang="ru-RU" sz="2600" dirty="0">
                <a:solidFill>
                  <a:schemeClr val="tx1"/>
                </a:solidFill>
              </a:rPr>
              <a:t>Читатель должен сам строить гипотезы на основе специальных знаний, излагаемых в тексте. </a:t>
            </a:r>
          </a:p>
          <a:p>
            <a:r>
              <a:rPr lang="ru-RU" sz="2600" dirty="0" smtClean="0">
                <a:solidFill>
                  <a:schemeClr val="tx1"/>
                </a:solidFill>
              </a:rPr>
              <a:t>Читателю </a:t>
            </a:r>
            <a:r>
              <a:rPr lang="ru-RU" sz="2600" dirty="0">
                <a:solidFill>
                  <a:schemeClr val="tx1"/>
                </a:solidFill>
              </a:rPr>
              <a:t>приходится работать с точками зрения, которые не согласуются с его житейскими представлениями и здравым смыслом. </a:t>
            </a:r>
          </a:p>
          <a:p>
            <a:pPr>
              <a:buFont typeface="Wingdings" pitchFamily="2" charset="2"/>
              <a:buNone/>
            </a:pP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318354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6563" y="188640"/>
            <a:ext cx="7128792" cy="980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Типы заданий 6 уровня сложности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412776"/>
            <a:ext cx="7776864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i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Найти и извлечь информацию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Соединить в точной последовательности </a:t>
            </a:r>
            <a:r>
              <a:rPr lang="ru-RU" sz="2800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множество единиц 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информации </a:t>
            </a:r>
            <a:r>
              <a:rPr lang="ru-RU" sz="2800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различных частей</a:t>
            </a: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смешанного текста </a:t>
            </a:r>
            <a:r>
              <a:rPr lang="ru-RU" sz="2800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незнакомого содержания</a:t>
            </a:r>
            <a:endParaRPr lang="ru-RU" sz="2800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86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704856" cy="980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Типы заданий 6 уровня сложности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772816"/>
            <a:ext cx="7848872" cy="4525963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3200" i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Интегрировать и интерпретировать сообщения текста</a:t>
            </a:r>
          </a:p>
          <a:p>
            <a:pPr marL="0" indent="0">
              <a:spcAft>
                <a:spcPts val="120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Строить многочисленные умозаключения</a:t>
            </a:r>
            <a:endPara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120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равнивать и противопоставлять, демонстрируя полноту, точность и детальность понимания всего текста и его отдельных частей</a:t>
            </a:r>
            <a:endPara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120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Интегрировать информацию из нескольких текстов</a:t>
            </a:r>
            <a:endParaRPr lang="en-US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Aft>
                <a:spcPts val="120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Иметь дело с </a:t>
            </a:r>
            <a:r>
              <a:rPr lang="ru-RU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незнакомым абстрактным и противоречивым содержанием</a:t>
            </a:r>
            <a:endParaRPr lang="ru-RU" u="sng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97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620688"/>
            <a:ext cx="6480720" cy="895350"/>
          </a:xfrm>
        </p:spPr>
        <p:txBody>
          <a:bodyPr>
            <a:normAutofit fontScale="900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3200" dirty="0" smtClean="0"/>
              <a:t>Ситуации функционирования текстов</a:t>
            </a:r>
            <a:r>
              <a:rPr lang="ru-RU" sz="3200" dirty="0" smtClean="0">
                <a:sym typeface="Symbol"/>
              </a:rPr>
              <a:t>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2600943896"/>
              </p:ext>
            </p:extLst>
          </p:nvPr>
        </p:nvGraphicFramePr>
        <p:xfrm>
          <a:off x="1187624" y="2132856"/>
          <a:ext cx="7056784" cy="2592289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5283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833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Ситуации</a:t>
                      </a:r>
                      <a:endParaRPr lang="ru-RU" sz="2000" dirty="0"/>
                    </a:p>
                  </a:txBody>
                  <a:tcPr marL="67275" marR="67275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Примеры текстов</a:t>
                      </a:r>
                      <a:endParaRPr lang="ru-RU" sz="2000" dirty="0"/>
                    </a:p>
                  </a:txBody>
                  <a:tcPr marL="67275" marR="6727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0833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личные</a:t>
                      </a:r>
                      <a:endParaRPr lang="ru-RU" sz="2000" dirty="0"/>
                    </a:p>
                  </a:txBody>
                  <a:tcPr marL="67275" marR="67275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Театр</a:t>
                      </a:r>
                      <a:r>
                        <a:rPr lang="ru-RU" sz="2000" baseline="0" dirty="0" smtClean="0"/>
                        <a:t> – и только театр</a:t>
                      </a:r>
                      <a:endParaRPr lang="ru-RU" sz="2000" dirty="0"/>
                    </a:p>
                  </a:txBody>
                  <a:tcPr marL="67275" marR="6727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8957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общественные</a:t>
                      </a:r>
                      <a:endParaRPr lang="ru-RU" sz="2000" dirty="0"/>
                    </a:p>
                  </a:txBody>
                  <a:tcPr marL="67275" marR="67275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Безопасность микроволновых печей</a:t>
                      </a:r>
                      <a:endParaRPr lang="ru-RU" sz="2000" dirty="0"/>
                    </a:p>
                  </a:txBody>
                  <a:tcPr marL="67275" marR="6727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0833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учебные</a:t>
                      </a:r>
                      <a:endParaRPr lang="ru-RU" sz="2000" dirty="0"/>
                    </a:p>
                  </a:txBody>
                  <a:tcPr marL="67275" marR="67275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Бегуны</a:t>
                      </a:r>
                      <a:endParaRPr lang="ru-RU" sz="2000" dirty="0"/>
                    </a:p>
                  </a:txBody>
                  <a:tcPr marL="67275" marR="6727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833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деловые</a:t>
                      </a:r>
                      <a:endParaRPr lang="ru-RU" sz="2000" dirty="0"/>
                    </a:p>
                  </a:txBody>
                  <a:tcPr marL="67275" marR="67275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Телекомпьютинг</a:t>
                      </a:r>
                      <a:endParaRPr lang="ru-RU" sz="2000" dirty="0"/>
                    </a:p>
                  </a:txBody>
                  <a:tcPr marL="67275" marR="6727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539552" y="5810250"/>
            <a:ext cx="8136904" cy="53340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dirty="0" smtClean="0">
                <a:solidFill>
                  <a:schemeClr val="tx1"/>
                </a:solidFill>
                <a:sym typeface="Symbol"/>
              </a:rPr>
              <a:t></a:t>
            </a:r>
            <a:r>
              <a:rPr lang="ru-RU" dirty="0" smtClean="0">
                <a:solidFill>
                  <a:schemeClr val="tx1"/>
                </a:solidFill>
              </a:rPr>
              <a:t>Классификация разработана </a:t>
            </a:r>
            <a:r>
              <a:rPr lang="en-US" dirty="0" smtClean="0">
                <a:solidFill>
                  <a:schemeClr val="tx1"/>
                </a:solidFill>
              </a:rPr>
              <a:t>CEFR (Common European Framework of Reference) </a:t>
            </a:r>
            <a:r>
              <a:rPr lang="ru-RU" dirty="0" smtClean="0">
                <a:solidFill>
                  <a:schemeClr val="tx1"/>
                </a:solidFill>
              </a:rPr>
              <a:t>для Совета Европы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452321" y="0"/>
            <a:ext cx="1691680" cy="516907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832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488832" cy="980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Типы заданий 6 уровня сложности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484784"/>
            <a:ext cx="7920880" cy="4525963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200" i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Осмыслить и оценить сообщения текста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Высказывать предположения на основе текста </a:t>
            </a:r>
            <a:endParaRPr lang="en-US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Критически оценивать сложный текст на незнакомую тему. При этом демонстрировать тонкое понимание связи текста и внетекстового знания. 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Строить оценку одновременно по нескольким основаниям или с нескольких точек зрения</a:t>
            </a:r>
            <a:endParaRPr lang="ru-RU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422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8663" y="516907"/>
            <a:ext cx="7409801" cy="980728"/>
          </a:xfrm>
        </p:spPr>
        <p:txBody>
          <a:bodyPr/>
          <a:lstStyle/>
          <a:p>
            <a:pPr marL="0" indent="0" algn="ctr">
              <a:lnSpc>
                <a:spcPts val="2800"/>
              </a:lnSpc>
              <a:buNone/>
            </a:pPr>
            <a:r>
              <a:rPr lang="ru-RU" sz="2800" dirty="0" smtClean="0"/>
              <a:t>2-й – пороговый уровень читательской грамотности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97635"/>
            <a:ext cx="7425570" cy="4968552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Найти в тексте одну или несколько единиц информации, требующей дополнительного, но несложного осмысления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Распознать главную мысль текста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Понять связи отдельных частей текста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Интерпретировать отдельные части текста, сравнивая или противопоставляя отдельные сообщения текста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Для осмысления текста читатель должен установить </a:t>
            </a:r>
            <a:r>
              <a:rPr lang="ru-RU" u="sng" dirty="0" smtClean="0">
                <a:solidFill>
                  <a:srgbClr val="FF0000"/>
                </a:solidFill>
              </a:rPr>
              <a:t>ряд связей между текстом и внетекстовыми знаниями</a:t>
            </a:r>
            <a:r>
              <a:rPr lang="ru-RU" dirty="0" smtClean="0">
                <a:solidFill>
                  <a:schemeClr val="tx1"/>
                </a:solidFill>
              </a:rPr>
              <a:t>, опираясь на личный опыт и собственные отношения к описанным реалиям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96337" y="0"/>
            <a:ext cx="1547664" cy="51690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681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9976" y="260648"/>
            <a:ext cx="7200800" cy="980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Типы заданий 2 уровня сложности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22703" y="1412776"/>
            <a:ext cx="792088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i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Найти и извлечь информацию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Найти одну или несколько единиц информации, отвечающей нескольким критериям 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Текст содержит небольшое количество конкурирующей информации</a:t>
            </a:r>
          </a:p>
          <a:p>
            <a:pPr marL="0" indent="0">
              <a:buNone/>
            </a:pPr>
            <a:endParaRPr lang="ru-RU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54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848872" cy="980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Типы заданий 2 уровня сложности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6936" y="1412776"/>
            <a:ext cx="7725544" cy="5112568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200" i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Интегрировать и интерпретировать сообщения текста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Определить основную мысль текста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Понять отношения отдельных сообщений текста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Построить или применить простые понятия</a:t>
            </a:r>
          </a:p>
          <a:p>
            <a:pPr marL="0" indent="0">
              <a:buFont typeface="Wingdings" pitchFamily="2" charset="2"/>
              <a:buChar char="Ø"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Истолковать значение небольшой части текста</a:t>
            </a:r>
          </a:p>
          <a:p>
            <a:pPr marL="0" indent="0">
              <a:buNone/>
            </a:pPr>
            <a:endParaRPr lang="ru-RU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200" i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Искомая информация не выделена в тексте специально, но для её понимания требуются простые мыслительные операции</a:t>
            </a:r>
          </a:p>
        </p:txBody>
      </p:sp>
    </p:spTree>
    <p:extLst>
      <p:ext uri="{BB962C8B-B14F-4D97-AF65-F5344CB8AC3E}">
        <p14:creationId xmlns:p14="http://schemas.microsoft.com/office/powerpoint/2010/main" val="125353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25544" cy="9807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Типы заданий 2 уровня сложности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484784"/>
            <a:ext cx="7725544" cy="504056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i="1" u="sng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Осмыслить и оценить сообщения текста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Сравнить или связать текст и внетекстовые знания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Объяснить сообщение текста, опираясь на личный опыт или отношение читателя к предмету авторского высказывания</a:t>
            </a:r>
          </a:p>
        </p:txBody>
      </p:sp>
    </p:spTree>
    <p:extLst>
      <p:ext uri="{BB962C8B-B14F-4D97-AF65-F5344CB8AC3E}">
        <p14:creationId xmlns:p14="http://schemas.microsoft.com/office/powerpoint/2010/main" val="220373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58453"/>
            <a:ext cx="8229600" cy="1124744"/>
          </a:xfrm>
        </p:spPr>
        <p:txBody>
          <a:bodyPr>
            <a:normAutofit/>
          </a:bodyPr>
          <a:lstStyle/>
          <a:p>
            <a:pPr marL="0" indent="0" algn="ctr">
              <a:lnSpc>
                <a:spcPts val="2700"/>
              </a:lnSpc>
              <a:buNone/>
            </a:pPr>
            <a:r>
              <a:rPr lang="ru-RU" sz="2800" dirty="0" smtClean="0"/>
              <a:t>Результаты 15-летних российских </a:t>
            </a:r>
            <a:br>
              <a:rPr lang="ru-RU" sz="2800" dirty="0" smtClean="0"/>
            </a:br>
            <a:r>
              <a:rPr lang="ru-RU" sz="2800" dirty="0" smtClean="0"/>
              <a:t>учащихся по читательской грамотности</a:t>
            </a:r>
            <a:endParaRPr lang="ru-RU" sz="28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258950"/>
            <a:ext cx="6840759" cy="5554426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</p:spPr>
      </p:pic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596337" y="0"/>
            <a:ext cx="1547664" cy="51690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736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239000" cy="1143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 smtClean="0"/>
              <a:t>Результаты </a:t>
            </a:r>
            <a:r>
              <a:rPr lang="ru-RU" sz="2800" dirty="0"/>
              <a:t>российских </a:t>
            </a:r>
            <a:br>
              <a:rPr lang="ru-RU" sz="2800" dirty="0"/>
            </a:br>
            <a:r>
              <a:rPr lang="ru-RU" sz="2800" dirty="0"/>
              <a:t>учащихся по </a:t>
            </a:r>
            <a:r>
              <a:rPr lang="ru-RU" sz="2800" dirty="0" smtClean="0"/>
              <a:t>международной шкале</a:t>
            </a:r>
            <a:endParaRPr lang="ru-RU" sz="2800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19672" y="1556792"/>
            <a:ext cx="6480720" cy="403620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ffectLst/>
        </p:spPr>
      </p:pic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596337" y="0"/>
            <a:ext cx="1547664" cy="516907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0"/>
            <a:ext cx="1356465" cy="5169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958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484784"/>
            <a:ext cx="64807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5875">
              <a:buFontTx/>
              <a:buNone/>
            </a:pPr>
            <a:r>
              <a:rPr lang="ru-RU" sz="3600" dirty="0" smtClean="0">
                <a:latin typeface="+mj-lt"/>
                <a:cs typeface="Arial" panose="020B0604020202020204" pitchFamily="34" charset="0"/>
              </a:rPr>
              <a:t>Особенности подготовки учителей и учащихся к выполнению заданий по читательской грамотности в рамках проведения исследования </a:t>
            </a:r>
            <a:r>
              <a:rPr lang="en-US" sz="3600" dirty="0" smtClean="0">
                <a:latin typeface="+mj-lt"/>
                <a:cs typeface="Arial" panose="020B0604020202020204" pitchFamily="34" charset="0"/>
              </a:rPr>
              <a:t>PISA </a:t>
            </a:r>
            <a:r>
              <a:rPr lang="ru-RU" sz="3600" dirty="0" smtClean="0">
                <a:latin typeface="+mj-lt"/>
                <a:cs typeface="Arial" panose="020B0604020202020204" pitchFamily="34" charset="0"/>
              </a:rPr>
              <a:t>в школах</a:t>
            </a:r>
          </a:p>
        </p:txBody>
      </p:sp>
    </p:spTree>
    <p:extLst>
      <p:ext uri="{BB962C8B-B14F-4D97-AF65-F5344CB8AC3E}">
        <p14:creationId xmlns:p14="http://schemas.microsoft.com/office/powerpoint/2010/main" val="175724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ChangeArrowheads="1"/>
          </p:cNvSpPr>
          <p:nvPr/>
        </p:nvSpPr>
        <p:spPr bwMode="auto">
          <a:xfrm>
            <a:off x="971600" y="118061"/>
            <a:ext cx="8172400" cy="1126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</a:pPr>
            <a:endParaRPr lang="ru-RU" sz="3200" b="1" dirty="0" smtClean="0">
              <a:solidFill>
                <a:srgbClr val="000099"/>
              </a:solidFill>
            </a:endParaRPr>
          </a:p>
          <a:p>
            <a:pPr algn="ctr">
              <a:lnSpc>
                <a:spcPct val="80000"/>
              </a:lnSpc>
            </a:pPr>
            <a:r>
              <a:rPr lang="ru-RU" sz="3000" b="1" dirty="0" smtClean="0"/>
              <a:t>Особенности оценки:</a:t>
            </a:r>
          </a:p>
          <a:p>
            <a:pPr algn="ctr">
              <a:lnSpc>
                <a:spcPct val="80000"/>
              </a:lnSpc>
            </a:pPr>
            <a:r>
              <a:rPr lang="ru-RU" sz="3000" b="1" dirty="0" smtClean="0"/>
              <a:t>смысловое чтение и работа с информацией </a:t>
            </a:r>
            <a:endParaRPr lang="ru-RU" sz="3000" b="1" dirty="0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187624" y="1395663"/>
            <a:ext cx="7455862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>
              <a:buFontTx/>
              <a:buChar char="•"/>
              <a:defRPr/>
            </a:pPr>
            <a:endParaRPr lang="ru-RU" b="1" dirty="0">
              <a:latin typeface="Arial" charset="0"/>
            </a:endParaRPr>
          </a:p>
          <a:p>
            <a:pPr algn="just">
              <a:defRPr/>
            </a:pPr>
            <a:r>
              <a:rPr lang="ru-RU" sz="2800" dirty="0">
                <a:latin typeface="Arial" charset="0"/>
              </a:rPr>
              <a:t>	</a:t>
            </a:r>
            <a:r>
              <a:rPr lang="ru-RU" sz="2800" dirty="0" smtClean="0">
                <a:latin typeface="Arial" charset="0"/>
              </a:rPr>
              <a:t>Направленность </a:t>
            </a:r>
            <a:r>
              <a:rPr lang="ru-RU" sz="2800" dirty="0">
                <a:latin typeface="Arial" charset="0"/>
              </a:rPr>
              <a:t>на выявление у учащихся </a:t>
            </a:r>
            <a:r>
              <a:rPr lang="ru-RU" sz="2800" b="1" dirty="0">
                <a:latin typeface="Arial" charset="0"/>
              </a:rPr>
              <a:t>сформированности умений: </a:t>
            </a:r>
          </a:p>
          <a:p>
            <a:pPr algn="just">
              <a:defRPr/>
            </a:pPr>
            <a:r>
              <a:rPr lang="ru-RU" sz="2800" b="1" dirty="0">
                <a:latin typeface="Arial" charset="0"/>
              </a:rPr>
              <a:t>	- читать и понимать различные тексты</a:t>
            </a:r>
            <a:r>
              <a:rPr lang="ru-RU" sz="2800" dirty="0">
                <a:latin typeface="Arial" charset="0"/>
              </a:rPr>
              <a:t>, включая и учебные;</a:t>
            </a:r>
          </a:p>
          <a:p>
            <a:pPr algn="just">
              <a:defRPr/>
            </a:pPr>
            <a:r>
              <a:rPr lang="ru-RU" sz="2800" dirty="0">
                <a:latin typeface="Arial" charset="0"/>
              </a:rPr>
              <a:t>	- </a:t>
            </a:r>
            <a:r>
              <a:rPr lang="ru-RU" sz="2800" b="1" dirty="0">
                <a:latin typeface="Arial" charset="0"/>
              </a:rPr>
              <a:t>работать с информацией</a:t>
            </a:r>
            <a:r>
              <a:rPr lang="ru-RU" sz="2800" dirty="0">
                <a:latin typeface="Arial" charset="0"/>
              </a:rPr>
              <a:t>, представленной в различной форме;</a:t>
            </a:r>
          </a:p>
          <a:p>
            <a:pPr algn="just">
              <a:defRPr/>
            </a:pPr>
            <a:r>
              <a:rPr lang="ru-RU" sz="2800" dirty="0">
                <a:latin typeface="Arial" charset="0"/>
              </a:rPr>
              <a:t>	</a:t>
            </a:r>
            <a:r>
              <a:rPr lang="ru-RU" sz="2800" b="1" dirty="0">
                <a:latin typeface="Arial" charset="0"/>
              </a:rPr>
              <a:t>- использовать полученную в тексте информацию </a:t>
            </a:r>
            <a:r>
              <a:rPr lang="ru-RU" sz="2800" dirty="0">
                <a:latin typeface="Arial" charset="0"/>
              </a:rPr>
              <a:t>для решения различных учебно-познавательных и учебно-практических задач</a:t>
            </a:r>
            <a:r>
              <a:rPr lang="ru-RU" sz="2800" dirty="0" smtClean="0">
                <a:latin typeface="Arial" charset="0"/>
              </a:rPr>
              <a:t>.</a:t>
            </a:r>
            <a:endParaRPr lang="ru-RU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75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ChangeArrowheads="1"/>
          </p:cNvSpPr>
          <p:nvPr/>
        </p:nvSpPr>
        <p:spPr bwMode="auto">
          <a:xfrm>
            <a:off x="971600" y="214313"/>
            <a:ext cx="8172400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3200" b="1" dirty="0"/>
              <a:t>Основные показатели, по которым представляются результаты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187624" y="1357313"/>
            <a:ext cx="7742064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>
              <a:buFontTx/>
              <a:buChar char="•"/>
              <a:defRPr/>
            </a:pPr>
            <a:endParaRPr lang="ru-RU" b="1" dirty="0">
              <a:latin typeface="Arial" charset="0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ru-RU" sz="2800" b="1" dirty="0">
                <a:latin typeface="Arial" charset="0"/>
              </a:rPr>
              <a:t>Успешность сформированности умений работать с текстом</a:t>
            </a:r>
            <a:r>
              <a:rPr lang="ru-RU" sz="2800" dirty="0">
                <a:latin typeface="Arial" charset="0"/>
              </a:rPr>
              <a:t>. </a:t>
            </a:r>
          </a:p>
          <a:p>
            <a:pPr marL="514350" indent="-514350">
              <a:buFontTx/>
              <a:buAutoNum type="arabicPeriod"/>
              <a:defRPr/>
            </a:pPr>
            <a:endParaRPr lang="ru-RU" sz="2800" dirty="0">
              <a:latin typeface="Arial" charset="0"/>
            </a:endParaRPr>
          </a:p>
          <a:p>
            <a:pPr marL="514350" indent="-514350">
              <a:buFontTx/>
              <a:buAutoNum type="arabicPeriod"/>
              <a:defRPr/>
            </a:pPr>
            <a:r>
              <a:rPr lang="ru-RU" sz="2800" b="1" dirty="0">
                <a:latin typeface="Arial" charset="0"/>
              </a:rPr>
              <a:t>Успешность сформированности отдельных групп умений работать с текстом: </a:t>
            </a:r>
            <a:r>
              <a:rPr lang="ru-RU" sz="2800" dirty="0">
                <a:latin typeface="Arial" charset="0"/>
              </a:rPr>
              <a:t>общее понимание текста, ориентация в тексте; глубокое и детальное понимание содержания и формы текста; использование информации из текста для различных целей</a:t>
            </a:r>
            <a:r>
              <a:rPr lang="ru-RU" sz="2800" dirty="0" smtClean="0">
                <a:latin typeface="Arial" charset="0"/>
              </a:rPr>
              <a:t>.</a:t>
            </a:r>
            <a:endParaRPr lang="ru-RU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682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6512511" cy="1143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/>
              <a:t>Факторы, определяющие трудность текста:</a:t>
            </a:r>
            <a:endParaRPr lang="ru-RU" sz="36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43608" y="1916832"/>
            <a:ext cx="7992888" cy="4781128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</a:rPr>
              <a:t>Формат (сплошные, несплошные, смешанные, составные)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>
                <a:solidFill>
                  <a:schemeClr val="tx1"/>
                </a:solidFill>
              </a:rPr>
              <a:t>Количество гипертекстовых связей (один текст, множественный текст)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</a:rPr>
              <a:t>Тип (описание, повествование, рассуждение, толкование, инструкция, переговоры)</a:t>
            </a:r>
            <a:r>
              <a:rPr lang="ru-RU" dirty="0" smtClean="0">
                <a:solidFill>
                  <a:schemeClr val="tx1"/>
                </a:solidFill>
                <a:sym typeface="Symbol"/>
              </a:rPr>
              <a:t></a:t>
            </a:r>
            <a:endParaRPr lang="ru-RU" dirty="0" smtClean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</a:rPr>
              <a:t>Объем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</a:rPr>
              <a:t>Грамматическая сложность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>
                <a:solidFill>
                  <a:schemeClr val="tx1"/>
                </a:solidFill>
              </a:rPr>
              <a:t>Предполагаемая степень знакомства читателя с предметом описания</a:t>
            </a: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1900" dirty="0" smtClean="0">
                <a:sym typeface="Symbol"/>
              </a:rPr>
              <a:t></a:t>
            </a:r>
            <a:r>
              <a:rPr lang="en-US" sz="1900" dirty="0" smtClean="0">
                <a:sym typeface="Symbol"/>
              </a:rPr>
              <a:t>PISA</a:t>
            </a:r>
            <a:r>
              <a:rPr lang="ru-RU" sz="1900" dirty="0" smtClean="0">
                <a:sym typeface="Symbol"/>
              </a:rPr>
              <a:t> опирается на типологию текстов, разработанную </a:t>
            </a:r>
            <a:r>
              <a:rPr lang="ru-RU" sz="1900" dirty="0" err="1" smtClean="0">
                <a:sym typeface="Symbol"/>
              </a:rPr>
              <a:t>Э.Верлихом</a:t>
            </a:r>
            <a:endParaRPr lang="ru-RU" sz="1900" dirty="0"/>
          </a:p>
        </p:txBody>
      </p:sp>
      <p:pic>
        <p:nvPicPr>
          <p:cNvPr id="4" name="Рисунок 3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24328" y="0"/>
            <a:ext cx="1623199" cy="51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92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5ECE2-29C4-41D6-8B1D-91F2FE2A3ACD}" type="slidenum">
              <a:rPr lang="ru-RU"/>
              <a:pPr>
                <a:defRPr/>
              </a:pPr>
              <a:t>90</a:t>
            </a:fld>
            <a:endParaRPr lang="ru-RU" dirty="0"/>
          </a:p>
        </p:txBody>
      </p:sp>
      <p:sp>
        <p:nvSpPr>
          <p:cNvPr id="40964" name="Скругленный прямоугольник 3"/>
          <p:cNvSpPr>
            <a:spLocks noChangeArrowheads="1"/>
          </p:cNvSpPr>
          <p:nvPr/>
        </p:nvSpPr>
        <p:spPr bwMode="auto">
          <a:xfrm>
            <a:off x="4464050" y="1557338"/>
            <a:ext cx="4392613" cy="104298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endParaRPr lang="ru-RU" altLang="ru-RU" dirty="0">
              <a:solidFill>
                <a:schemeClr val="bg2"/>
              </a:solidFill>
            </a:endParaRPr>
          </a:p>
        </p:txBody>
      </p:sp>
      <p:sp>
        <p:nvSpPr>
          <p:cNvPr id="40965" name="Прямоугольник 19"/>
          <p:cNvSpPr>
            <a:spLocks noChangeArrowheads="1"/>
          </p:cNvSpPr>
          <p:nvPr/>
        </p:nvSpPr>
        <p:spPr bwMode="auto">
          <a:xfrm>
            <a:off x="4518025" y="1539875"/>
            <a:ext cx="4500563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600" b="1" dirty="0">
                <a:solidFill>
                  <a:srgbClr val="000000"/>
                </a:solidFill>
              </a:rPr>
              <a:t>Общее понимание, ориентация в тексте</a:t>
            </a:r>
          </a:p>
          <a:p>
            <a:pPr>
              <a:buFont typeface="Arial" charset="0"/>
              <a:buChar char="•"/>
            </a:pPr>
            <a:r>
              <a:rPr lang="ru-RU" altLang="ru-RU" sz="1400" dirty="0">
                <a:solidFill>
                  <a:srgbClr val="000000"/>
                </a:solidFill>
              </a:rPr>
              <a:t>поиск и выявление разного вида информации</a:t>
            </a:r>
          </a:p>
          <a:p>
            <a:pPr>
              <a:buFont typeface="Arial" charset="0"/>
              <a:buChar char="•"/>
            </a:pPr>
            <a:r>
              <a:rPr lang="ru-RU" altLang="ru-RU" sz="1400" dirty="0">
                <a:solidFill>
                  <a:srgbClr val="000000"/>
                </a:solidFill>
              </a:rPr>
              <a:t>прямые выводы и заключения на основе фактов</a:t>
            </a:r>
          </a:p>
          <a:p>
            <a:pPr>
              <a:buFont typeface="Arial" charset="0"/>
              <a:buChar char="•"/>
            </a:pPr>
            <a:r>
              <a:rPr lang="ru-RU" altLang="ru-RU" sz="1400" dirty="0">
                <a:solidFill>
                  <a:srgbClr val="000000"/>
                </a:solidFill>
              </a:rPr>
              <a:t>понимание основной идеи</a:t>
            </a:r>
          </a:p>
        </p:txBody>
      </p:sp>
      <p:sp>
        <p:nvSpPr>
          <p:cNvPr id="40966" name="Скругленный прямоугольник 20"/>
          <p:cNvSpPr>
            <a:spLocks noChangeArrowheads="1"/>
          </p:cNvSpPr>
          <p:nvPr/>
        </p:nvSpPr>
        <p:spPr bwMode="auto">
          <a:xfrm>
            <a:off x="4464050" y="2798763"/>
            <a:ext cx="4429125" cy="14986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endParaRPr lang="ru-RU" altLang="ru-RU" dirty="0">
              <a:solidFill>
                <a:schemeClr val="bg2"/>
              </a:solidFill>
            </a:endParaRPr>
          </a:p>
        </p:txBody>
      </p:sp>
      <p:sp>
        <p:nvSpPr>
          <p:cNvPr id="40967" name="Прямоугольник 21"/>
          <p:cNvSpPr>
            <a:spLocks noChangeArrowheads="1"/>
          </p:cNvSpPr>
          <p:nvPr/>
        </p:nvSpPr>
        <p:spPr bwMode="auto">
          <a:xfrm>
            <a:off x="4733925" y="2840038"/>
            <a:ext cx="381635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600" b="1" dirty="0">
                <a:solidFill>
                  <a:srgbClr val="000000"/>
                </a:solidFill>
              </a:rPr>
              <a:t>Детальное понимание содержания и формы текста</a:t>
            </a:r>
          </a:p>
          <a:p>
            <a:pPr>
              <a:buFont typeface="Arial" charset="0"/>
              <a:buChar char="•"/>
            </a:pPr>
            <a:r>
              <a:rPr lang="ru-RU" altLang="ru-RU" sz="1400" dirty="0">
                <a:solidFill>
                  <a:srgbClr val="000000"/>
                </a:solidFill>
              </a:rPr>
              <a:t>анализ, интерпретация и обобщение информации</a:t>
            </a:r>
          </a:p>
          <a:p>
            <a:pPr>
              <a:buFont typeface="Arial" charset="0"/>
              <a:buChar char="•"/>
            </a:pPr>
            <a:r>
              <a:rPr lang="ru-RU" altLang="ru-RU" sz="1400" dirty="0">
                <a:solidFill>
                  <a:srgbClr val="000000"/>
                </a:solidFill>
              </a:rPr>
              <a:t>сложные выводы</a:t>
            </a:r>
          </a:p>
          <a:p>
            <a:pPr>
              <a:buFont typeface="Arial" charset="0"/>
              <a:buChar char="•"/>
            </a:pPr>
            <a:r>
              <a:rPr lang="ru-RU" altLang="ru-RU" sz="1400" dirty="0">
                <a:solidFill>
                  <a:srgbClr val="000000"/>
                </a:solidFill>
              </a:rPr>
              <a:t>оценочные суждения</a:t>
            </a:r>
          </a:p>
        </p:txBody>
      </p:sp>
      <p:sp>
        <p:nvSpPr>
          <p:cNvPr id="40968" name="Скругленный прямоугольник 22"/>
          <p:cNvSpPr>
            <a:spLocks noChangeArrowheads="1"/>
          </p:cNvSpPr>
          <p:nvPr/>
        </p:nvSpPr>
        <p:spPr bwMode="auto">
          <a:xfrm>
            <a:off x="4464050" y="4473575"/>
            <a:ext cx="4429125" cy="183515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endParaRPr lang="ru-RU" altLang="ru-RU" dirty="0">
              <a:solidFill>
                <a:schemeClr val="bg2"/>
              </a:solidFill>
            </a:endParaRPr>
          </a:p>
        </p:txBody>
      </p:sp>
      <p:sp>
        <p:nvSpPr>
          <p:cNvPr id="40969" name="Прямоугольник 23"/>
          <p:cNvSpPr>
            <a:spLocks noChangeArrowheads="1"/>
          </p:cNvSpPr>
          <p:nvPr/>
        </p:nvSpPr>
        <p:spPr bwMode="auto">
          <a:xfrm>
            <a:off x="4843463" y="4545013"/>
            <a:ext cx="4033837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sz="1600" b="1" dirty="0">
                <a:solidFill>
                  <a:srgbClr val="000000"/>
                </a:solidFill>
              </a:rPr>
              <a:t>Выход за рамки текста, его использование для решения разнообразных задач</a:t>
            </a:r>
          </a:p>
          <a:p>
            <a:pPr>
              <a:buFont typeface="Arial" charset="0"/>
              <a:buChar char="•"/>
            </a:pPr>
            <a:r>
              <a:rPr lang="ru-RU" altLang="ru-RU" sz="1400" dirty="0">
                <a:solidFill>
                  <a:srgbClr val="000000"/>
                </a:solidFill>
              </a:rPr>
              <a:t>без привлечения дополнительной информации</a:t>
            </a:r>
          </a:p>
          <a:p>
            <a:pPr>
              <a:buFont typeface="Arial" charset="0"/>
              <a:buChar char="•"/>
            </a:pPr>
            <a:r>
              <a:rPr lang="ru-RU" altLang="ru-RU" sz="1400" dirty="0">
                <a:solidFill>
                  <a:srgbClr val="000000"/>
                </a:solidFill>
              </a:rPr>
              <a:t>с привлечением дополнительной информации</a:t>
            </a:r>
          </a:p>
        </p:txBody>
      </p:sp>
      <p:sp>
        <p:nvSpPr>
          <p:cNvPr id="40970" name="Скругленный прямоугольник 11"/>
          <p:cNvSpPr>
            <a:spLocks noChangeArrowheads="1"/>
          </p:cNvSpPr>
          <p:nvPr/>
        </p:nvSpPr>
        <p:spPr bwMode="auto">
          <a:xfrm>
            <a:off x="123825" y="1930400"/>
            <a:ext cx="3368675" cy="2968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ru-RU" altLang="ru-RU" sz="1600" b="1" i="1" dirty="0">
                <a:solidFill>
                  <a:srgbClr val="00007D"/>
                </a:solidFill>
              </a:rPr>
              <a:t>историческая проблематика</a:t>
            </a:r>
          </a:p>
        </p:txBody>
      </p:sp>
      <p:pic>
        <p:nvPicPr>
          <p:cNvPr id="40971" name="Рисунок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46" t="14973" r="3210" b="14377"/>
          <a:stretch>
            <a:fillRect/>
          </a:stretch>
        </p:blipFill>
        <p:spPr bwMode="auto">
          <a:xfrm>
            <a:off x="2711450" y="3622675"/>
            <a:ext cx="1414463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2" name="Рисунок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02" t="15178" r="3847" b="13850"/>
          <a:stretch>
            <a:fillRect/>
          </a:stretch>
        </p:blipFill>
        <p:spPr bwMode="auto">
          <a:xfrm>
            <a:off x="165100" y="2220913"/>
            <a:ext cx="1655763" cy="103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3" name="Рисунок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" t="19896" r="66283" b="22261"/>
          <a:stretch>
            <a:fillRect/>
          </a:stretch>
        </p:blipFill>
        <p:spPr bwMode="auto">
          <a:xfrm>
            <a:off x="1825625" y="2217738"/>
            <a:ext cx="825500" cy="103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ru-RU" altLang="ru-RU" dirty="0"/>
          </a:p>
        </p:txBody>
      </p:sp>
      <p:sp>
        <p:nvSpPr>
          <p:cNvPr id="40975" name="Скругленный прямоугольник 17"/>
          <p:cNvSpPr>
            <a:spLocks noChangeArrowheads="1"/>
          </p:cNvSpPr>
          <p:nvPr/>
        </p:nvSpPr>
        <p:spPr bwMode="auto">
          <a:xfrm>
            <a:off x="165100" y="1498600"/>
            <a:ext cx="3397250" cy="36988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ru-RU" altLang="ru-RU" b="1" i="1" dirty="0">
                <a:solidFill>
                  <a:srgbClr val="00007D"/>
                </a:solidFill>
              </a:rPr>
              <a:t>Научно-популярные тексты</a:t>
            </a:r>
          </a:p>
        </p:txBody>
      </p:sp>
      <p:pic>
        <p:nvPicPr>
          <p:cNvPr id="40976" name="Рисунок 2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1" t="15178" r="2821" b="14467"/>
          <a:stretch>
            <a:fillRect/>
          </a:stretch>
        </p:blipFill>
        <p:spPr bwMode="auto">
          <a:xfrm>
            <a:off x="165100" y="3646488"/>
            <a:ext cx="16414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7" name="Рисунок 2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" t="34404" r="66864" b="19888"/>
          <a:stretch>
            <a:fillRect/>
          </a:stretch>
        </p:blipFill>
        <p:spPr bwMode="auto">
          <a:xfrm>
            <a:off x="1808163" y="3622675"/>
            <a:ext cx="831850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8" name="Рисунок 2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73" t="25217" r="36911" b="49542"/>
          <a:stretch>
            <a:fillRect/>
          </a:stretch>
        </p:blipFill>
        <p:spPr bwMode="auto">
          <a:xfrm>
            <a:off x="1806575" y="4286250"/>
            <a:ext cx="83185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79" name="Скругленный прямоугольник 29"/>
          <p:cNvSpPr>
            <a:spLocks noChangeArrowheads="1"/>
          </p:cNvSpPr>
          <p:nvPr/>
        </p:nvSpPr>
        <p:spPr bwMode="auto">
          <a:xfrm>
            <a:off x="165100" y="4775200"/>
            <a:ext cx="3960813" cy="5207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n-US" altLang="ru-RU" sz="1600" b="1" i="1" dirty="0">
                <a:solidFill>
                  <a:srgbClr val="00007D"/>
                </a:solidFill>
              </a:rPr>
              <a:t>“</a:t>
            </a:r>
            <a:r>
              <a:rPr lang="ru-RU" altLang="ru-RU" sz="1600" b="1" i="1" dirty="0">
                <a:solidFill>
                  <a:srgbClr val="00007D"/>
                </a:solidFill>
              </a:rPr>
              <a:t>Занимательные опыты</a:t>
            </a:r>
            <a:r>
              <a:rPr lang="en-US" altLang="ru-RU" sz="1600" b="1" i="1" dirty="0">
                <a:solidFill>
                  <a:srgbClr val="00007D"/>
                </a:solidFill>
              </a:rPr>
              <a:t>”</a:t>
            </a:r>
            <a:r>
              <a:rPr lang="ru-RU" altLang="ru-RU" sz="1600" b="1" i="1" dirty="0">
                <a:solidFill>
                  <a:srgbClr val="00007D"/>
                </a:solidFill>
              </a:rPr>
              <a:t>,</a:t>
            </a:r>
          </a:p>
          <a:p>
            <a:pPr algn="ctr">
              <a:lnSpc>
                <a:spcPct val="85000"/>
              </a:lnSpc>
            </a:pPr>
            <a:r>
              <a:rPr lang="en-US" altLang="ru-RU" sz="1600" b="1" i="1" dirty="0">
                <a:solidFill>
                  <a:srgbClr val="00007D"/>
                </a:solidFill>
              </a:rPr>
              <a:t>“</a:t>
            </a:r>
            <a:r>
              <a:rPr lang="ru-RU" altLang="ru-RU" sz="1600" b="1" i="1" dirty="0">
                <a:solidFill>
                  <a:srgbClr val="00007D"/>
                </a:solidFill>
              </a:rPr>
              <a:t>Удивительные животные</a:t>
            </a:r>
            <a:r>
              <a:rPr lang="en-US" altLang="ru-RU" sz="1600" b="1" i="1" dirty="0">
                <a:solidFill>
                  <a:srgbClr val="00007D"/>
                </a:solidFill>
              </a:rPr>
              <a:t>”</a:t>
            </a:r>
            <a:endParaRPr lang="ru-RU" altLang="ru-RU" sz="1600" b="1" i="1" dirty="0">
              <a:solidFill>
                <a:srgbClr val="00007D"/>
              </a:solidFill>
            </a:endParaRPr>
          </a:p>
        </p:txBody>
      </p:sp>
      <p:sp>
        <p:nvSpPr>
          <p:cNvPr id="40980" name="Скругленный прямоугольник 30"/>
          <p:cNvSpPr>
            <a:spLocks noChangeArrowheads="1"/>
          </p:cNvSpPr>
          <p:nvPr/>
        </p:nvSpPr>
        <p:spPr bwMode="auto">
          <a:xfrm>
            <a:off x="2640013" y="2400300"/>
            <a:ext cx="1422400" cy="4540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n-US" altLang="ru-RU" sz="1600" b="1" i="1" dirty="0">
                <a:solidFill>
                  <a:schemeClr val="bg2"/>
                </a:solidFill>
              </a:rPr>
              <a:t>“</a:t>
            </a:r>
            <a:r>
              <a:rPr lang="ru-RU" altLang="ru-RU" sz="1600" b="1" i="1" dirty="0"/>
              <a:t>Александр</a:t>
            </a:r>
          </a:p>
          <a:p>
            <a:pPr algn="ctr">
              <a:lnSpc>
                <a:spcPct val="85000"/>
              </a:lnSpc>
            </a:pPr>
            <a:r>
              <a:rPr lang="ru-RU" altLang="ru-RU" sz="1600" b="1" i="1" dirty="0"/>
              <a:t>Невский</a:t>
            </a:r>
            <a:r>
              <a:rPr lang="en-US" altLang="ru-RU" sz="1600" b="1" i="1" dirty="0"/>
              <a:t>”</a:t>
            </a:r>
            <a:endParaRPr lang="ru-RU" altLang="ru-RU" sz="1600" b="1" i="1" dirty="0"/>
          </a:p>
        </p:txBody>
      </p:sp>
      <p:sp>
        <p:nvSpPr>
          <p:cNvPr id="40981" name="Скругленный прямоугольник 31"/>
          <p:cNvSpPr>
            <a:spLocks noChangeArrowheads="1"/>
          </p:cNvSpPr>
          <p:nvPr/>
        </p:nvSpPr>
        <p:spPr bwMode="auto">
          <a:xfrm>
            <a:off x="165100" y="3390900"/>
            <a:ext cx="3960813" cy="2968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ru-RU" altLang="ru-RU" sz="1600" b="1" i="1" dirty="0">
                <a:solidFill>
                  <a:srgbClr val="00007D"/>
                </a:solidFill>
              </a:rPr>
              <a:t>естественнонаучная проблематика</a:t>
            </a:r>
          </a:p>
        </p:txBody>
      </p:sp>
      <p:sp>
        <p:nvSpPr>
          <p:cNvPr id="40982" name="Скругленный прямоугольник 32"/>
          <p:cNvSpPr>
            <a:spLocks noChangeArrowheads="1"/>
          </p:cNvSpPr>
          <p:nvPr/>
        </p:nvSpPr>
        <p:spPr bwMode="auto">
          <a:xfrm>
            <a:off x="165100" y="5448300"/>
            <a:ext cx="3962400" cy="296863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ru-RU" altLang="ru-RU" sz="1600" b="1" i="1" dirty="0">
                <a:solidFill>
                  <a:srgbClr val="00007D"/>
                </a:solidFill>
              </a:rPr>
              <a:t>обществоведческая проблематика</a:t>
            </a:r>
          </a:p>
        </p:txBody>
      </p:sp>
      <p:pic>
        <p:nvPicPr>
          <p:cNvPr id="40983" name="Рисунок 3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91" t="14769" r="2820" b="13850"/>
          <a:stretch>
            <a:fillRect/>
          </a:stretch>
        </p:blipFill>
        <p:spPr bwMode="auto">
          <a:xfrm>
            <a:off x="182563" y="5735638"/>
            <a:ext cx="1527175" cy="99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4" name="Рисунок 3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2" t="23178" r="66411" b="9749"/>
          <a:stretch>
            <a:fillRect/>
          </a:stretch>
        </p:blipFill>
        <p:spPr bwMode="auto">
          <a:xfrm>
            <a:off x="1703388" y="5757863"/>
            <a:ext cx="755650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5" name="Скругленный прямоугольник 35"/>
          <p:cNvSpPr>
            <a:spLocks noChangeArrowheads="1"/>
          </p:cNvSpPr>
          <p:nvPr/>
        </p:nvSpPr>
        <p:spPr bwMode="auto">
          <a:xfrm>
            <a:off x="2625725" y="6007100"/>
            <a:ext cx="1031875" cy="452438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5000"/>
              </a:lnSpc>
            </a:pPr>
            <a:r>
              <a:rPr lang="en-US" altLang="ru-RU" sz="1600" b="1" i="1" dirty="0">
                <a:solidFill>
                  <a:schemeClr val="bg2"/>
                </a:solidFill>
              </a:rPr>
              <a:t>“</a:t>
            </a:r>
            <a:r>
              <a:rPr lang="ru-RU" altLang="ru-RU" sz="1600" b="1" i="1" dirty="0">
                <a:solidFill>
                  <a:srgbClr val="00007D"/>
                </a:solidFill>
              </a:rPr>
              <a:t>Семья</a:t>
            </a:r>
            <a:r>
              <a:rPr lang="en-US" altLang="ru-RU" sz="1600" b="1" i="1" dirty="0">
                <a:solidFill>
                  <a:srgbClr val="00007D"/>
                </a:solidFill>
              </a:rPr>
              <a:t>”</a:t>
            </a:r>
            <a:endParaRPr lang="ru-RU" altLang="ru-RU" sz="1600" b="1" i="1" dirty="0">
              <a:solidFill>
                <a:srgbClr val="00007D"/>
              </a:solidFill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841248" y="309563"/>
            <a:ext cx="8229600" cy="9144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ctr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Adobe Fangsong Std R" pitchFamily="18" charset="-128"/>
                <a:cs typeface="Arial" pitchFamily="34" charset="0"/>
              </a:rPr>
              <a:t>Смысловое чтение и работа с текстом</a:t>
            </a:r>
            <a: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Adobe Fangsong Std R" pitchFamily="18" charset="-128"/>
                <a:cs typeface="Arial" pitchFamily="34" charset="0"/>
              </a:rPr>
              <a:t/>
            </a:r>
            <a:br>
              <a:rPr kumimoji="0" lang="ru-RU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Adobe Fangsong Std R" pitchFamily="18" charset="-128"/>
                <a:cs typeface="Arial" pitchFamily="34" charset="0"/>
              </a:rPr>
            </a:b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00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ea typeface="Adobe Fangsong Std R" pitchFamily="18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372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7632848" cy="1143000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3400" i="1" dirty="0" smtClean="0"/>
              <a:t>Для развития каждого учащегося</a:t>
            </a:r>
            <a:endParaRPr lang="ru-RU" sz="34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649187"/>
            <a:ext cx="7416180" cy="4084864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0" indent="358775" algn="just">
              <a:buNone/>
            </a:pPr>
            <a:r>
              <a:rPr lang="ru-RU" dirty="0" smtClean="0"/>
              <a:t>При планировании уроков необходимо учитывать, какое количество детей с базовым, повышенным, пониженным и недостаточным уровнем смыслового чтения и работы с информацией обучается в классе. Урок должен быть организован как пространство такого сотрудничества, которое открывает возможности для проявления своих достижений и задает зону ближайшего развития каждого учащегося.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E0B17C-7408-4392-9667-68CDF4B7AAE2}" type="slidenum">
              <a:rPr lang="ru-RU" smtClean="0"/>
              <a:pPr>
                <a:defRPr/>
              </a:pPr>
              <a:t>91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48751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/>
              <a:t>Общие рекомендации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241376"/>
            <a:ext cx="7632848" cy="561662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endParaRPr lang="ru-RU" i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Подготовить </a:t>
            </a:r>
            <a:r>
              <a:rPr lang="ru-RU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рекомендации учителям </a:t>
            </a:r>
            <a:r>
              <a:rPr lang="ru-RU" sz="9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 </a:t>
            </a:r>
            <a:r>
              <a:rPr lang="ru-RU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основных подходах к оценке </a:t>
            </a:r>
            <a:r>
              <a:rPr lang="ru-RU" sz="9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читательской </a:t>
            </a:r>
            <a:r>
              <a:rPr lang="ru-RU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грамотности </a:t>
            </a:r>
            <a:endParaRPr lang="ru-RU" sz="96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6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Разместить </a:t>
            </a:r>
            <a:r>
              <a:rPr lang="ru-RU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открытом доступе примеры открытых заданий и ссылки на сайты организаций</a:t>
            </a:r>
            <a:r>
              <a:rPr lang="en-US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которых размещены информационные ресурсы исследования </a:t>
            </a:r>
            <a:r>
              <a:rPr lang="en-US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PISA </a:t>
            </a:r>
            <a:r>
              <a:rPr lang="en-US" sz="9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9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например, </a:t>
            </a:r>
            <a:r>
              <a:rPr lang="ru-RU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сайт Центра оценки качества образования  ИСРО РАО или Московского центра качества образования</a:t>
            </a:r>
            <a:r>
              <a:rPr lang="ru-RU" sz="9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endParaRPr lang="ru-RU" sz="9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9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Рекомендовать к использованию </a:t>
            </a:r>
            <a:r>
              <a:rPr lang="ru-RU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сборники заданий для оценки </a:t>
            </a:r>
            <a:r>
              <a:rPr lang="ru-RU" sz="96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читательской </a:t>
            </a:r>
            <a:r>
              <a:rPr lang="ru-RU" sz="9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грамотности</a:t>
            </a:r>
          </a:p>
          <a:p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val="11645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789271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200" dirty="0" smtClean="0">
                <a:solidFill>
                  <a:srgbClr val="000099"/>
                </a:solidFill>
              </a:rPr>
              <a:t>Программа ИСРО РАО «Программа совершенствования читательской грамотности российских школьников»</a:t>
            </a:r>
            <a:endParaRPr lang="ru-RU" sz="13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836712"/>
            <a:ext cx="2304256" cy="60212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lvl="0">
              <a:defRPr/>
            </a:pPr>
            <a:endParaRPr lang="ru-RU" sz="1800" dirty="0" smtClean="0">
              <a:solidFill>
                <a:srgbClr val="000099"/>
              </a:solidFill>
            </a:endParaRPr>
          </a:p>
          <a:p>
            <a:pPr lvl="0">
              <a:defRPr/>
            </a:pPr>
            <a:r>
              <a:rPr lang="ru-RU" sz="5600" b="1" dirty="0" smtClean="0">
                <a:solidFill>
                  <a:srgbClr val="000099"/>
                </a:solidFill>
              </a:rPr>
              <a:t>Все </a:t>
            </a:r>
            <a:r>
              <a:rPr lang="ru-RU" sz="5600" b="1" dirty="0">
                <a:solidFill>
                  <a:srgbClr val="000099"/>
                </a:solidFill>
              </a:rPr>
              <a:t>регионы страны</a:t>
            </a:r>
            <a:r>
              <a:rPr lang="ru-RU" sz="5600" b="1" dirty="0" smtClean="0">
                <a:solidFill>
                  <a:srgbClr val="000099"/>
                </a:solidFill>
              </a:rPr>
              <a:t>:</a:t>
            </a:r>
            <a:endParaRPr lang="en-US" sz="5600" b="1" dirty="0" smtClean="0">
              <a:solidFill>
                <a:srgbClr val="000099"/>
              </a:solidFill>
            </a:endParaRPr>
          </a:p>
          <a:p>
            <a:pPr lvl="0" indent="179388" algn="l">
              <a:defRPr/>
            </a:pPr>
            <a:r>
              <a:rPr lang="en-US" sz="5600" dirty="0" smtClean="0">
                <a:solidFill>
                  <a:srgbClr val="000099"/>
                </a:solidFill>
              </a:rPr>
              <a:t>1</a:t>
            </a:r>
            <a:r>
              <a:rPr lang="ru-RU" sz="5600" dirty="0" smtClean="0">
                <a:solidFill>
                  <a:srgbClr val="000099"/>
                </a:solidFill>
              </a:rPr>
              <a:t>. Ознакомление с подходами к формированию читательской грамотности</a:t>
            </a:r>
          </a:p>
          <a:p>
            <a:pPr lvl="0" indent="179388" algn="l">
              <a:defRPr/>
            </a:pPr>
            <a:r>
              <a:rPr lang="ru-RU" sz="5600" dirty="0" smtClean="0">
                <a:solidFill>
                  <a:srgbClr val="000099"/>
                </a:solidFill>
              </a:rPr>
              <a:t>2. Проведение </a:t>
            </a:r>
            <a:r>
              <a:rPr lang="ru-RU" sz="5600" dirty="0" err="1" smtClean="0">
                <a:solidFill>
                  <a:srgbClr val="000099"/>
                </a:solidFill>
              </a:rPr>
              <a:t>меж-региональных</a:t>
            </a:r>
            <a:r>
              <a:rPr lang="ru-RU" sz="5600" dirty="0" smtClean="0">
                <a:solidFill>
                  <a:srgbClr val="000099"/>
                </a:solidFill>
              </a:rPr>
              <a:t>  семинаров</a:t>
            </a:r>
          </a:p>
          <a:p>
            <a:pPr lvl="0" indent="179388" algn="l">
              <a:defRPr/>
            </a:pPr>
            <a:r>
              <a:rPr lang="ru-RU" sz="5600" dirty="0" smtClean="0">
                <a:solidFill>
                  <a:srgbClr val="000099"/>
                </a:solidFill>
              </a:rPr>
              <a:t>3. Оценка </a:t>
            </a:r>
            <a:r>
              <a:rPr lang="ru-RU" sz="5600" dirty="0" err="1" smtClean="0">
                <a:solidFill>
                  <a:srgbClr val="000099"/>
                </a:solidFill>
              </a:rPr>
              <a:t>сформированности</a:t>
            </a:r>
            <a:r>
              <a:rPr lang="ru-RU" sz="5600" dirty="0" smtClean="0">
                <a:solidFill>
                  <a:srgbClr val="000099"/>
                </a:solidFill>
              </a:rPr>
              <a:t> читательской грамотности</a:t>
            </a:r>
          </a:p>
          <a:p>
            <a:pPr lvl="0" indent="179388" algn="l">
              <a:defRPr/>
            </a:pPr>
            <a:r>
              <a:rPr lang="ru-RU" sz="5600" dirty="0" smtClean="0">
                <a:solidFill>
                  <a:srgbClr val="000099"/>
                </a:solidFill>
              </a:rPr>
              <a:t>4. Методическая </a:t>
            </a:r>
            <a:r>
              <a:rPr lang="ru-RU" sz="5600" dirty="0">
                <a:solidFill>
                  <a:srgbClr val="000099"/>
                </a:solidFill>
              </a:rPr>
              <a:t>поддержка и консультирование с целью повышения </a:t>
            </a:r>
            <a:r>
              <a:rPr lang="ru-RU" sz="5600" dirty="0" smtClean="0">
                <a:solidFill>
                  <a:srgbClr val="000099"/>
                </a:solidFill>
              </a:rPr>
              <a:t>читательской грамотности</a:t>
            </a:r>
          </a:p>
          <a:p>
            <a:pPr lvl="0" indent="179388" algn="l">
              <a:defRPr/>
            </a:pPr>
            <a:r>
              <a:rPr lang="ru-RU" sz="5600" dirty="0" smtClean="0">
                <a:solidFill>
                  <a:srgbClr val="000099"/>
                </a:solidFill>
              </a:rPr>
              <a:t>5. Распространение открытого банка заданий международных исследований</a:t>
            </a:r>
            <a:r>
              <a:rPr lang="en-US" sz="5600" dirty="0" smtClean="0">
                <a:solidFill>
                  <a:srgbClr val="000099"/>
                </a:solidFill>
              </a:rPr>
              <a:t> PIRLS</a:t>
            </a:r>
            <a:r>
              <a:rPr lang="ru-RU" sz="5600" dirty="0" smtClean="0">
                <a:solidFill>
                  <a:srgbClr val="000099"/>
                </a:solidFill>
              </a:rPr>
              <a:t> и </a:t>
            </a:r>
            <a:r>
              <a:rPr lang="en-US" sz="5600" dirty="0" smtClean="0">
                <a:solidFill>
                  <a:srgbClr val="000099"/>
                </a:solidFill>
              </a:rPr>
              <a:t>PISA</a:t>
            </a:r>
            <a:r>
              <a:rPr lang="ru-RU" sz="5600" dirty="0" smtClean="0">
                <a:solidFill>
                  <a:srgbClr val="000099"/>
                </a:solidFill>
              </a:rPr>
              <a:t>.</a:t>
            </a:r>
          </a:p>
          <a:p>
            <a:pPr lvl="0" indent="179388" algn="l">
              <a:defRPr/>
            </a:pPr>
            <a:r>
              <a:rPr lang="ru-RU" sz="5600" dirty="0" smtClean="0">
                <a:solidFill>
                  <a:srgbClr val="000099"/>
                </a:solidFill>
              </a:rPr>
              <a:t>6. Создание интерактивной платформы для использования банка заданий для оценки читательской грамотности</a:t>
            </a:r>
          </a:p>
          <a:p>
            <a:pPr lvl="0" algn="l">
              <a:defRPr/>
            </a:pPr>
            <a:endParaRPr lang="ru-RU" sz="5600" dirty="0">
              <a:solidFill>
                <a:srgbClr val="000099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627784" y="836712"/>
            <a:ext cx="2304256" cy="60212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Вебинары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lnSpc>
                <a:spcPct val="80000"/>
              </a:lnSpc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1. </a:t>
            </a:r>
            <a:r>
              <a:rPr lang="ru-RU" sz="1400" b="1" i="1" dirty="0" smtClean="0"/>
              <a:t>Формируем базовые навыки: читательская грамотность</a:t>
            </a:r>
          </a:p>
          <a:p>
            <a:pPr marL="357188" indent="-357188">
              <a:lnSpc>
                <a:spcPct val="80000"/>
              </a:lnSpc>
              <a:buNone/>
            </a:pPr>
            <a:r>
              <a:rPr lang="ru-RU" sz="1400" b="1" dirty="0" smtClean="0">
                <a:solidFill>
                  <a:schemeClr val="dk1"/>
                </a:solidFill>
              </a:rPr>
              <a:t>к.п.н. Ковалёва Г. С., </a:t>
            </a:r>
          </a:p>
          <a:p>
            <a:pPr marL="357188" indent="-357188">
              <a:lnSpc>
                <a:spcPct val="80000"/>
              </a:lnSpc>
              <a:buNone/>
            </a:pPr>
            <a:r>
              <a:rPr lang="ru-RU" sz="1400" dirty="0" smtClean="0">
                <a:solidFill>
                  <a:srgbClr val="0000CC"/>
                </a:solidFill>
              </a:rPr>
              <a:t>02.11.2015 (1787 подключений)</a:t>
            </a:r>
            <a:endParaRPr lang="en-US" sz="1400" dirty="0" smtClean="0">
              <a:solidFill>
                <a:srgbClr val="0000CC"/>
              </a:solidFill>
            </a:endParaRPr>
          </a:p>
          <a:p>
            <a:pPr indent="14288">
              <a:lnSpc>
                <a:spcPct val="80000"/>
              </a:lnSpc>
              <a:buNone/>
            </a:pPr>
            <a:r>
              <a:rPr lang="en-US" sz="1400" dirty="0" smtClean="0">
                <a:hlinkClick r:id="rId2"/>
              </a:rPr>
              <a:t>https://my.webinar.ru/record/571095</a:t>
            </a:r>
            <a:endParaRPr lang="ru-RU" sz="1400" dirty="0" smtClean="0"/>
          </a:p>
          <a:p>
            <a:pPr indent="14288">
              <a:lnSpc>
                <a:spcPct val="80000"/>
              </a:lnSpc>
              <a:buNone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indent="14288">
              <a:lnSpc>
                <a:spcPct val="80000"/>
              </a:lnSpc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2.</a:t>
            </a:r>
            <a:r>
              <a:rPr lang="ru-RU" sz="1400" b="1" i="1" dirty="0" smtClean="0">
                <a:solidFill>
                  <a:schemeClr val="tx1"/>
                </a:solidFill>
              </a:rPr>
              <a:t>Компетентностный подход к диагностике читательской грамотности (на материале тестов </a:t>
            </a:r>
            <a:r>
              <a:rPr lang="en-US" sz="1400" b="1" i="1" dirty="0" smtClean="0">
                <a:solidFill>
                  <a:schemeClr val="tx1"/>
                </a:solidFill>
              </a:rPr>
              <a:t>PIRLS </a:t>
            </a:r>
            <a:r>
              <a:rPr lang="ru-RU" sz="1400" b="1" i="1" dirty="0" smtClean="0">
                <a:solidFill>
                  <a:schemeClr val="tx1"/>
                </a:solidFill>
              </a:rPr>
              <a:t>и</a:t>
            </a:r>
            <a:r>
              <a:rPr lang="en-US" sz="1400" b="1" i="1" dirty="0" smtClean="0">
                <a:solidFill>
                  <a:schemeClr val="tx1"/>
                </a:solidFill>
              </a:rPr>
              <a:t> PISA</a:t>
            </a:r>
            <a:r>
              <a:rPr lang="ru-RU" sz="1400" b="1" i="1" dirty="0" smtClean="0">
                <a:solidFill>
                  <a:schemeClr val="tx1"/>
                </a:solidFill>
              </a:rPr>
              <a:t>)</a:t>
            </a:r>
            <a:endParaRPr lang="en-US" sz="1400" b="1" i="1" dirty="0" smtClean="0">
              <a:solidFill>
                <a:schemeClr val="tx1"/>
              </a:solidFill>
            </a:endParaRPr>
          </a:p>
          <a:p>
            <a:pPr indent="14288">
              <a:lnSpc>
                <a:spcPct val="80000"/>
              </a:lnSpc>
              <a:buNone/>
            </a:pPr>
            <a:r>
              <a:rPr lang="ru-RU" sz="1400" b="1" dirty="0" smtClean="0">
                <a:solidFill>
                  <a:schemeClr val="tx1"/>
                </a:solidFill>
              </a:rPr>
              <a:t>д.п.н. </a:t>
            </a:r>
            <a:r>
              <a:rPr lang="ru-RU" sz="1400" b="1" dirty="0" err="1" smtClean="0">
                <a:solidFill>
                  <a:schemeClr val="tx1"/>
                </a:solidFill>
              </a:rPr>
              <a:t>Цукерман</a:t>
            </a:r>
            <a:r>
              <a:rPr lang="ru-RU" sz="1400" b="1" dirty="0" smtClean="0">
                <a:solidFill>
                  <a:schemeClr val="tx1"/>
                </a:solidFill>
              </a:rPr>
              <a:t> Г.А</a:t>
            </a:r>
            <a:r>
              <a:rPr lang="ru-RU" sz="1400" dirty="0" smtClean="0">
                <a:solidFill>
                  <a:srgbClr val="000099"/>
                </a:solidFill>
              </a:rPr>
              <a:t>.</a:t>
            </a:r>
          </a:p>
          <a:p>
            <a:pPr indent="14288">
              <a:lnSpc>
                <a:spcPct val="80000"/>
              </a:lnSpc>
              <a:buNone/>
            </a:pPr>
            <a:r>
              <a:rPr lang="ru-RU" sz="1400" dirty="0" smtClean="0">
                <a:solidFill>
                  <a:srgbClr val="000099"/>
                </a:solidFill>
              </a:rPr>
              <a:t>22.12.2015</a:t>
            </a:r>
            <a:endParaRPr lang="en-US" sz="1400" dirty="0" smtClean="0">
              <a:solidFill>
                <a:srgbClr val="000099"/>
              </a:solidFill>
            </a:endParaRPr>
          </a:p>
          <a:p>
            <a:pPr indent="14288">
              <a:lnSpc>
                <a:spcPct val="80000"/>
              </a:lnSpc>
              <a:buNone/>
            </a:pPr>
            <a:endParaRPr lang="en-US" sz="1400" dirty="0">
              <a:solidFill>
                <a:srgbClr val="000099"/>
              </a:solidFill>
            </a:endParaRPr>
          </a:p>
          <a:p>
            <a:pPr indent="14288">
              <a:lnSpc>
                <a:spcPct val="80000"/>
              </a:lnSpc>
              <a:buNone/>
            </a:pPr>
            <a:r>
              <a:rPr lang="ru-RU" sz="1400" dirty="0" smtClean="0">
                <a:solidFill>
                  <a:srgbClr val="000099"/>
                </a:solidFill>
              </a:rPr>
              <a:t>3.  </a:t>
            </a:r>
            <a:r>
              <a:rPr lang="ru-RU" sz="1400" b="1" i="1" dirty="0" smtClean="0">
                <a:solidFill>
                  <a:schemeClr val="tx1"/>
                </a:solidFill>
              </a:rPr>
              <a:t>Сильные и слабые стороны читательской грамотности младших школьников (по результатам международного исследования </a:t>
            </a:r>
            <a:r>
              <a:rPr lang="en-US" sz="1400" b="1" i="1" dirty="0" smtClean="0">
                <a:solidFill>
                  <a:schemeClr val="tx1"/>
                </a:solidFill>
              </a:rPr>
              <a:t>PIRLS</a:t>
            </a:r>
            <a:r>
              <a:rPr lang="ru-RU" sz="1400" b="1" i="1" dirty="0" smtClean="0">
                <a:solidFill>
                  <a:schemeClr val="tx1"/>
                </a:solidFill>
              </a:rPr>
              <a:t>)</a:t>
            </a:r>
          </a:p>
          <a:p>
            <a:pPr indent="14288">
              <a:lnSpc>
                <a:spcPct val="80000"/>
              </a:lnSpc>
              <a:buNone/>
            </a:pPr>
            <a:r>
              <a:rPr lang="ru-RU" sz="1400" b="1" dirty="0" smtClean="0">
                <a:solidFill>
                  <a:schemeClr val="tx1"/>
                </a:solidFill>
              </a:rPr>
              <a:t>к.п.н. Кузнецова М.И.</a:t>
            </a:r>
          </a:p>
          <a:p>
            <a:pPr indent="14288">
              <a:lnSpc>
                <a:spcPct val="80000"/>
              </a:lnSpc>
              <a:buNone/>
            </a:pPr>
            <a:r>
              <a:rPr lang="ru-RU" sz="1400" dirty="0" smtClean="0">
                <a:solidFill>
                  <a:srgbClr val="000099"/>
                </a:solidFill>
              </a:rPr>
              <a:t>24.12.2015</a:t>
            </a:r>
          </a:p>
          <a:p>
            <a:pPr indent="14288">
              <a:lnSpc>
                <a:spcPct val="80000"/>
              </a:lnSpc>
              <a:buNone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indent="14288">
              <a:lnSpc>
                <a:spcPct val="80000"/>
              </a:lnSpc>
              <a:buNone/>
            </a:pPr>
            <a:endParaRPr lang="ru-RU" sz="1400" dirty="0" smtClean="0">
              <a:solidFill>
                <a:srgbClr val="000099"/>
              </a:solidFill>
            </a:endParaRPr>
          </a:p>
          <a:p>
            <a:pPr indent="14288">
              <a:lnSpc>
                <a:spcPct val="80000"/>
              </a:lnSpc>
              <a:buNone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indent="14288">
              <a:lnSpc>
                <a:spcPct val="80000"/>
              </a:lnSpc>
              <a:buNone/>
            </a:pPr>
            <a:endParaRPr lang="ru-RU" sz="1400" dirty="0" smtClean="0">
              <a:solidFill>
                <a:srgbClr val="000099"/>
              </a:solidFill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5076056" y="1412776"/>
            <a:ext cx="3888432" cy="93610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Измерительные материалы на основе международного инструментария 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PIRLS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 </a:t>
            </a: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PISA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5004048" y="2708920"/>
            <a:ext cx="2016224" cy="4149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ФГОС: оценка </a:t>
            </a:r>
            <a:r>
              <a:rPr kumimoji="0" lang="ru-RU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метапредметных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результатов (читательской грамотности)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4-9 классы  </a:t>
            </a: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7164288" y="2708920"/>
            <a:ext cx="1979712" cy="41490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1600" dirty="0" smtClean="0">
                <a:solidFill>
                  <a:srgbClr val="000099"/>
                </a:solidFill>
              </a:rPr>
              <a:t>«</a:t>
            </a: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Тяни-толкай» - измеритель динамики читательской грамотности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dirty="0">
              <a:solidFill>
                <a:srgbClr val="000099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ru-RU" dirty="0">
              <a:solidFill>
                <a:srgbClr val="000099"/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Рисунок 7" descr="ФГОС_Метапредметные_результаты_5кл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6056" y="4437112"/>
            <a:ext cx="612318" cy="8387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0" name="Рисунок 9" descr="ФГОС_Метапредметные_результаты_6кл_02.tif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68144" y="4437112"/>
            <a:ext cx="1008112" cy="132221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Рисунок 10" descr="ФГОС_Метапредметные_результаты_6кл_03.tif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076056" y="5373216"/>
            <a:ext cx="1008112" cy="135378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2" name="Рисунок 11" descr="ФГОС_Метапредметные_результаты_6кл_01.tif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28184" y="5877272"/>
            <a:ext cx="648072" cy="829833"/>
          </a:xfrm>
          <a:prstGeom prst="rect">
            <a:avLst/>
          </a:prstGeom>
          <a:ln w="25400"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Picture 3" descr="тяни-толкай2а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7236296" y="4149080"/>
            <a:ext cx="1907704" cy="1728192"/>
          </a:xfrm>
          <a:prstGeom prst="rect">
            <a:avLst/>
          </a:prstGeom>
          <a:ln w="38100">
            <a:solidFill>
              <a:schemeClr val="tx2"/>
            </a:solidFill>
          </a:ln>
        </p:spPr>
      </p:pic>
      <p:sp>
        <p:nvSpPr>
          <p:cNvPr id="14" name="WordArt 4"/>
          <p:cNvSpPr>
            <a:spLocks noChangeArrowheads="1" noChangeShapeType="1" noTextEdit="1"/>
          </p:cNvSpPr>
          <p:nvPr/>
        </p:nvSpPr>
        <p:spPr bwMode="auto">
          <a:xfrm>
            <a:off x="8244408" y="5949280"/>
            <a:ext cx="899592" cy="7200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PISA</a:t>
            </a:r>
          </a:p>
          <a:p>
            <a:pPr algn="ctr"/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+ 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вопросы </a:t>
            </a:r>
          </a:p>
          <a:p>
            <a:pPr algn="ctr"/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PIRLS-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подобные</a:t>
            </a:r>
          </a:p>
        </p:txBody>
      </p:sp>
      <p:sp>
        <p:nvSpPr>
          <p:cNvPr id="15" name="WordArt 4"/>
          <p:cNvSpPr>
            <a:spLocks noChangeArrowheads="1" noChangeShapeType="1" noTextEdit="1"/>
          </p:cNvSpPr>
          <p:nvPr/>
        </p:nvSpPr>
        <p:spPr bwMode="auto">
          <a:xfrm>
            <a:off x="7236296" y="5949280"/>
            <a:ext cx="864096" cy="792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PIRLS</a:t>
            </a:r>
          </a:p>
          <a:p>
            <a:pPr algn="ctr"/>
            <a:r>
              <a:rPr lang="en-US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+ 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вопросы </a:t>
            </a:r>
          </a:p>
          <a:p>
            <a:pPr algn="ctr"/>
            <a:r>
              <a:rPr 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PISA-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"/>
                <a:cs typeface="Arial"/>
              </a:rPr>
              <a:t>подобные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5868144" y="234888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7956376" y="234888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265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 noChangeAspect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4013225808"/>
              </p:ext>
            </p:extLst>
          </p:nvPr>
        </p:nvGraphicFramePr>
        <p:xfrm>
          <a:off x="1043608" y="332656"/>
          <a:ext cx="8027988" cy="601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Слайд" r:id="rId3" imgW="4570530" imgH="3427618" progId="PowerPoint.Slide.12">
                  <p:embed/>
                </p:oleObj>
              </mc:Choice>
              <mc:Fallback>
                <p:oleObj name="Слайд" r:id="rId3" imgW="4570530" imgH="3427618" progId="PowerPoint.Slide.12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332656"/>
                        <a:ext cx="8027988" cy="6019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048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731520"/>
            <a:ext cx="6912768" cy="579382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>
              <a:buNone/>
              <a:defRPr/>
            </a:pPr>
            <a:endParaRPr lang="ru-RU" sz="3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  <a:defRPr/>
            </a:pPr>
            <a:endParaRPr lang="ru-RU" sz="14400" b="1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  <a:defRPr/>
            </a:pPr>
            <a:endParaRPr lang="ru-RU" sz="14400" b="1" dirty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  <a:defRPr/>
            </a:pPr>
            <a:endParaRPr lang="ru-RU" sz="14400" b="1" dirty="0" smtClean="0">
              <a:solidFill>
                <a:srgbClr val="FF0000"/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  <a:defRPr/>
            </a:pPr>
            <a:r>
              <a:rPr lang="ru-RU" sz="14400" b="1" dirty="0" smtClean="0">
                <a:solidFill>
                  <a:srgbClr val="FF0000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Спасибо за внимание!</a:t>
            </a:r>
          </a:p>
          <a:p>
            <a:pPr>
              <a:buNone/>
              <a:defRPr/>
            </a:pP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  <a:defRPr/>
            </a:pPr>
            <a:endParaRPr lang="ru-RU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  <a:defRPr/>
            </a:pPr>
            <a:endParaRPr lang="ru-RU" sz="11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0"/>
              </a:spcBef>
              <a:buNone/>
              <a:defRPr/>
            </a:pPr>
            <a:r>
              <a:rPr lang="ru-RU" sz="9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Сидорова </a:t>
            </a:r>
            <a:r>
              <a:rPr lang="ru-RU" sz="9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Галина </a:t>
            </a:r>
            <a:r>
              <a:rPr lang="ru-RU" sz="96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Александровна</a:t>
            </a:r>
            <a:r>
              <a:rPr lang="ru-RU" sz="9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ru-RU" sz="96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spcBef>
                <a:spcPts val="0"/>
              </a:spcBef>
              <a:buNone/>
              <a:defRPr/>
            </a:pPr>
            <a:r>
              <a:rPr lang="ru-RU" sz="9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старший научный сотрудник </a:t>
            </a:r>
          </a:p>
          <a:p>
            <a:pPr marL="442913" indent="-360363" algn="ctr">
              <a:spcBef>
                <a:spcPts val="0"/>
              </a:spcBef>
              <a:buNone/>
              <a:defRPr/>
            </a:pPr>
            <a:r>
              <a:rPr lang="ru-RU" sz="9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 </a:t>
            </a:r>
            <a:r>
              <a:rPr lang="ru-RU" sz="9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оценки качества  </a:t>
            </a:r>
            <a:r>
              <a:rPr lang="ru-RU" sz="9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образования Института </a:t>
            </a:r>
            <a:r>
              <a:rPr lang="ru-RU" sz="9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стратегии развития образования  </a:t>
            </a:r>
            <a:r>
              <a:rPr lang="ru-RU" sz="9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РАО</a:t>
            </a:r>
          </a:p>
          <a:p>
            <a:pPr>
              <a:spcBef>
                <a:spcPts val="0"/>
              </a:spcBef>
              <a:buNone/>
              <a:defRPr/>
            </a:pPr>
            <a:endParaRPr lang="ru-RU" sz="96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9525" algn="ctr">
              <a:spcBef>
                <a:spcPts val="0"/>
              </a:spcBef>
              <a:buNone/>
              <a:defRPr/>
            </a:pPr>
            <a:r>
              <a:rPr lang="ru-RU" sz="9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Тел./факс: (</a:t>
            </a:r>
            <a:r>
              <a:rPr lang="ru-RU" sz="9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495) 621-76-36</a:t>
            </a:r>
            <a:r>
              <a:rPr lang="ru-RU" sz="9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9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9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e-mail: </a:t>
            </a:r>
            <a:r>
              <a:rPr lang="en-US" sz="96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centeroko@mail.ru</a:t>
            </a:r>
            <a:r>
              <a:rPr lang="ru-RU" sz="9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9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9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сайт:</a:t>
            </a:r>
            <a:r>
              <a:rPr lang="en-US" sz="9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96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 action="ppaction://hlinkfile"/>
              </a:rPr>
              <a:t>http//centeroko.ru</a:t>
            </a:r>
            <a:endParaRPr lang="en-US" sz="9600" b="1" dirty="0">
              <a:solidFill>
                <a:schemeClr val="tx2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9525" algn="ctr">
              <a:spcBef>
                <a:spcPts val="0"/>
              </a:spcBef>
              <a:buNone/>
              <a:defRPr/>
            </a:pPr>
            <a:endParaRPr lang="ru-RU" sz="9600" b="1" dirty="0">
              <a:solidFill>
                <a:schemeClr val="bg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539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335</TotalTime>
  <Words>3823</Words>
  <Application>Microsoft Office PowerPoint</Application>
  <PresentationFormat>Экран (4:3)</PresentationFormat>
  <Paragraphs>773</Paragraphs>
  <Slides>95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95</vt:i4>
      </vt:variant>
    </vt:vector>
  </HeadingPairs>
  <TitlesOfParts>
    <vt:vector size="112" baseType="lpstr">
      <vt:lpstr>Adobe Fan Heiti Std B</vt:lpstr>
      <vt:lpstr>Adobe Fangsong Std R</vt:lpstr>
      <vt:lpstr>ＭＳ Ｐゴシック</vt:lpstr>
      <vt:lpstr>Arial</vt:lpstr>
      <vt:lpstr>Arial Black</vt:lpstr>
      <vt:lpstr>Calibri</vt:lpstr>
      <vt:lpstr>Corbel</vt:lpstr>
      <vt:lpstr>Gill Sans MT</vt:lpstr>
      <vt:lpstr>Symbol</vt:lpstr>
      <vt:lpstr>Times</vt:lpstr>
      <vt:lpstr>Times New Roman</vt:lpstr>
      <vt:lpstr>Trebuchet MS</vt:lpstr>
      <vt:lpstr>Verdana</vt:lpstr>
      <vt:lpstr>Wingdings</vt:lpstr>
      <vt:lpstr>Wingdings 2</vt:lpstr>
      <vt:lpstr>Солнцестояние</vt:lpstr>
      <vt:lpstr>Слайд</vt:lpstr>
      <vt:lpstr>Презентация PowerPoint</vt:lpstr>
      <vt:lpstr>Презентация PowerPoint</vt:lpstr>
      <vt:lpstr>Результаты 15-летних учащихся  по читательской грамотности</vt:lpstr>
      <vt:lpstr>Концепция читательской грамотности изменяется </vt:lpstr>
      <vt:lpstr>Предмет измерения теста PISA-2018 отражает новые социально-экономические ожидания по отношению к читателю</vt:lpstr>
      <vt:lpstr>Читательская грамотность</vt:lpstr>
      <vt:lpstr>Презентация PowerPoint</vt:lpstr>
      <vt:lpstr>Ситуации функционирования текстов </vt:lpstr>
      <vt:lpstr>Факторы, определяющие трудность текста:</vt:lpstr>
      <vt:lpstr>Презентация PowerPoint</vt:lpstr>
      <vt:lpstr>Измерение читательской грамотности</vt:lpstr>
      <vt:lpstr>Описание заданий</vt:lpstr>
      <vt:lpstr>Типы вопросов</vt:lpstr>
      <vt:lpstr>Особенности представления заданий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Структура заданий по читательской грамотности</vt:lpstr>
      <vt:lpstr>Примеры заданий: Пример 1. Просмотр и нахождение информации (один текст)  </vt:lpstr>
      <vt:lpstr>Примеры заданий: Пример 2. Просмотр и нахождение информации (множественный текст)  </vt:lpstr>
      <vt:lpstr>Примеры заданий: Пример 3. Поиск и извлечение информации из текста (один текст)  </vt:lpstr>
      <vt:lpstr>Примеры заданий: Пример 4. Поиск и извлечение информации из текста (множественный текст)  </vt:lpstr>
      <vt:lpstr>Примеры заданий: Пример 5. Выявление буквального смысла (один текст)  </vt:lpstr>
      <vt:lpstr>Примеры заданий: Пример 6. Обобщение и формулирование выводов (один текст)  </vt:lpstr>
      <vt:lpstr>Примеры заданий для оценки читательской грамотности </vt:lpstr>
      <vt:lpstr>Презентация PowerPoint</vt:lpstr>
      <vt:lpstr>Телекомьютинг. Оценка ответа на вопрос 1</vt:lpstr>
      <vt:lpstr>Вопрос 4: ТЕЛЕКОМЬЮТИНГ</vt:lpstr>
      <vt:lpstr>Оценка ответа 4</vt:lpstr>
      <vt:lpstr>Презентация PowerPoint</vt:lpstr>
      <vt:lpstr>Презентация PowerPoint</vt:lpstr>
      <vt:lpstr>Примеры заданий: Пример 6. Обобщение и формулирование выводов (множественный текст)  </vt:lpstr>
      <vt:lpstr>Презентация PowerPoint</vt:lpstr>
      <vt:lpstr>Вопрос 1: ОЗЕРО ЧАД</vt:lpstr>
      <vt:lpstr>Презентация PowerPoint</vt:lpstr>
      <vt:lpstr>Презентация PowerPoint</vt:lpstr>
      <vt:lpstr>Оценка ответа 5</vt:lpstr>
      <vt:lpstr>Примеры заданий: Пример 7. Оценка качества и надежности (один текст)  </vt:lpstr>
      <vt:lpstr>Примеры заданий: Пример 8. Оценка качества и надежности (множественный текст)  </vt:lpstr>
      <vt:lpstr>Примеры заданий: Пример 9. Размышление над содержанием и формой текста (один текст)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Примеры заданий: Пример 10. Размышление над содержанием и формой текста (множественный текст)  </vt:lpstr>
      <vt:lpstr>Примеры заданий: Пример 11. Обнаружение и устранение противоречий (множественный текст)  </vt:lpstr>
      <vt:lpstr>Примеры заданий:  Пример 1. Просмотр и нахождение информации  </vt:lpstr>
      <vt:lpstr>Факторы, определяющие трудность заданий (1)</vt:lpstr>
      <vt:lpstr>Примеры заданий:  Пример 2. Интеграция и интерпретация сообщений текста </vt:lpstr>
      <vt:lpstr>Факторы, определяющие трудность заданий (2)</vt:lpstr>
      <vt:lpstr>Примеры заданий:  Пример 3. Осмысление и оценивание информации текста</vt:lpstr>
      <vt:lpstr>Факторы, определяющие трудность заданий (3)</vt:lpstr>
      <vt:lpstr>Результаты 15-летних российских  учащихся по читательской грамотности</vt:lpstr>
      <vt:lpstr>Самые трудные задания для российских школьников по результатам теста PISA</vt:lpstr>
      <vt:lpstr>Найти и извлечь информацию из текста (1)</vt:lpstr>
      <vt:lpstr>Интегрировать и интерпретировать сообщения текста (2)</vt:lpstr>
      <vt:lpstr>Осмыслить и оценить сообщения текста(3)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Определение уровней читательской грамотности</vt:lpstr>
      <vt:lpstr>Уровни функциональной  грамотности PISA</vt:lpstr>
      <vt:lpstr>Высший уровень  читательской грамотности:</vt:lpstr>
      <vt:lpstr>Высший уровень  читательской грамотности:</vt:lpstr>
      <vt:lpstr>Типы заданий 6 уровня сложности</vt:lpstr>
      <vt:lpstr>Типы заданий 6 уровня сложности</vt:lpstr>
      <vt:lpstr>Типы заданий 6 уровня сложности</vt:lpstr>
      <vt:lpstr>2-й – пороговый уровень читательской грамотности</vt:lpstr>
      <vt:lpstr>Типы заданий 2 уровня сложности</vt:lpstr>
      <vt:lpstr>Типы заданий 2 уровня сложности</vt:lpstr>
      <vt:lpstr>Типы заданий 2 уровня сложности</vt:lpstr>
      <vt:lpstr>Результаты 15-летних российских  учащихся по читательской грамотности</vt:lpstr>
      <vt:lpstr>Результаты российских  учащихся по международной шкале</vt:lpstr>
      <vt:lpstr>Презентация PowerPoint</vt:lpstr>
      <vt:lpstr>Презентация PowerPoint</vt:lpstr>
      <vt:lpstr>Презентация PowerPoint</vt:lpstr>
      <vt:lpstr>Презентация PowerPoint</vt:lpstr>
      <vt:lpstr>Для развития каждого учащегося</vt:lpstr>
      <vt:lpstr>Общие рекомендации</vt:lpstr>
      <vt:lpstr>Программа ИСРО РАО «Программа совершенствования читательской грамотности российских школьников»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ГАЛИНА</dc:creator>
  <cp:lastModifiedBy>Natalia</cp:lastModifiedBy>
  <cp:revision>25</cp:revision>
  <dcterms:created xsi:type="dcterms:W3CDTF">2018-03-11T12:54:11Z</dcterms:created>
  <dcterms:modified xsi:type="dcterms:W3CDTF">2018-03-16T18:18:27Z</dcterms:modified>
</cp:coreProperties>
</file>