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handoutMasterIdLst>
    <p:handoutMasterId r:id="rId13"/>
  </p:handoutMasterIdLst>
  <p:sldIdLst>
    <p:sldId id="316" r:id="rId2"/>
    <p:sldId id="545" r:id="rId3"/>
    <p:sldId id="517" r:id="rId4"/>
    <p:sldId id="546" r:id="rId5"/>
    <p:sldId id="549" r:id="rId6"/>
    <p:sldId id="547" r:id="rId7"/>
    <p:sldId id="484" r:id="rId8"/>
    <p:sldId id="490" r:id="rId9"/>
    <p:sldId id="501" r:id="rId10"/>
    <p:sldId id="502" r:id="rId11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7CBF33"/>
    <a:srgbClr val="A50021"/>
    <a:srgbClr val="41A7C3"/>
    <a:srgbClr val="FF5050"/>
    <a:srgbClr val="00CCFF"/>
    <a:srgbClr val="00FF00"/>
    <a:srgbClr val="61B042"/>
    <a:srgbClr val="FF9966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8" autoAdjust="0"/>
    <p:restoredTop sz="77410" autoAdjust="0"/>
  </p:normalViewPr>
  <p:slideViewPr>
    <p:cSldViewPr>
      <p:cViewPr>
        <p:scale>
          <a:sx n="90" d="100"/>
          <a:sy n="90" d="100"/>
        </p:scale>
        <p:origin x="-1086" y="-7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Районы-лидеры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c:rich>
      </c:tx>
      <c:layout>
        <c:manualLayout>
          <c:xMode val="edge"/>
          <c:yMode val="edge"/>
          <c:x val="0.38985420307299556"/>
          <c:y val="0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0646373291529664E-2"/>
          <c:y val="0.2171398757441301"/>
          <c:w val="0.66424846638594082"/>
          <c:h val="0.7048127984918890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Районы-лидеры </c:v>
                </c:pt>
              </c:strCache>
            </c:strRef>
          </c:tx>
          <c:explosion val="17"/>
          <c:dLbls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Лист1!$A$2:$A$8</c:f>
              <c:strCache>
                <c:ptCount val="7"/>
                <c:pt idx="0">
                  <c:v>Федоровский</c:v>
                </c:pt>
                <c:pt idx="1">
                  <c:v>Салаватский</c:v>
                </c:pt>
                <c:pt idx="2">
                  <c:v>Абзелиловский</c:v>
                </c:pt>
                <c:pt idx="3">
                  <c:v>Белебеевский</c:v>
                </c:pt>
                <c:pt idx="4">
                  <c:v>Бурзянский</c:v>
                </c:pt>
                <c:pt idx="5">
                  <c:v>Сибай</c:v>
                </c:pt>
                <c:pt idx="6">
                  <c:v>Янаульский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26</c:v>
                </c:pt>
                <c:pt idx="1">
                  <c:v>21</c:v>
                </c:pt>
                <c:pt idx="2">
                  <c:v>18</c:v>
                </c:pt>
                <c:pt idx="3">
                  <c:v>18</c:v>
                </c:pt>
                <c:pt idx="4">
                  <c:v>14</c:v>
                </c:pt>
                <c:pt idx="5">
                  <c:v>13</c:v>
                </c:pt>
                <c:pt idx="6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4839808425167843E-2"/>
          <c:y val="3.2283854056335257E-2"/>
          <c:w val="0.63602947244540775"/>
          <c:h val="0.5609377874348235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запланировано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Благоварский</c:v>
                </c:pt>
                <c:pt idx="1">
                  <c:v>Давлекановский</c:v>
                </c:pt>
                <c:pt idx="2">
                  <c:v>Илишевский</c:v>
                </c:pt>
                <c:pt idx="3">
                  <c:v>Кигинский</c:v>
                </c:pt>
                <c:pt idx="4">
                  <c:v>Стерлитамакский</c:v>
                </c:pt>
                <c:pt idx="5">
                  <c:v>г. Стерлитамак</c:v>
                </c:pt>
                <c:pt idx="6">
                  <c:v>г.Уфа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5</c:v>
                </c:pt>
                <c:pt idx="1">
                  <c:v>6</c:v>
                </c:pt>
                <c:pt idx="2">
                  <c:v>9</c:v>
                </c:pt>
                <c:pt idx="3">
                  <c:v>3</c:v>
                </c:pt>
                <c:pt idx="4">
                  <c:v>5</c:v>
                </c:pt>
                <c:pt idx="5">
                  <c:v>14</c:v>
                </c:pt>
                <c:pt idx="6">
                  <c:v>41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подано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Благоварский</c:v>
                </c:pt>
                <c:pt idx="1">
                  <c:v>Давлекановский</c:v>
                </c:pt>
                <c:pt idx="2">
                  <c:v>Илишевский</c:v>
                </c:pt>
                <c:pt idx="3">
                  <c:v>Кигинский</c:v>
                </c:pt>
                <c:pt idx="4">
                  <c:v>Стерлитамакский</c:v>
                </c:pt>
                <c:pt idx="5">
                  <c:v>г. Стерлитамак</c:v>
                </c:pt>
                <c:pt idx="6">
                  <c:v>г.Уфа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Лист1!$A$2:$A$8</c:f>
              <c:strCache>
                <c:ptCount val="7"/>
                <c:pt idx="0">
                  <c:v>Благоварский</c:v>
                </c:pt>
                <c:pt idx="1">
                  <c:v>Давлекановский</c:v>
                </c:pt>
                <c:pt idx="2">
                  <c:v>Илишевский</c:v>
                </c:pt>
                <c:pt idx="3">
                  <c:v>Кигинский</c:v>
                </c:pt>
                <c:pt idx="4">
                  <c:v>Стерлитамакский</c:v>
                </c:pt>
                <c:pt idx="5">
                  <c:v>г. Стерлитамак</c:v>
                </c:pt>
                <c:pt idx="6">
                  <c:v>г.Уфа</c:v>
                </c:pt>
              </c:strCache>
            </c:strRef>
          </c:cat>
          <c:val>
            <c:numRef>
              <c:f>Лист1!$D$2:$D$8</c:f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5074048"/>
        <c:axId val="34038912"/>
        <c:axId val="0"/>
      </c:bar3DChart>
      <c:catAx>
        <c:axId val="350740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34038912"/>
        <c:crosses val="autoZero"/>
        <c:auto val="1"/>
        <c:lblAlgn val="ctr"/>
        <c:lblOffset val="100"/>
        <c:noMultiLvlLbl val="0"/>
      </c:catAx>
      <c:valAx>
        <c:axId val="340389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35074048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78451036133885932"/>
          <c:y val="0.11493361773903266"/>
          <c:w val="0.19589304846783434"/>
          <c:h val="0.35605873982385006"/>
        </c:manualLayout>
      </c:layout>
      <c:overlay val="0"/>
      <c:txPr>
        <a:bodyPr/>
        <a:lstStyle/>
        <a:p>
          <a:pPr>
            <a:defRPr sz="16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741DD081-7EF8-46F1-AB7C-6AAFEE6FE699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C4CA8774-6AC4-43D2-B118-360A39D33C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947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AE6BD189-E5B1-4CA8-8A4E-2622CE4716F4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594DFFB7-9475-43E6-A7EF-8476C435EE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550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DFFB7-9475-43E6-A7EF-8476C435EE2E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1" y="2130441"/>
            <a:ext cx="842010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4" y="3886199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719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652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1" y="274655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4" y="274655"/>
            <a:ext cx="6521449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995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909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1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30"/>
            <a:ext cx="84201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234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299" y="1600214"/>
            <a:ext cx="4375151" cy="45259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14"/>
            <a:ext cx="4375151" cy="45259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93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4" y="1535114"/>
            <a:ext cx="4376870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4" y="2174876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20" y="1535114"/>
            <a:ext cx="4378589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20" y="2174876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825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660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514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4" y="273050"/>
            <a:ext cx="3259007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0" y="273067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4" y="1435115"/>
            <a:ext cx="325900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483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6" y="4800601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6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6" y="5367339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629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4" y="274638"/>
            <a:ext cx="8915400" cy="114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4" y="1600214"/>
            <a:ext cx="8915400" cy="4525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299" y="6356367"/>
            <a:ext cx="2311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4" y="6356367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67"/>
            <a:ext cx="2311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885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4665862" y="3933056"/>
            <a:ext cx="5240138" cy="1785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ХАФИЗОВА СВЕТЛАНА РИФОВНА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ЗАМЕСТИТЕЛЬ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НАЧАЛЬНИКА ОТДЕЛА ЛИЦЕНЗИРОВАНИЯ И ГОСУДАРСТВЕННОЙ АККРЕДИТАЦИИ УПРАВЛЕНИЯ ПО КОНТРОЛЮ И НАДЗОРУ В СФЕРЕ ОБРАЗОВАНИЯ </a:t>
            </a:r>
          </a:p>
          <a:p>
            <a:pPr eaLnBrk="1" hangingPunct="1"/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РЕСПУБЛИКИ БАШКОРТОСТАН</a:t>
            </a:r>
            <a:endParaRPr lang="ru-RU" sz="16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2481" y="1496871"/>
            <a:ext cx="91270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ГОСУДАРСТВЕННАЯ АККРЕДИТАЦИЯ ОБРАЗОВАТЕЛЬНОЙ ДЕЯТЕЛЬНОСТИ</a:t>
            </a:r>
            <a:endParaRPr lang="ru-RU" sz="28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6021116"/>
            <a:ext cx="9906000" cy="8520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5696" y="116632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УПРАВЛЕНИЕ ПО КОНТРОЛЮ И НАДЗОРУ </a:t>
            </a:r>
          </a:p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СФЕРЕ ОБРАЗОВАНИЯ РЕСПУБЛИКИ БАШКОРТОСТАН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804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72480" y="3140968"/>
            <a:ext cx="91270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Спасибо за внимание</a:t>
            </a:r>
          </a:p>
          <a:p>
            <a:pPr algn="ctr"/>
            <a:endParaRPr lang="ru-RU" sz="28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5696" y="116632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УПРАВЛЕНИЕ ПО КОНТРОЛЮ И НАДЗОРУ </a:t>
            </a:r>
          </a:p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СФЕРЕ ОБРАЗОВАНИЯ РЕСПУБЛИКИ БАШКОРТОСТАН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6005944"/>
            <a:ext cx="9906000" cy="85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73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8544" y="1052736"/>
            <a:ext cx="8748177" cy="112507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Государственная аккредитация образовательной деятельности</a:t>
            </a:r>
            <a:endParaRPr lang="ru-RU" sz="28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304" y="2204864"/>
            <a:ext cx="8915400" cy="3456384"/>
          </a:xfrm>
        </p:spPr>
        <p:txBody>
          <a:bodyPr anchor="ctr"/>
          <a:lstStyle/>
          <a:p>
            <a:pPr marL="0" lvl="0" indent="0">
              <a:buNone/>
            </a:pP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Государственная аккредитация - проводится по основным образовательным программам, реализуемым в соответствии с ФГОС, за исключением образовательных программ дошкольного образования, а также по образовательным программам, реализуемым в соответствии с образовательными стандартами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59BE56-B9C6-4CE2-BB2B-60C8DB1F1FBE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6005944"/>
            <a:ext cx="9906000" cy="85205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15696" y="116632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УПРАВЛЕНИЕ ПО КОНТРОЛЮ И НАДЗОРУ </a:t>
            </a:r>
          </a:p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СФЕРЕ ОБРАЗОВАНИЯ РЕСПУБЛИКИ БАШКОРТОСТАН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10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32520" y="1078579"/>
            <a:ext cx="9041904" cy="4924425"/>
          </a:xfrm>
          <a:prstGeom prst="rect">
            <a:avLst/>
          </a:prstGeom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28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Основные нормативно-правовые акты</a:t>
            </a:r>
            <a:r>
              <a:rPr lang="ru-RU" altLang="ru-RU" sz="28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</a:p>
          <a:p>
            <a:pPr algn="ctr"/>
            <a:endParaRPr lang="ru-RU" altLang="ru-RU" sz="1400" b="1" i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285750" lvl="0" indent="-285750" algn="just">
              <a:buFont typeface="Calibri" pitchFamily="34" charset="0"/>
              <a:buChar char="―"/>
            </a:pP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Федеральный 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 от 29.12.2012 № 273-ФЗ    «Об образовании в Российской Федерации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285750" indent="-285750" algn="just">
              <a:buFont typeface="Calibri" pitchFamily="34" charset="0"/>
              <a:buChar char="―"/>
            </a:pPr>
            <a:endParaRPr lang="ru-RU" sz="1600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marL="285750" indent="-285750" algn="just">
              <a:buFont typeface="Calibri" pitchFamily="34" charset="0"/>
              <a:buChar char="―"/>
            </a:pP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Федеральный 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 от 27.07.2010 № 210-ФЗ 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 организации 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предоставления     государственных    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муниципальных услуг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285750" indent="-285750" algn="just">
              <a:buFont typeface="Calibri" pitchFamily="34" charset="0"/>
              <a:buChar char="―"/>
            </a:pPr>
            <a:endParaRPr lang="ru-RU" sz="1600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buFont typeface="Calibri" pitchFamily="34" charset="0"/>
              <a:buChar char="―"/>
            </a:pP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Постановлением 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Правительства РФ от 18.11.2013 № 1039 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 государственной аккредитации образовательной деятельности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285750" lvl="0" indent="-285750" algn="just">
              <a:buFont typeface="Calibri" pitchFamily="34" charset="0"/>
              <a:buChar char="―"/>
            </a:pPr>
            <a:endParaRPr lang="ru-RU" sz="16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Calibri" pitchFamily="34" charset="0"/>
              <a:buChar char="―"/>
            </a:pP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6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РФ от 29.10.2014 № 1398   «Об утверждении  Административного регламента предоставления органами государственной власти субъектов Российской Федерации, осуществляющими переданные полномочия Российской Федерации в сфере образования, государственной услуги по государственной аккредитации образовательной 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</a:p>
          <a:p>
            <a:pPr marL="285750" indent="-285750" algn="just">
              <a:buFont typeface="Calibri" pitchFamily="34" charset="0"/>
              <a:buChar char="―"/>
            </a:pPr>
            <a:endParaRPr lang="ru-RU" sz="1600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buClr>
                <a:schemeClr val="accent4">
                  <a:lumMod val="75000"/>
                </a:schemeClr>
              </a:buClr>
              <a:buFont typeface="Calibri" pitchFamily="34" charset="0"/>
              <a:buChar char="―"/>
            </a:pP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6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РФ от 20.05.2014 №556   «Об утверждении квалификационных требований к экспертам, требований к экспертным организациям, порядка их аккредитации, в том числе порядка ведения реестра экспертов и экспертных организаций для проведения </a:t>
            </a:r>
            <a:r>
              <a:rPr lang="ru-RU" sz="16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аккредитационной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экспертизы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6005944"/>
            <a:ext cx="9906000" cy="85205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15696" y="116632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УПРАВЛЕНИЕ ПО КОНТРОЛЮ И НАДЗОРУ </a:t>
            </a:r>
          </a:p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СФЕРЕ ОБРАЗОВАНИЯ РЕСПУБЛИКИ БАШКОРТОСТАН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64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88504" y="1027301"/>
            <a:ext cx="9218119" cy="660846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Сроки рассмотрения заявлений о государственной аккредитации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69844B-8E55-487F-B6CA-0FB28C34536D}" type="slidenum">
              <a:rPr lang="ru-RU"/>
              <a:pPr>
                <a:defRPr/>
              </a:pPr>
              <a:t>4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2190" y="6023209"/>
            <a:ext cx="9903810" cy="852056"/>
          </a:xfrm>
          <a:prstGeom prst="rect">
            <a:avLst/>
          </a:prstGeom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5474747"/>
              </p:ext>
            </p:extLst>
          </p:nvPr>
        </p:nvGraphicFramePr>
        <p:xfrm>
          <a:off x="1280592" y="1700807"/>
          <a:ext cx="7128792" cy="4267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79837"/>
                <a:gridCol w="3548955"/>
              </a:tblGrid>
              <a:tr h="1654304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Решение о государственной аккредитации образовательной деятельности (о переоформлении свидетельства о гос. аккредитации в связи с гос. аккредитации ранее не аккредитованных образовательных программ) </a:t>
                      </a:r>
                      <a:endParaRPr lang="ru-RU" sz="16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105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календарных дней</a:t>
                      </a:r>
                      <a:endParaRPr lang="ru-RU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1960">
                <a:tc>
                  <a:txBody>
                    <a:bodyPr/>
                    <a:lstStyle/>
                    <a:p>
                      <a:pPr marL="0" marR="0" lvl="0" indent="0" algn="l" defTabSz="9143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Решение о переоформлении свидетельства о государственной аккредитации</a:t>
                      </a:r>
                      <a:endParaRPr lang="ru-RU" sz="160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 рабочих дней</a:t>
                      </a:r>
                    </a:p>
                    <a:p>
                      <a:pPr algn="ctr"/>
                      <a:endParaRPr lang="ru-RU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096">
                <a:tc>
                  <a:txBody>
                    <a:bodyPr/>
                    <a:lstStyle/>
                    <a:p>
                      <a:pPr marL="0" marR="0" indent="0" algn="l" defTabSz="9143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Решение о выдаче временного свидетельства о государственной аккредитации</a:t>
                      </a:r>
                      <a:endParaRPr lang="ru-RU" sz="1600" b="1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 рабочих дней</a:t>
                      </a:r>
                    </a:p>
                    <a:p>
                      <a:pPr algn="ctr"/>
                      <a:endParaRPr lang="ru-RU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224">
                <a:tc>
                  <a:txBody>
                    <a:bodyPr/>
                    <a:lstStyle/>
                    <a:p>
                      <a:pPr marL="0" marR="0" indent="0" algn="l" defTabSz="9143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Решение о выдаче дубликата свидетельства о государственной аккредитации</a:t>
                      </a:r>
                      <a:endParaRPr lang="ru-RU" sz="1600" b="1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 рабочих дней</a:t>
                      </a:r>
                    </a:p>
                    <a:p>
                      <a:pPr algn="ctr"/>
                      <a:endParaRPr lang="ru-RU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915696" y="116632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УПРАВЛЕНИЕ ПО КОНТРОЛЮ И НАДЗОРУ </a:t>
            </a:r>
          </a:p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СФЕРЕ ОБРАЗОВАНИЯ РЕСПУБЛИКИ БАШКОРТОСТАН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378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1844824"/>
            <a:ext cx="5472608" cy="4249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272" y="1844824"/>
            <a:ext cx="3384376" cy="383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1" y="6005944"/>
            <a:ext cx="9906000" cy="8520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5696" y="116632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УПРАВЛЕНИЕ ПО КОНТРОЛЮ И НАДЗОРУ </a:t>
            </a:r>
          </a:p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СФЕРЕ ОБРАЗОВАНИЯ РЕСПУБЛИКИ БАШКОРТОСТАН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60512" y="1124744"/>
            <a:ext cx="907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78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00472" y="1268760"/>
            <a:ext cx="9577064" cy="4536504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Основания для отказа в государственной аккредитации образовательной 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деятельности</a:t>
            </a:r>
          </a:p>
          <a:p>
            <a:pPr marL="0" indent="0">
              <a:buNone/>
            </a:pPr>
            <a:endParaRPr lang="ru-RU" sz="28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4">
                  <a:lumMod val="75000"/>
                </a:schemeClr>
              </a:buClr>
              <a:buFont typeface="Times New Roman" pitchFamily="18" charset="0"/>
              <a:buChar char="―"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выявление недостоверной информации в документах, представленных организацией, осуществляющей образовательную 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</a:p>
          <a:p>
            <a:pPr lvl="0">
              <a:buClr>
                <a:schemeClr val="accent4">
                  <a:lumMod val="75000"/>
                </a:schemeClr>
              </a:buClr>
              <a:buFont typeface="Times New Roman" pitchFamily="18" charset="0"/>
              <a:buChar char="―"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наличие отрицательного заключения, составленного по результатам </a:t>
            </a:r>
            <a:r>
              <a:rPr lang="ru-RU" sz="24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аккредитационной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экспертизы.</a:t>
            </a:r>
          </a:p>
          <a:p>
            <a:endParaRPr lang="ru-RU" sz="2000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28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2A187F-717A-4C7A-AA67-3AA3E0762C43}" type="slidenum">
              <a:rPr lang="ru-RU"/>
              <a:pPr>
                <a:defRPr/>
              </a:pPr>
              <a:t>6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6005944"/>
            <a:ext cx="9906000" cy="8520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82315" y="116632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УПРАВЛЕНИЕ ПО КОНТРОЛЮ И НАДЗОРУ </a:t>
            </a:r>
          </a:p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СФЕРЕ ОБРАЗОВАНИЯ РЕСПУБЛИКИ БАШКОРТОСТАН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345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94471" y="1019853"/>
            <a:ext cx="9595066" cy="907266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54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31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464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619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подачи заявлений на получение услуг в электронном виде </a:t>
            </a:r>
          </a:p>
          <a:p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 2017 год</a:t>
            </a:r>
            <a:endParaRPr lang="ru-RU" sz="20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062888969"/>
              </p:ext>
            </p:extLst>
          </p:nvPr>
        </p:nvGraphicFramePr>
        <p:xfrm>
          <a:off x="388580" y="1772816"/>
          <a:ext cx="9206847" cy="4056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1"/>
          <p:cNvSpPr txBox="1"/>
          <p:nvPr/>
        </p:nvSpPr>
        <p:spPr>
          <a:xfrm>
            <a:off x="3728864" y="3861048"/>
            <a:ext cx="990600" cy="86804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5733088" y="4042586"/>
            <a:ext cx="990600" cy="1226773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6005944"/>
            <a:ext cx="9906000" cy="85205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15696" y="116632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УПРАВЛЕНИЕ ПО КОНТРОЛЮ И НАДЗОРУ </a:t>
            </a:r>
          </a:p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СФЕРЕ ОБРАЗОВАНИЯ РЕСПУБЛИКИ БАШКОРТОСТАН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567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899163951"/>
              </p:ext>
            </p:extLst>
          </p:nvPr>
        </p:nvGraphicFramePr>
        <p:xfrm>
          <a:off x="445064" y="1556792"/>
          <a:ext cx="9073007" cy="4140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804929" y="1079344"/>
            <a:ext cx="25311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Районы-аутсайдеры</a:t>
            </a:r>
            <a:endParaRPr lang="ru-RU" sz="20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6005944"/>
            <a:ext cx="9906000" cy="8520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5696" y="116632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УПРАВЛЕНИЕ ПО КОНТРОЛЮ И НАДЗОРУ </a:t>
            </a:r>
          </a:p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СФЕРЕ ОБРАЗОВАНИЯ РЕСПУБЛИКИ БАШКОРТОСТАН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909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481" y="1"/>
            <a:ext cx="9461460" cy="1152128"/>
          </a:xfrm>
        </p:spPr>
        <p:txBody>
          <a:bodyPr/>
          <a:lstStyle/>
          <a:p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настоящее время в </a:t>
            </a:r>
            <a:r>
              <a:rPr lang="ru-RU" sz="18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Обрнадзоре</a:t>
            </a: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РБ осуществляется независимая оценка качества оказания государственных услуг </a:t>
            </a:r>
            <a:endParaRPr lang="ru-RU" sz="18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Nagimova\Desktop\Avoiding-the-dangers-of-online-product-recommenders_knowledge_standar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71" y="1124754"/>
            <a:ext cx="9595066" cy="5328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24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Zased_W_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4085</TotalTime>
  <Words>388</Words>
  <Application>Microsoft Office PowerPoint</Application>
  <PresentationFormat>Лист A4 (210x297 мм)</PresentationFormat>
  <Paragraphs>57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2_Zased_W_1</vt:lpstr>
      <vt:lpstr>Презентация PowerPoint</vt:lpstr>
      <vt:lpstr>Государственная аккредитация образовательной деятельности</vt:lpstr>
      <vt:lpstr>Презентация PowerPoint</vt:lpstr>
      <vt:lpstr>Сроки рассмотрения заявлений о государственной аккредитации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В настоящее время в Обрнадзоре РБ осуществляется независимая оценка качества оказания государственных услуг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Ахметьянова Элиза Рашитовна</dc:creator>
  <cp:lastModifiedBy>Наталья А. Иванцова</cp:lastModifiedBy>
  <cp:revision>512</cp:revision>
  <cp:lastPrinted>2017-08-15T10:07:49Z</cp:lastPrinted>
  <dcterms:created xsi:type="dcterms:W3CDTF">2014-10-28T06:59:25Z</dcterms:created>
  <dcterms:modified xsi:type="dcterms:W3CDTF">2018-11-07T12:36:47Z</dcterms:modified>
</cp:coreProperties>
</file>