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6" r:id="rId3"/>
    <p:sldId id="267" r:id="rId4"/>
    <p:sldId id="279" r:id="rId5"/>
    <p:sldId id="282" r:id="rId6"/>
    <p:sldId id="269" r:id="rId7"/>
    <p:sldId id="270" r:id="rId8"/>
    <p:sldId id="271" r:id="rId9"/>
    <p:sldId id="273" r:id="rId10"/>
    <p:sldId id="275" r:id="rId11"/>
    <p:sldId id="276" r:id="rId12"/>
    <p:sldId id="278" r:id="rId13"/>
    <p:sldId id="287" r:id="rId14"/>
    <p:sldId id="283" r:id="rId15"/>
    <p:sldId id="286" r:id="rId16"/>
    <p:sldId id="284" r:id="rId17"/>
    <p:sldId id="285" r:id="rId18"/>
    <p:sldId id="277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924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49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424C6B-7381-4FA0-ACE1-1BE7B876DE29}" type="slidenum">
              <a:rPr lang="ru-RU" smtClean="0">
                <a:latin typeface="Arial" pitchFamily="34" charset="0"/>
              </a:rPr>
              <a:pPr/>
              <a:t>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E0907-B693-4953-939F-825D58F0904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D919BC5-19C6-4332-82E5-FEB35C751949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4D33B0-A0CA-4672-9EF6-9572343CC13B}" type="slidenum">
              <a:rPr lang="ru-RU" smtClean="0">
                <a:latin typeface="Arial" pitchFamily="34" charset="0"/>
              </a:rPr>
              <a:pPr/>
              <a:t>7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167764-9F41-4074-AA3C-DD5E30EEFA9D}" type="slidenum">
              <a:rPr lang="ru-RU" smtClean="0">
                <a:latin typeface="Arial" pitchFamily="34" charset="0"/>
              </a:rPr>
              <a:pPr/>
              <a:t>8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5B6A95-74C3-4E83-8514-D091D5F00C2D}" type="slidenum">
              <a:rPr lang="ru-RU" smtClean="0">
                <a:latin typeface="Arial" pitchFamily="34" charset="0"/>
              </a:rPr>
              <a:pPr/>
              <a:t>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F0580C8-F5D2-41F1-A00A-572D803431F9}" type="slidenum">
              <a:rPr lang="ru-RU" smtClean="0">
                <a:latin typeface="Arial" pitchFamily="34" charset="0"/>
              </a:rPr>
              <a:pPr/>
              <a:t>10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2F8D9E-F401-4D7A-8740-33F5B319EABA}" type="slidenum">
              <a:rPr lang="ru-RU" smtClean="0">
                <a:latin typeface="Arial" pitchFamily="34" charset="0"/>
              </a:rPr>
              <a:pPr/>
              <a:t>11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E0907-B693-4953-939F-825D58F0904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E0907-B693-4953-939F-825D58F0904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003798"/>
            <a:ext cx="3024336" cy="1767086"/>
          </a:xfrm>
        </p:spPr>
        <p:txBody>
          <a:bodyPr>
            <a:normAutofit fontScale="70000" lnSpcReduction="20000"/>
          </a:bodyPr>
          <a:lstStyle/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принятие других,</a:t>
            </a:r>
          </a:p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 автономия, </a:t>
            </a:r>
          </a:p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спонтанность, </a:t>
            </a:r>
          </a:p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чувствительность </a:t>
            </a:r>
          </a:p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None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к прекрасному, </a:t>
            </a:r>
          </a:p>
          <a:p>
            <a:pPr marL="265176" indent="-265176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17411" name="Picture 2" descr="C:\Users\User\Desktop\Психологические механизмы\1368786938_x_38e8ff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9502"/>
            <a:ext cx="2606675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2987824" y="171450"/>
            <a:ext cx="5904656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5113" indent="-265113" algn="ctr">
              <a:buFont typeface="Wingdings 2" pitchFamily="18" charset="2"/>
              <a:buNone/>
            </a:pPr>
            <a:r>
              <a:rPr lang="ru-RU" sz="2200" b="1" dirty="0">
                <a:solidFill>
                  <a:srgbClr val="FF0000"/>
                </a:solidFill>
                <a:latin typeface="Constantia" pitchFamily="18" charset="0"/>
              </a:rPr>
              <a:t>А. </a:t>
            </a:r>
            <a:r>
              <a:rPr lang="ru-RU" sz="2200" b="1" dirty="0" err="1">
                <a:solidFill>
                  <a:srgbClr val="FF0000"/>
                </a:solidFill>
                <a:latin typeface="Constantia" pitchFamily="18" charset="0"/>
              </a:rPr>
              <a:t>Маслоу</a:t>
            </a:r>
            <a:r>
              <a:rPr lang="ru-RU" sz="2200" b="1" dirty="0">
                <a:solidFill>
                  <a:srgbClr val="FF0000"/>
                </a:solidFill>
                <a:latin typeface="Constantia" pitchFamily="18" charset="0"/>
              </a:rPr>
              <a:t> </a:t>
            </a:r>
          </a:p>
          <a:p>
            <a:pPr marL="265113" indent="-265113">
              <a:buFont typeface="Wingdings 2" pitchFamily="18" charset="2"/>
              <a:buChar char=""/>
            </a:pPr>
            <a:r>
              <a:rPr lang="ru-RU" sz="2300" b="1" dirty="0">
                <a:solidFill>
                  <a:srgbClr val="006600"/>
                </a:solidFill>
                <a:latin typeface="Constantia" pitchFamily="18" charset="0"/>
              </a:rPr>
              <a:t>стремление людей быть «всем, чем они могут», развивать весь свой потенциал через самоактуализацию. </a:t>
            </a:r>
          </a:p>
          <a:p>
            <a:pPr marL="265113" indent="-265113">
              <a:buFont typeface="Wingdings 2" pitchFamily="18" charset="2"/>
              <a:buChar char=""/>
            </a:pPr>
            <a:r>
              <a:rPr lang="ru-RU" sz="2300" b="1" dirty="0">
                <a:solidFill>
                  <a:srgbClr val="006600"/>
                </a:solidFill>
                <a:latin typeface="Constantia" pitchFamily="18" charset="0"/>
              </a:rPr>
              <a:t>стремление к гуманистическим ценностям. </a:t>
            </a:r>
          </a:p>
        </p:txBody>
      </p:sp>
      <p:pic>
        <p:nvPicPr>
          <p:cNvPr id="17413" name="Picture 2" descr="F:\форум 2017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643758"/>
            <a:ext cx="2712329" cy="134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59832" y="2835176"/>
            <a:ext cx="3024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76" indent="-265176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100" dirty="0" smtClean="0">
                <a:solidFill>
                  <a:srgbClr val="0000FF"/>
                </a:solidFill>
                <a:latin typeface="Constantia" pitchFamily="18" charset="0"/>
              </a:rPr>
              <a:t>чувство юмора, </a:t>
            </a:r>
          </a:p>
          <a:p>
            <a:pPr marL="265176" indent="-265176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100" dirty="0" smtClean="0">
                <a:solidFill>
                  <a:srgbClr val="0000FF"/>
                </a:solidFill>
                <a:latin typeface="Constantia" pitchFamily="18" charset="0"/>
              </a:rPr>
              <a:t>альтруизм, </a:t>
            </a:r>
          </a:p>
          <a:p>
            <a:pPr marL="265176" indent="-265176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100" dirty="0" smtClean="0">
                <a:solidFill>
                  <a:srgbClr val="0000FF"/>
                </a:solidFill>
                <a:latin typeface="Constantia" pitchFamily="18" charset="0"/>
              </a:rPr>
              <a:t>желание улучшить человечество, </a:t>
            </a:r>
          </a:p>
          <a:p>
            <a:pPr marL="265176" indent="-265176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100" dirty="0" smtClean="0">
                <a:solidFill>
                  <a:srgbClr val="0000FF"/>
                </a:solidFill>
                <a:latin typeface="Constantia" pitchFamily="18" charset="0"/>
              </a:rPr>
              <a:t>склонность к творчеству.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2283718"/>
            <a:ext cx="55446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nstantia" pitchFamily="18" charset="0"/>
              </a:rPr>
              <a:t>Качества </a:t>
            </a:r>
            <a:r>
              <a:rPr lang="ru-RU" sz="2000" b="1" dirty="0" err="1" smtClean="0">
                <a:solidFill>
                  <a:srgbClr val="FF0000"/>
                </a:solidFill>
                <a:latin typeface="Constantia" pitchFamily="18" charset="0"/>
              </a:rPr>
              <a:t>самоактуализирующейся</a:t>
            </a:r>
            <a:r>
              <a:rPr lang="ru-RU" sz="2000" b="1" dirty="0" smtClean="0">
                <a:solidFill>
                  <a:srgbClr val="FF0000"/>
                </a:solidFill>
                <a:latin typeface="Constantia" pitchFamily="18" charset="0"/>
              </a:rPr>
              <a:t> личности: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355726"/>
            <a:ext cx="8784976" cy="3001516"/>
          </a:xfrm>
        </p:spPr>
        <p:txBody>
          <a:bodyPr>
            <a:normAutofit fontScale="62500" lnSpcReduction="20000"/>
          </a:bodyPr>
          <a:lstStyle/>
          <a:p>
            <a:pPr marL="0" indent="269875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000066"/>
                </a:solidFill>
                <a:latin typeface="Constantia" pitchFamily="18" charset="0"/>
              </a:rPr>
              <a:t>Он принимает самого себя и при этом признает ценность и уникальность окружающих его людей, возлагает ответственность за свою жизнь на самого себя и извлекает уроки из неблагоприятных ситуаций. </a:t>
            </a:r>
          </a:p>
          <a:p>
            <a:pPr marL="0" indent="269875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000066"/>
                </a:solidFill>
                <a:latin typeface="Constantia" pitchFamily="18" charset="0"/>
              </a:rPr>
              <a:t>Его жизнь наполнена смыслом.</a:t>
            </a:r>
          </a:p>
          <a:p>
            <a:pPr marL="0" indent="269875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000066"/>
                </a:solidFill>
                <a:latin typeface="Constantia" pitchFamily="18" charset="0"/>
              </a:rPr>
              <a:t>Он находится в постоянном развитии. </a:t>
            </a:r>
          </a:p>
          <a:p>
            <a:pPr marL="0" indent="269875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000066"/>
                </a:solidFill>
                <a:latin typeface="Constantia" pitchFamily="18" charset="0"/>
              </a:rPr>
              <a:t>Его жизненный путь может быть не совсем легким, а иногда довольно тяжелым, но он прекрасно адаптируется к быстро изменяющимся условиям жизни. </a:t>
            </a:r>
          </a:p>
          <a:p>
            <a:pPr marL="0" indent="269875"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000066"/>
                </a:solidFill>
                <a:latin typeface="Constantia" pitchFamily="18" charset="0"/>
              </a:rPr>
              <a:t>Умеет находиться в ситуации неопределенности. </a:t>
            </a:r>
            <a:endParaRPr lang="ru-RU" dirty="0">
              <a:solidFill>
                <a:srgbClr val="000066"/>
              </a:solidFill>
              <a:latin typeface="Constantia" pitchFamily="18" charset="0"/>
            </a:endParaRPr>
          </a:p>
        </p:txBody>
      </p:sp>
      <p:pic>
        <p:nvPicPr>
          <p:cNvPr id="18435" name="Picture 4" descr="F:\форум 2017\9556.jpg"/>
          <p:cNvPicPr>
            <a:picLocks noChangeAspect="1" noChangeArrowheads="1"/>
          </p:cNvPicPr>
          <p:nvPr/>
        </p:nvPicPr>
        <p:blipFill>
          <a:blip r:embed="rId3" cstate="print"/>
          <a:srcRect l="6210" t="5647" r="22981" b="24706"/>
          <a:stretch>
            <a:fillRect/>
          </a:stretch>
        </p:blipFill>
        <p:spPr bwMode="auto">
          <a:xfrm>
            <a:off x="5940152" y="339502"/>
            <a:ext cx="2860502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251520" y="171450"/>
            <a:ext cx="547260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69875"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300" b="1" i="1" u="sng" dirty="0">
                <a:solidFill>
                  <a:srgbClr val="009900"/>
                </a:solidFill>
                <a:latin typeface="Constantia" pitchFamily="18" charset="0"/>
              </a:rPr>
              <a:t>Психологически здоровый человек </a:t>
            </a:r>
            <a:r>
              <a:rPr lang="ru-RU" sz="2300" dirty="0">
                <a:solidFill>
                  <a:srgbClr val="C00000"/>
                </a:solidFill>
                <a:latin typeface="Constantia" pitchFamily="18" charset="0"/>
              </a:rPr>
              <a:t>-</a:t>
            </a:r>
            <a:r>
              <a:rPr lang="ru-RU" sz="2300" dirty="0">
                <a:solidFill>
                  <a:srgbClr val="000066"/>
                </a:solidFill>
                <a:latin typeface="Constantia" pitchFamily="18" charset="0"/>
              </a:rPr>
              <a:t> спонтанный и творческий, жизнерадостный и веселый, открытый и познающий себя и окружающий мир не только разумом, но и чувствами, интуицией.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9502"/>
            <a:ext cx="6635080" cy="8572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Профессиональное выгорание </a:t>
            </a:r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491631"/>
            <a:ext cx="6779096" cy="24482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синдром, развивающийся на фоне хронического стресса и ведущий к истощению эмоционально-энергетических и личностных ресурсов работающего человека.</a:t>
            </a:r>
          </a:p>
          <a:p>
            <a:endParaRPr lang="ru-RU" dirty="0"/>
          </a:p>
        </p:txBody>
      </p:sp>
      <p:pic>
        <p:nvPicPr>
          <p:cNvPr id="2050" name="Picture 2" descr="ÐÐ°ÑÑÐ¸Ð½ÐºÐ¸ Ð¿Ð¾ Ð·Ð°Ð¿ÑÐ¾ÑÑ ÑÑÑÐµÑÑ ÐºÐ°ÑÑÐ¸Ð½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9502"/>
            <a:ext cx="1905000" cy="1628776"/>
          </a:xfrm>
          <a:prstGeom prst="rect">
            <a:avLst/>
          </a:prstGeom>
          <a:noFill/>
        </p:spPr>
      </p:pic>
      <p:pic>
        <p:nvPicPr>
          <p:cNvPr id="6" name="Содержимое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467544" y="4120998"/>
            <a:ext cx="8229600" cy="102250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1" y="183357"/>
            <a:ext cx="8385175" cy="55959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600" b="1" dirty="0" smtClean="0">
                <a:solidFill>
                  <a:srgbClr val="FF0000"/>
                </a:solidFill>
                <a:latin typeface="Constantia" pitchFamily="18" charset="0"/>
              </a:rPr>
              <a:t>СИМПТОМЫ ЭМОЦИОНАЛЬНОГО </a:t>
            </a:r>
            <a:r>
              <a:rPr lang="ru-RU" sz="2600" b="1" dirty="0" smtClean="0">
                <a:solidFill>
                  <a:srgbClr val="FF0000"/>
                </a:solidFill>
                <a:latin typeface="Constantia" pitchFamily="18" charset="0"/>
              </a:rPr>
              <a:t>ВЫГОРАНИЯ</a:t>
            </a:r>
            <a:endParaRPr lang="ru-RU" b="1" dirty="0" smtClean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39552" y="699542"/>
            <a:ext cx="7920880" cy="4176464"/>
          </a:xfrm>
        </p:spPr>
        <p:txBody>
          <a:bodyPr>
            <a:normAutofit fontScale="92500" lnSpcReduction="10000"/>
          </a:bodyPr>
          <a:lstStyle/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Усталость, утомление, истощение, бессонница;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Негативное отношение к собеседнику;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Негативное отношение к работе;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Скудность репертуара рабочих действий;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Злоупотреблени</a:t>
            </a:r>
            <a:r>
              <a:rPr lang="ru-RU" sz="2600" dirty="0" smtClean="0">
                <a:solidFill>
                  <a:srgbClr val="3333FF"/>
                </a:solidFill>
                <a:latin typeface="Constantia" pitchFamily="18" charset="0"/>
              </a:rPr>
              <a:t>е</a:t>
            </a: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 табаком, кофе, алкоголем;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Отсутствие аппетита или переедание;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Негативная «Я-концепция»;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Агрессивные чувства;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Тревожность, раздражительность;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err="1" smtClean="0">
                <a:solidFill>
                  <a:srgbClr val="3333FF"/>
                </a:solidFill>
                <a:latin typeface="Constantia" pitchFamily="18" charset="0"/>
              </a:rPr>
              <a:t>Упаднические</a:t>
            </a: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 настроения и связанные с этим эмоции: цинизм, пессимизм, апатия, депрессия;</a:t>
            </a:r>
          </a:p>
          <a:p>
            <a:pPr marL="381000" indent="-381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ru-RU" sz="2400" dirty="0" smtClean="0">
                <a:solidFill>
                  <a:srgbClr val="3333FF"/>
                </a:solidFill>
                <a:latin typeface="Constantia" pitchFamily="18" charset="0"/>
              </a:rPr>
              <a:t> Переживание чувства вины.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95486"/>
            <a:ext cx="7920880" cy="4590510"/>
          </a:xfrm>
        </p:spPr>
        <p:txBody>
          <a:bodyPr>
            <a:no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rgbClr val="FF0000"/>
                </a:solidFill>
                <a:latin typeface="Constantia" pitchFamily="18" charset="0"/>
              </a:rPr>
              <a:t>Причины синдрома сгорания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монотонность работы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вкладывание в работу больших личностных ресурсов при недостаточности признания и положительной оценки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строгая регламентация времени работы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напряженность и конфликты в профессиональной среде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нехватка условий для самовыражения личности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 отсутствие возможностей профессионального совершенствования; </a:t>
            </a:r>
          </a:p>
          <a:p>
            <a:pPr marL="0" lvl="0" indent="173038">
              <a:spcBef>
                <a:spcPts val="0"/>
              </a:spcBef>
            </a:pPr>
            <a:r>
              <a:rPr lang="ru-RU" sz="2500" dirty="0" smtClean="0">
                <a:solidFill>
                  <a:srgbClr val="3333FF"/>
                </a:solidFill>
                <a:latin typeface="Constantia" pitchFamily="18" charset="0"/>
              </a:rPr>
              <a:t>неразрешенные личностные конфликты. </a:t>
            </a:r>
            <a:endParaRPr lang="ru-RU" sz="2500" dirty="0">
              <a:solidFill>
                <a:srgbClr val="3333FF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onstantia" pitchFamily="18" charset="0"/>
              </a:rPr>
              <a:t>Профилактика и коррекция профессионального выгорания</a:t>
            </a:r>
            <a:endParaRPr lang="ru-RU" sz="3200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125" indent="-255588">
              <a:lnSpc>
                <a:spcPct val="150000"/>
              </a:lnSpc>
              <a:buClr>
                <a:schemeClr val="accent1"/>
              </a:buClr>
              <a:buSzPct val="68000"/>
            </a:pPr>
            <a:r>
              <a:rPr lang="ru-RU" b="1" dirty="0" smtClean="0">
                <a:solidFill>
                  <a:srgbClr val="3333FF"/>
                </a:solidFill>
                <a:latin typeface="Constantia" pitchFamily="18" charset="0"/>
              </a:rPr>
              <a:t>Повышение квалификации педагога</a:t>
            </a:r>
          </a:p>
          <a:p>
            <a:pPr marL="365125" indent="-255588">
              <a:lnSpc>
                <a:spcPct val="150000"/>
              </a:lnSpc>
              <a:buClr>
                <a:schemeClr val="accent1"/>
              </a:buClr>
              <a:buSzPct val="68000"/>
            </a:pPr>
            <a:r>
              <a:rPr lang="ru-RU" b="1" dirty="0" smtClean="0">
                <a:solidFill>
                  <a:srgbClr val="3333FF"/>
                </a:solidFill>
                <a:latin typeface="Constantia" pitchFamily="18" charset="0"/>
              </a:rPr>
              <a:t>Система поощрений со стороны администрации ОО</a:t>
            </a:r>
          </a:p>
          <a:p>
            <a:pPr marL="365125" indent="-255588">
              <a:lnSpc>
                <a:spcPct val="150000"/>
              </a:lnSpc>
              <a:buClr>
                <a:schemeClr val="accent1"/>
              </a:buClr>
              <a:buSzPct val="68000"/>
            </a:pPr>
            <a:r>
              <a:rPr lang="ru-RU" b="1" dirty="0" smtClean="0">
                <a:solidFill>
                  <a:srgbClr val="3333FF"/>
                </a:solidFill>
                <a:latin typeface="Constantia" pitchFamily="18" charset="0"/>
              </a:rPr>
              <a:t> Методы  психологической разгрузки</a:t>
            </a:r>
          </a:p>
          <a:p>
            <a:pPr marL="365125" indent="-255588">
              <a:lnSpc>
                <a:spcPct val="150000"/>
              </a:lnSpc>
              <a:buClr>
                <a:schemeClr val="accent1"/>
              </a:buClr>
              <a:buSzPct val="68000"/>
            </a:pPr>
            <a:r>
              <a:rPr lang="ru-RU" b="1" dirty="0" smtClean="0">
                <a:solidFill>
                  <a:srgbClr val="3333FF"/>
                </a:solidFill>
                <a:latin typeface="Constantia" pitchFamily="18" charset="0"/>
              </a:rPr>
              <a:t>Саморегуляция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9492"/>
            <a:ext cx="8496944" cy="469852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Способы предотвращения синдрома сгорания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принятие личной ответственности за свою работу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культивирование других интересов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внесение разнообразия в свою работу</a:t>
            </a:r>
          </a:p>
          <a:p>
            <a:pPr marL="0" lv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поддержание своего здоровья, соблюдение режима сна и питания, овладение приемами эмоциональной саморегуляции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удовлетворяющая социальная жизнь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поддержание проф. контактов и обмен опытом</a:t>
            </a:r>
          </a:p>
          <a:p>
            <a:pPr marL="0" indent="269875"/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участие в работе профессиональной группы</a:t>
            </a:r>
            <a:endParaRPr lang="ru-RU" dirty="0">
              <a:solidFill>
                <a:srgbClr val="3333FF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504"/>
            <a:ext cx="8219256" cy="448249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Открытость новому опыту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Ориентация на адекватную оценку 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Обдуманные обязательства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Умение организовать свое время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Понимание и стремление тому, чего хочется на самом деле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Проработка и снятие невротической установки на победу любой ценой, умение проигрывать</a:t>
            </a:r>
          </a:p>
          <a:p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Хобби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2204"/>
            <a:ext cx="7467600" cy="8572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FF0000"/>
                </a:solidFill>
                <a:latin typeface="Constantia" pitchFamily="18" charset="0"/>
              </a:rPr>
              <a:t>Спасибо за внимание! </a:t>
            </a:r>
            <a:endParaRPr lang="ru-RU" b="1" i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219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9460" name="Picture 2" descr="C:\Users\User\Desktop\Психологические механизмы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500188"/>
            <a:ext cx="4286250" cy="225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D:\учитель года\2017\53007_html_8643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851670"/>
            <a:ext cx="2411760" cy="1808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5200" y="400050"/>
            <a:ext cx="5105400" cy="1883668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0"/>
              </a:spcBef>
            </a:pPr>
            <a:r>
              <a:rPr lang="ru-RU" b="1" i="1" dirty="0" smtClean="0">
                <a:solidFill>
                  <a:srgbClr val="FF0000"/>
                </a:solidFill>
                <a:latin typeface="Constantia" pitchFamily="18" charset="0"/>
              </a:rPr>
              <a:t>К вопросу 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i="1" dirty="0" smtClean="0">
                <a:solidFill>
                  <a:srgbClr val="FF0000"/>
                </a:solidFill>
                <a:latin typeface="Constantia" pitchFamily="18" charset="0"/>
              </a:rPr>
              <a:t>о психологическом здоровье педагогов </a:t>
            </a:r>
            <a:endParaRPr lang="ru-RU" b="1" dirty="0" smtClean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8196" name="Picture 2" descr="F:\форум 2017\happy.jpg"/>
          <p:cNvPicPr>
            <a:picLocks noChangeAspect="1" noChangeArrowheads="1"/>
          </p:cNvPicPr>
          <p:nvPr/>
        </p:nvPicPr>
        <p:blipFill>
          <a:blip r:embed="rId4" cstate="print"/>
          <a:srcRect l="25600"/>
          <a:stretch>
            <a:fillRect/>
          </a:stretch>
        </p:blipFill>
        <p:spPr bwMode="auto">
          <a:xfrm>
            <a:off x="685801" y="342900"/>
            <a:ext cx="2606675" cy="175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Box 8"/>
          <p:cNvSpPr txBox="1">
            <a:spLocks noChangeArrowheads="1"/>
          </p:cNvSpPr>
          <p:nvPr/>
        </p:nvSpPr>
        <p:spPr bwMode="auto">
          <a:xfrm>
            <a:off x="899592" y="2211710"/>
            <a:ext cx="49685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FF"/>
                </a:solidFill>
                <a:latin typeface="Constantia" pitchFamily="18" charset="0"/>
              </a:rPr>
              <a:t>Халикова Лилия Рашитовна, к.п.н., доцент , зав. кафедрой </a:t>
            </a:r>
            <a:r>
              <a:rPr lang="ru-RU" sz="2400" b="1" dirty="0" smtClean="0">
                <a:solidFill>
                  <a:srgbClr val="0000FF"/>
                </a:solidFill>
                <a:latin typeface="Constantia" pitchFamily="18" charset="0"/>
              </a:rPr>
              <a:t>педагогики и психологии </a:t>
            </a:r>
            <a:r>
              <a:rPr lang="ru-RU" sz="2400" b="1" dirty="0">
                <a:solidFill>
                  <a:srgbClr val="0000FF"/>
                </a:solidFill>
                <a:latin typeface="Constantia" pitchFamily="18" charset="0"/>
              </a:rPr>
              <a:t>ИРО РБ </a:t>
            </a:r>
          </a:p>
        </p:txBody>
      </p:sp>
      <p:pic>
        <p:nvPicPr>
          <p:cNvPr id="6" name="Содержимое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683568" y="4155926"/>
            <a:ext cx="8229600" cy="9875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сихологические механизмы\psyhology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"/>
            <a:ext cx="23622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339502"/>
            <a:ext cx="5410200" cy="7920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9900"/>
                </a:solidFill>
                <a:latin typeface="Constantia" pitchFamily="18" charset="0"/>
                <a:ea typeface="+mn-ea"/>
                <a:cs typeface="+mn-cs"/>
              </a:rPr>
              <a:t>Психологическое </a:t>
            </a:r>
            <a:br>
              <a:rPr lang="ru-RU" sz="3600" b="1" dirty="0" smtClean="0">
                <a:solidFill>
                  <a:srgbClr val="009900"/>
                </a:solidFill>
                <a:latin typeface="Constantia" pitchFamily="18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09900"/>
                </a:solidFill>
                <a:latin typeface="Constantia" pitchFamily="18" charset="0"/>
                <a:ea typeface="+mn-ea"/>
                <a:cs typeface="+mn-cs"/>
              </a:rPr>
              <a:t>здоровье </a:t>
            </a:r>
            <a:endParaRPr lang="ru-RU" sz="3600" b="1" dirty="0">
              <a:solidFill>
                <a:srgbClr val="009900"/>
              </a:solidFill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922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2411710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6600CC"/>
                </a:solidFill>
                <a:latin typeface="Constantia" pitchFamily="18" charset="0"/>
              </a:rPr>
              <a:t> </a:t>
            </a: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Термин </a:t>
            </a:r>
            <a:r>
              <a:rPr lang="ru-RU" sz="3400" b="1" i="1" dirty="0" smtClean="0">
                <a:solidFill>
                  <a:srgbClr val="FF0000"/>
                </a:solidFill>
                <a:latin typeface="Constantia" pitchFamily="18" charset="0"/>
              </a:rPr>
              <a:t>«психологическое здоровье» </a:t>
            </a: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был введен в научный лексикон И. В. Дубровиной. </a:t>
            </a:r>
            <a:endParaRPr lang="en-US" sz="3400" b="1" dirty="0" smtClean="0">
              <a:solidFill>
                <a:srgbClr val="6600CC"/>
              </a:solidFill>
              <a:latin typeface="Constantia" pitchFamily="18" charset="0"/>
            </a:endParaRPr>
          </a:p>
          <a:p>
            <a:pPr marL="0" indent="0" eaLnBrk="1" hangingPunct="1">
              <a:buClr>
                <a:srgbClr val="0000FF"/>
              </a:buClr>
              <a:buFont typeface="Wingdings" pitchFamily="2" charset="2"/>
              <a:buChar char="Ø"/>
            </a:pP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 Под </a:t>
            </a:r>
            <a:r>
              <a:rPr lang="ru-RU" sz="3400" b="1" dirty="0" smtClean="0">
                <a:solidFill>
                  <a:srgbClr val="FF0000"/>
                </a:solidFill>
                <a:latin typeface="Constantia" pitchFamily="18" charset="0"/>
              </a:rPr>
              <a:t>психологическим здоровьем </a:t>
            </a: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понимается психологические аспекты психического здоровья, т. е. то, что относится к </a:t>
            </a:r>
            <a:r>
              <a:rPr lang="ru-RU" sz="3400" b="1" dirty="0" smtClean="0">
                <a:solidFill>
                  <a:srgbClr val="FF0000"/>
                </a:solidFill>
                <a:latin typeface="Constantia" pitchFamily="18" charset="0"/>
              </a:rPr>
              <a:t>личности</a:t>
            </a: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 в целом, находится </a:t>
            </a:r>
          </a:p>
          <a:p>
            <a:pPr marL="0" indent="0" eaLnBrk="1" hangingPunct="1">
              <a:buClr>
                <a:srgbClr val="0000FF"/>
              </a:buClr>
              <a:buFont typeface="Wingdings" pitchFamily="2" charset="2"/>
              <a:buNone/>
            </a:pPr>
            <a:r>
              <a:rPr lang="ru-RU" sz="3400" b="1" dirty="0" smtClean="0">
                <a:solidFill>
                  <a:srgbClr val="6600CC"/>
                </a:solidFill>
                <a:latin typeface="Constantia" pitchFamily="18" charset="0"/>
              </a:rPr>
              <a:t>в тесной связи с высшими проявлениями человеческого духа. </a:t>
            </a:r>
            <a:endParaRPr lang="en-US" sz="3400" b="1" dirty="0" smtClean="0">
              <a:solidFill>
                <a:srgbClr val="6600CC"/>
              </a:solidFill>
              <a:latin typeface="Constantia" pitchFamily="18" charset="0"/>
            </a:endParaRPr>
          </a:p>
        </p:txBody>
      </p:sp>
      <p:pic>
        <p:nvPicPr>
          <p:cNvPr id="5" name="Содержимое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251520" y="4120998"/>
            <a:ext cx="8229600" cy="10225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Психологическое здоровье </a:t>
            </a:r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9583"/>
            <a:ext cx="8229600" cy="288031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3333FF"/>
                </a:solidFill>
                <a:latin typeface="Constantia" pitchFamily="18" charset="0"/>
              </a:rPr>
              <a:t>динамическое состояние внутреннего благополучия (согласованности) личности, которое составляет ее сущность и позволяет актуализировать свои индивидуальные и возрастно-психологические возможности на любом этапе развития</a:t>
            </a:r>
            <a:endParaRPr lang="ru-RU" dirty="0">
              <a:solidFill>
                <a:srgbClr val="3333FF"/>
              </a:solidFill>
              <a:latin typeface="Constantia" pitchFamily="18" charset="0"/>
            </a:endParaRPr>
          </a:p>
        </p:txBody>
      </p:sp>
      <p:pic>
        <p:nvPicPr>
          <p:cNvPr id="4" name="Содержимое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251520" y="4120998"/>
            <a:ext cx="8229600" cy="10225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95536" y="285751"/>
          <a:ext cx="8280920" cy="4725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772"/>
                <a:gridCol w="2780659"/>
                <a:gridCol w="3646489"/>
              </a:tblGrid>
              <a:tr h="375352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Вопросы </a:t>
                      </a:r>
                      <a:endParaRPr lang="ru-RU" sz="2100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Плато</a:t>
                      </a:r>
                      <a:r>
                        <a:rPr lang="ru-RU" sz="2100" baseline="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н </a:t>
                      </a:r>
                      <a:endParaRPr lang="ru-RU" sz="2100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FF0000"/>
                          </a:solidFill>
                          <a:latin typeface="Constantia" pitchFamily="18" charset="0"/>
                        </a:rPr>
                        <a:t>Аристотель </a:t>
                      </a:r>
                      <a:endParaRPr lang="ru-RU" sz="2100" dirty="0">
                        <a:solidFill>
                          <a:srgbClr val="FF0000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1639694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Что такое душа?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Душа – истинная сущность всякой вещи.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Сущность как форма вещи. </a:t>
                      </a:r>
                    </a:p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Функциональное назначение</a:t>
                      </a:r>
                      <a:r>
                        <a:rPr lang="ru-RU" sz="2100" baseline="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 предмета – душа вещи.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1323609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Какова стратегия познания души ?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Душа в принципе не зависит</a:t>
                      </a:r>
                      <a:r>
                        <a:rPr lang="ru-RU" sz="2100" baseline="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 от тела.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Душа связана с телом и как бы погружена в него.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1323609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Какова тактика познания души?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Душа не имеет</a:t>
                      </a:r>
                      <a:r>
                        <a:rPr lang="ru-RU" sz="2100" baseline="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 частей.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3333FF"/>
                          </a:solidFill>
                          <a:latin typeface="Constantia" pitchFamily="18" charset="0"/>
                        </a:rPr>
                        <a:t>Только в познании для исследователя душа делима на части. </a:t>
                      </a:r>
                      <a:endParaRPr lang="ru-RU" sz="2100" dirty="0">
                        <a:solidFill>
                          <a:srgbClr val="3333FF"/>
                        </a:solidFill>
                        <a:latin typeface="Constantia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F:\форум 2017\3D-Character-49-225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8575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9782"/>
            <a:ext cx="5562600" cy="1997968"/>
          </a:xfrm>
        </p:spPr>
        <p:txBody>
          <a:bodyPr>
            <a:normAutofit fontScale="92500" lnSpcReduction="20000"/>
          </a:bodyPr>
          <a:lstStyle/>
          <a:p>
            <a:pPr marL="0" indent="365125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800" dirty="0" smtClean="0">
                <a:solidFill>
                  <a:srgbClr val="0000FF"/>
                </a:solidFill>
                <a:latin typeface="Constantia" pitchFamily="18" charset="0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latin typeface="Constantia" pitchFamily="18" charset="0"/>
              </a:rPr>
              <a:t>Личность</a:t>
            </a:r>
            <a:r>
              <a:rPr lang="ru-RU" sz="2800" dirty="0" smtClean="0">
                <a:solidFill>
                  <a:srgbClr val="0000FF"/>
                </a:solidFill>
                <a:latin typeface="Constantia" pitchFamily="18" charset="0"/>
              </a:rPr>
              <a:t> – это отдельный человек как индивидуальность, как субъект отношений и сознательной деятельности, в процессе которой он создает, воспроизводит и изменяет социальную реальность».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sp>
        <p:nvSpPr>
          <p:cNvPr id="11268" name="TextBox 5"/>
          <p:cNvSpPr txBox="1">
            <a:spLocks noChangeArrowheads="1"/>
          </p:cNvSpPr>
          <p:nvPr/>
        </p:nvSpPr>
        <p:spPr bwMode="auto">
          <a:xfrm>
            <a:off x="2123728" y="267494"/>
            <a:ext cx="6705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9388"/>
            <a:r>
              <a:rPr lang="ru-RU" sz="2500" dirty="0">
                <a:solidFill>
                  <a:srgbClr val="0000FF"/>
                </a:solidFill>
                <a:latin typeface="Constantia" pitchFamily="18" charset="0"/>
              </a:rPr>
              <a:t>«</a:t>
            </a:r>
            <a:r>
              <a:rPr lang="ru-RU" sz="2500" b="1" dirty="0">
                <a:solidFill>
                  <a:srgbClr val="FF0000"/>
                </a:solidFill>
                <a:latin typeface="Constantia" pitchFamily="18" charset="0"/>
              </a:rPr>
              <a:t>Личность</a:t>
            </a:r>
            <a:r>
              <a:rPr lang="ru-RU" sz="2500" dirty="0">
                <a:solidFill>
                  <a:srgbClr val="0000FF"/>
                </a:solidFill>
                <a:latin typeface="Constantia" pitchFamily="18" charset="0"/>
              </a:rPr>
              <a:t> – это относительно устойчивая система социально значимых и уникальных черт, характеризующих индивида, формирующаяся в процессе социализации и являющаяся продуктом индивидуального опыта и социального взаимодействия».   </a:t>
            </a:r>
          </a:p>
        </p:txBody>
      </p:sp>
      <p:pic>
        <p:nvPicPr>
          <p:cNvPr id="11269" name="Picture 5" descr="F:\форум 2017\психология-личности-теории-личности.jpg"/>
          <p:cNvPicPr>
            <a:picLocks noChangeAspect="1" noChangeArrowheads="1"/>
          </p:cNvPicPr>
          <p:nvPr/>
        </p:nvPicPr>
        <p:blipFill>
          <a:blip r:embed="rId3" cstate="print"/>
          <a:srcRect l="9303" r="7649"/>
          <a:stretch>
            <a:fillRect/>
          </a:stretch>
        </p:blipFill>
        <p:spPr bwMode="auto">
          <a:xfrm>
            <a:off x="6084168" y="2857500"/>
            <a:ext cx="2736304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71550"/>
            <a:ext cx="6840760" cy="3744416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ru-RU" sz="2300" b="1" dirty="0" smtClean="0">
                <a:solidFill>
                  <a:srgbClr val="C00000"/>
                </a:solidFill>
                <a:latin typeface="Constantia" pitchFamily="18" charset="0"/>
              </a:rPr>
              <a:t>1. Познавательная составляющая </a:t>
            </a:r>
            <a:r>
              <a:rPr lang="ru-RU" sz="2300" dirty="0" smtClean="0">
                <a:solidFill>
                  <a:srgbClr val="C00000"/>
                </a:solidFill>
                <a:latin typeface="Constantia" pitchFamily="18" charset="0"/>
              </a:rPr>
              <a:t>– включает представления человека о себе, других и мире. </a:t>
            </a:r>
          </a:p>
          <a:p>
            <a:pPr marL="0" indent="0" algn="ctr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ru-RU" sz="2300" b="1" i="1" dirty="0" smtClean="0">
                <a:solidFill>
                  <a:srgbClr val="009900"/>
                </a:solidFill>
                <a:latin typeface="Constantia" pitchFamily="18" charset="0"/>
              </a:rPr>
              <a:t>Зрелая личность отличается тем, что: 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300" dirty="0" smtClean="0">
                <a:solidFill>
                  <a:srgbClr val="0000CC"/>
                </a:solidFill>
                <a:latin typeface="Constantia" pitchFamily="18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Constantia" pitchFamily="18" charset="0"/>
              </a:rPr>
              <a:t>оценивает себя как активного субъекта жизнедеятельности, совершающего свободные выборы и несущего за них ответственность;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rgbClr val="0000CC"/>
                </a:solidFill>
                <a:latin typeface="Constantia" pitchFamily="18" charset="0"/>
              </a:rPr>
              <a:t> воспринимает других людей как уникальных и равноправных участников процесса жизнедеятельности; </a:t>
            </a:r>
          </a:p>
          <a:p>
            <a:pPr marL="0" indent="0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rgbClr val="0000CC"/>
                </a:solidFill>
                <a:latin typeface="Constantia" pitchFamily="18" charset="0"/>
              </a:rPr>
              <a:t> воспринимает мир как постоянно изменяющееся, а потому всегда новое пространство для реализации своих возможностей.</a:t>
            </a:r>
            <a:endParaRPr lang="ru-RU" sz="2400" dirty="0" smtClean="0"/>
          </a:p>
          <a:p>
            <a:pPr marL="0" indent="0" eaLnBrk="1" fontAlgn="auto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sz="2300" dirty="0" smtClean="0">
              <a:solidFill>
                <a:srgbClr val="0000CC"/>
              </a:solidFill>
              <a:latin typeface="Constantia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ru-RU" sz="2400" dirty="0" smtClean="0">
              <a:solidFill>
                <a:srgbClr val="0000CC"/>
              </a:solidFill>
              <a:latin typeface="Constantia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9933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rgbClr val="9933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rgbClr val="993300"/>
                </a:solidFill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/>
              <a:t>   </a:t>
            </a: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533400" y="228600"/>
            <a:ext cx="990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3400" y="171450"/>
            <a:ext cx="7696200" cy="5715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Constantia" pitchFamily="18" charset="0"/>
              </a:rPr>
              <a:t>Составляющие личности</a:t>
            </a:r>
          </a:p>
        </p:txBody>
      </p:sp>
      <p:pic>
        <p:nvPicPr>
          <p:cNvPr id="12293" name="Picture 2" descr="C:\Users\User\Desktop\Психологические механизмы\i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219822"/>
            <a:ext cx="2746648" cy="163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Психологические механизмы\deps_f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0"/>
            <a:ext cx="3438525" cy="1825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323528" y="1563638"/>
            <a:ext cx="7848600" cy="3143250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000" dirty="0" smtClean="0">
                <a:solidFill>
                  <a:srgbClr val="990033"/>
                </a:solidFill>
                <a:latin typeface="Constantia" pitchFamily="18" charset="0"/>
              </a:rPr>
              <a:t>	</a:t>
            </a: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- способность доверять своим ощущениям и рассматривать их как основу для выбора поведения;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	- принятие себя и других;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	- заинтересованность в восприятии мира, его позитивных сторон;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3000" dirty="0" smtClean="0">
                <a:solidFill>
                  <a:srgbClr val="0000FF"/>
                </a:solidFill>
                <a:latin typeface="Constantia" pitchFamily="18" charset="0"/>
              </a:rPr>
              <a:t>	- способность переживать сильные положительные и отрицательные эмоции, соответствующие реальной ситуации.    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323528" y="267495"/>
            <a:ext cx="487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onstantia" pitchFamily="18" charset="0"/>
              </a:rPr>
              <a:t>2. Эмоциональная составляющая зрелой личности включает: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251520" y="4120998"/>
            <a:ext cx="8229600" cy="10225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F:\форум 2017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513" y="2571750"/>
            <a:ext cx="2122487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251520" y="1923678"/>
            <a:ext cx="7848872" cy="288032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300" i="1" u="sng" dirty="0" smtClean="0">
                <a:solidFill>
                  <a:srgbClr val="FF0000"/>
                </a:solidFill>
                <a:latin typeface="Constantia" pitchFamily="18" charset="0"/>
              </a:rPr>
              <a:t>У зрелой личности: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300" i="1" dirty="0" smtClean="0">
                <a:solidFill>
                  <a:srgbClr val="990033"/>
                </a:solidFill>
                <a:latin typeface="Constantia" pitchFamily="18" charset="0"/>
              </a:rPr>
              <a:t>- действия направлены на самопознание, саморазвитие, самореализацию;</a:t>
            </a:r>
          </a:p>
          <a:p>
            <a:pPr marL="0" indent="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2300" i="1" dirty="0" smtClean="0">
                <a:solidFill>
                  <a:srgbClr val="990033"/>
                </a:solidFill>
                <a:latin typeface="Constantia" pitchFamily="18" charset="0"/>
              </a:rPr>
              <a:t>по отношению к другим поведение основано на доброжелательности и уважении;</a:t>
            </a:r>
          </a:p>
          <a:p>
            <a:pPr marL="0" indent="0">
              <a:buFontTx/>
              <a:buChar char="-"/>
              <a:defRPr/>
            </a:pPr>
            <a:r>
              <a:rPr lang="ru-RU" sz="2300" i="1" dirty="0" smtClean="0">
                <a:solidFill>
                  <a:srgbClr val="990033"/>
                </a:solidFill>
                <a:latin typeface="Constantia" pitchFamily="18" charset="0"/>
              </a:rPr>
              <a:t>по отношению к миру поведение направлено на преумножение за счет своей творческой деятельности в процессе самореализации.</a:t>
            </a:r>
          </a:p>
          <a:p>
            <a:pPr marL="0" indent="0"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sz="2300" i="1" dirty="0" smtClean="0">
              <a:solidFill>
                <a:srgbClr val="990033"/>
              </a:solidFill>
              <a:latin typeface="Constantia" pitchFamily="18" charset="0"/>
            </a:endParaRPr>
          </a:p>
        </p:txBody>
      </p:sp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4038600" y="171451"/>
            <a:ext cx="4648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nstantia" pitchFamily="18" charset="0"/>
              </a:rPr>
              <a:t>3. Поведенческая составляющая </a:t>
            </a:r>
          </a:p>
          <a:p>
            <a:r>
              <a:rPr lang="ru-RU" sz="2800" i="1" dirty="0">
                <a:solidFill>
                  <a:srgbClr val="7030A0"/>
                </a:solidFill>
                <a:latin typeface="Constantia" pitchFamily="18" charset="0"/>
              </a:rPr>
              <a:t>состоит из действий по отношению к себе, другим людям и миру. </a:t>
            </a:r>
          </a:p>
        </p:txBody>
      </p:sp>
      <p:pic>
        <p:nvPicPr>
          <p:cNvPr id="15365" name="Picture 2" descr="F:\форум 2017\hqdefault.jpg"/>
          <p:cNvPicPr>
            <a:picLocks noChangeAspect="1" noChangeArrowheads="1"/>
          </p:cNvPicPr>
          <p:nvPr/>
        </p:nvPicPr>
        <p:blipFill>
          <a:blip r:embed="rId4" cstate="print"/>
          <a:srcRect l="14999" t="14444" b="16667"/>
          <a:stretch>
            <a:fillRect/>
          </a:stretch>
        </p:blipFill>
        <p:spPr bwMode="auto">
          <a:xfrm>
            <a:off x="533400" y="228600"/>
            <a:ext cx="3276600" cy="149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190</TotalTime>
  <Words>777</Words>
  <Application>Microsoft Office PowerPoint</Application>
  <PresentationFormat>Экран (16:9)</PresentationFormat>
  <Paragraphs>123</Paragraphs>
  <Slides>18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УМСО_7-10_ноября_2018</vt:lpstr>
      <vt:lpstr>Слайд 1</vt:lpstr>
      <vt:lpstr>Слайд 2</vt:lpstr>
      <vt:lpstr>Психологическое  здоровье </vt:lpstr>
      <vt:lpstr>Психологическое здоровье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Профессиональное выгорание </vt:lpstr>
      <vt:lpstr>СИМПТОМЫ ЭМОЦИОНАЛЬНОГО ВЫГОРАНИЯ</vt:lpstr>
      <vt:lpstr>Слайд 14</vt:lpstr>
      <vt:lpstr>Профилактика и коррекция профессионального выгорания</vt:lpstr>
      <vt:lpstr>Слайд 16</vt:lpstr>
      <vt:lpstr>Слайд 17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Admin</cp:lastModifiedBy>
  <cp:revision>16</cp:revision>
  <dcterms:created xsi:type="dcterms:W3CDTF">2018-11-02T10:29:20Z</dcterms:created>
  <dcterms:modified xsi:type="dcterms:W3CDTF">2018-11-14T03:44:13Z</dcterms:modified>
</cp:coreProperties>
</file>