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26"/>
  </p:notesMasterIdLst>
  <p:handoutMasterIdLst>
    <p:handoutMasterId r:id="rId27"/>
  </p:handoutMasterIdLst>
  <p:sldIdLst>
    <p:sldId id="531" r:id="rId3"/>
    <p:sldId id="526" r:id="rId4"/>
    <p:sldId id="493" r:id="rId5"/>
    <p:sldId id="504" r:id="rId6"/>
    <p:sldId id="532" r:id="rId7"/>
    <p:sldId id="533" r:id="rId8"/>
    <p:sldId id="508" r:id="rId9"/>
    <p:sldId id="473" r:id="rId10"/>
    <p:sldId id="497" r:id="rId11"/>
    <p:sldId id="436" r:id="rId12"/>
    <p:sldId id="443" r:id="rId13"/>
    <p:sldId id="506" r:id="rId14"/>
    <p:sldId id="534" r:id="rId15"/>
    <p:sldId id="536" r:id="rId16"/>
    <p:sldId id="510" r:id="rId17"/>
    <p:sldId id="511" r:id="rId18"/>
    <p:sldId id="512" r:id="rId19"/>
    <p:sldId id="496" r:id="rId20"/>
    <p:sldId id="527" r:id="rId21"/>
    <p:sldId id="537" r:id="rId22"/>
    <p:sldId id="528" r:id="rId23"/>
    <p:sldId id="529" r:id="rId24"/>
    <p:sldId id="530" r:id="rId25"/>
  </p:sldIdLst>
  <p:sldSz cx="12192000" cy="6858000"/>
  <p:notesSz cx="6858000" cy="9945688"/>
  <p:custDataLst>
    <p:tags r:id="rId28"/>
  </p:custDataLst>
  <p:defaultTextStyle>
    <a:defPPr>
      <a:defRPr lang="ru-RU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00"/>
    <a:srgbClr val="0070C0"/>
    <a:srgbClr val="000066"/>
    <a:srgbClr val="FF0000"/>
    <a:srgbClr val="006600"/>
    <a:srgbClr val="0099FF"/>
    <a:srgbClr val="92B7CA"/>
    <a:srgbClr val="CCFFCC"/>
    <a:srgbClr val="5DD5FF"/>
    <a:srgbClr val="9E78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1" autoAdjust="0"/>
    <p:restoredTop sz="81241" autoAdjust="0"/>
  </p:normalViewPr>
  <p:slideViewPr>
    <p:cSldViewPr snapToGrid="0">
      <p:cViewPr>
        <p:scale>
          <a:sx n="66" d="100"/>
          <a:sy n="66" d="100"/>
        </p:scale>
        <p:origin x="-1332" y="-15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71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D64C7B-08CF-491C-9C5C-06BC0D1986C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0B87E6B-45DF-427B-AC2F-1BE710E7B1F8}">
      <dgm:prSet phldrT="[Текст]" custT="1"/>
      <dgm:spPr/>
      <dgm:t>
        <a:bodyPr/>
        <a:lstStyle/>
        <a:p>
          <a:r>
            <a:rPr lang="ru-RU" sz="1000" b="0" dirty="0" smtClean="0">
              <a:latin typeface="Arial" pitchFamily="34" charset="0"/>
              <a:cs typeface="Arial" pitchFamily="34" charset="0"/>
            </a:rPr>
            <a:t>РЕЙТИНГИ КОМПЕТЕНЦИЙ</a:t>
          </a:r>
          <a:endParaRPr lang="ru-RU" sz="1000" b="0" dirty="0">
            <a:latin typeface="Arial" pitchFamily="34" charset="0"/>
            <a:cs typeface="Arial" pitchFamily="34" charset="0"/>
          </a:endParaRPr>
        </a:p>
      </dgm:t>
    </dgm:pt>
    <dgm:pt modelId="{7B100487-8B64-44DA-8C97-429A660FC960}" type="parTrans" cxnId="{086C18C3-8859-4C71-91D8-82FC0566E1A5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20B16B40-0F17-470F-B0EC-EAFA90CDFADC}" type="sibTrans" cxnId="{086C18C3-8859-4C71-91D8-82FC0566E1A5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EC339A54-973D-4C12-85E1-E0B4902A5E84}">
      <dgm:prSet phldrT="[Текст]" custT="1"/>
      <dgm:spPr/>
      <dgm:t>
        <a:bodyPr/>
        <a:lstStyle/>
        <a:p>
          <a:r>
            <a:rPr lang="ru-RU" sz="1000" b="0" dirty="0" smtClean="0">
              <a:latin typeface="Arial" pitchFamily="34" charset="0"/>
              <a:cs typeface="Arial" pitchFamily="34" charset="0"/>
            </a:rPr>
            <a:t>ПРОФЕССИОНАЛЬНЫЙ ДЕФИЦИТЫ</a:t>
          </a:r>
          <a:endParaRPr lang="ru-RU" sz="1000" b="0" dirty="0">
            <a:latin typeface="Arial" pitchFamily="34" charset="0"/>
            <a:cs typeface="Arial" pitchFamily="34" charset="0"/>
          </a:endParaRPr>
        </a:p>
      </dgm:t>
    </dgm:pt>
    <dgm:pt modelId="{4229FE9B-AA3B-42AA-980D-BA3BAEC8011D}" type="parTrans" cxnId="{2C6BFBD2-CD72-4C27-814A-87F045D45E66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C08BFAFC-4E6C-4904-95B7-81BE95A3CD07}" type="sibTrans" cxnId="{2C6BFBD2-CD72-4C27-814A-87F045D45E66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9F59E9D0-B3CE-456E-9649-D0C7A2D822C7}">
      <dgm:prSet phldrT="[Текст]" custT="1"/>
      <dgm:spPr/>
      <dgm:t>
        <a:bodyPr/>
        <a:lstStyle/>
        <a:p>
          <a:r>
            <a:rPr lang="ru-RU" sz="1000" b="0" dirty="0" smtClean="0">
              <a:latin typeface="Arial" pitchFamily="34" charset="0"/>
              <a:cs typeface="Arial" pitchFamily="34" charset="0"/>
            </a:rPr>
            <a:t>МОДУЛИ ПРОГРАММ</a:t>
          </a:r>
          <a:endParaRPr lang="ru-RU" sz="1000" b="0" dirty="0">
            <a:latin typeface="Arial" pitchFamily="34" charset="0"/>
            <a:cs typeface="Arial" pitchFamily="34" charset="0"/>
          </a:endParaRPr>
        </a:p>
      </dgm:t>
    </dgm:pt>
    <dgm:pt modelId="{D7F28F3B-19B8-407A-A171-B46B7A0C1FB4}" type="parTrans" cxnId="{952119A4-12F2-40F8-8AD9-1A473B6AB845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832ED746-2818-41AF-A925-04A27D8983C0}" type="sibTrans" cxnId="{952119A4-12F2-40F8-8AD9-1A473B6AB845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D25E2485-CE43-41F2-9BC6-867868E6AA12}" type="pres">
      <dgm:prSet presAssocID="{E1D64C7B-08CF-491C-9C5C-06BC0D1986C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95F4259-06E3-460F-A249-22F2BD7A4A87}" type="pres">
      <dgm:prSet presAssocID="{E1D64C7B-08CF-491C-9C5C-06BC0D1986CC}" presName="Name1" presStyleCnt="0"/>
      <dgm:spPr/>
    </dgm:pt>
    <dgm:pt modelId="{BCF5F3D2-3CD5-41FD-9956-4F12292F7873}" type="pres">
      <dgm:prSet presAssocID="{E1D64C7B-08CF-491C-9C5C-06BC0D1986CC}" presName="cycle" presStyleCnt="0"/>
      <dgm:spPr/>
    </dgm:pt>
    <dgm:pt modelId="{ACF40CA9-2791-4B91-8A89-905285B69321}" type="pres">
      <dgm:prSet presAssocID="{E1D64C7B-08CF-491C-9C5C-06BC0D1986CC}" presName="srcNode" presStyleLbl="node1" presStyleIdx="0" presStyleCnt="3"/>
      <dgm:spPr/>
    </dgm:pt>
    <dgm:pt modelId="{35301A6C-336C-4034-86AA-E955EE187E41}" type="pres">
      <dgm:prSet presAssocID="{E1D64C7B-08CF-491C-9C5C-06BC0D1986CC}" presName="conn" presStyleLbl="parChTrans1D2" presStyleIdx="0" presStyleCnt="1"/>
      <dgm:spPr/>
      <dgm:t>
        <a:bodyPr/>
        <a:lstStyle/>
        <a:p>
          <a:endParaRPr lang="ru-RU"/>
        </a:p>
      </dgm:t>
    </dgm:pt>
    <dgm:pt modelId="{E05EB942-DB18-4FBA-B13C-8CA1FD3BBF67}" type="pres">
      <dgm:prSet presAssocID="{E1D64C7B-08CF-491C-9C5C-06BC0D1986CC}" presName="extraNode" presStyleLbl="node1" presStyleIdx="0" presStyleCnt="3"/>
      <dgm:spPr/>
    </dgm:pt>
    <dgm:pt modelId="{41582D68-31A3-494A-972A-DFE7CF8428FF}" type="pres">
      <dgm:prSet presAssocID="{E1D64C7B-08CF-491C-9C5C-06BC0D1986CC}" presName="dstNode" presStyleLbl="node1" presStyleIdx="0" presStyleCnt="3"/>
      <dgm:spPr/>
    </dgm:pt>
    <dgm:pt modelId="{09F3665F-7A87-453A-9DF1-DE0E42626A85}" type="pres">
      <dgm:prSet presAssocID="{80B87E6B-45DF-427B-AC2F-1BE710E7B1F8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20AAC3-7DFE-40BB-AC48-D788D5C052D6}" type="pres">
      <dgm:prSet presAssocID="{80B87E6B-45DF-427B-AC2F-1BE710E7B1F8}" presName="accent_1" presStyleCnt="0"/>
      <dgm:spPr/>
    </dgm:pt>
    <dgm:pt modelId="{28974C43-DB92-486C-A341-DDCF94AF9C55}" type="pres">
      <dgm:prSet presAssocID="{80B87E6B-45DF-427B-AC2F-1BE710E7B1F8}" presName="accentRepeatNode" presStyleLbl="solidFgAcc1" presStyleIdx="0" presStyleCnt="3"/>
      <dgm:spPr/>
    </dgm:pt>
    <dgm:pt modelId="{E4B34EB5-B510-431B-B87C-3D588A9E9B46}" type="pres">
      <dgm:prSet presAssocID="{EC339A54-973D-4C12-85E1-E0B4902A5E84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806673-C53A-4EA2-ABFA-522CA58658DB}" type="pres">
      <dgm:prSet presAssocID="{EC339A54-973D-4C12-85E1-E0B4902A5E84}" presName="accent_2" presStyleCnt="0"/>
      <dgm:spPr/>
    </dgm:pt>
    <dgm:pt modelId="{C2817F69-497C-40FF-9F94-165E06EB686B}" type="pres">
      <dgm:prSet presAssocID="{EC339A54-973D-4C12-85E1-E0B4902A5E84}" presName="accentRepeatNode" presStyleLbl="solidFgAcc1" presStyleIdx="1" presStyleCnt="3"/>
      <dgm:spPr/>
    </dgm:pt>
    <dgm:pt modelId="{8314DA74-C300-4612-8670-A5C0A1F99D58}" type="pres">
      <dgm:prSet presAssocID="{9F59E9D0-B3CE-456E-9649-D0C7A2D822C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DCE4AA-8413-4AE9-8B18-598B19668059}" type="pres">
      <dgm:prSet presAssocID="{9F59E9D0-B3CE-456E-9649-D0C7A2D822C7}" presName="accent_3" presStyleCnt="0"/>
      <dgm:spPr/>
    </dgm:pt>
    <dgm:pt modelId="{29BDFBDB-45A5-4431-8525-70D4A94AC57D}" type="pres">
      <dgm:prSet presAssocID="{9F59E9D0-B3CE-456E-9649-D0C7A2D822C7}" presName="accentRepeatNode" presStyleLbl="solidFgAcc1" presStyleIdx="2" presStyleCnt="3"/>
      <dgm:spPr/>
    </dgm:pt>
  </dgm:ptLst>
  <dgm:cxnLst>
    <dgm:cxn modelId="{952119A4-12F2-40F8-8AD9-1A473B6AB845}" srcId="{E1D64C7B-08CF-491C-9C5C-06BC0D1986CC}" destId="{9F59E9D0-B3CE-456E-9649-D0C7A2D822C7}" srcOrd="2" destOrd="0" parTransId="{D7F28F3B-19B8-407A-A171-B46B7A0C1FB4}" sibTransId="{832ED746-2818-41AF-A925-04A27D8983C0}"/>
    <dgm:cxn modelId="{086C18C3-8859-4C71-91D8-82FC0566E1A5}" srcId="{E1D64C7B-08CF-491C-9C5C-06BC0D1986CC}" destId="{80B87E6B-45DF-427B-AC2F-1BE710E7B1F8}" srcOrd="0" destOrd="0" parTransId="{7B100487-8B64-44DA-8C97-429A660FC960}" sibTransId="{20B16B40-0F17-470F-B0EC-EAFA90CDFADC}"/>
    <dgm:cxn modelId="{C2D0A07A-AB6F-4FA9-A490-0E7D0A062CE3}" type="presOf" srcId="{80B87E6B-45DF-427B-AC2F-1BE710E7B1F8}" destId="{09F3665F-7A87-453A-9DF1-DE0E42626A85}" srcOrd="0" destOrd="0" presId="urn:microsoft.com/office/officeart/2008/layout/VerticalCurvedList"/>
    <dgm:cxn modelId="{29EF1F3D-CF68-4BE4-A6F8-DE116B884E7B}" type="presOf" srcId="{20B16B40-0F17-470F-B0EC-EAFA90CDFADC}" destId="{35301A6C-336C-4034-86AA-E955EE187E41}" srcOrd="0" destOrd="0" presId="urn:microsoft.com/office/officeart/2008/layout/VerticalCurvedList"/>
    <dgm:cxn modelId="{2C6BFBD2-CD72-4C27-814A-87F045D45E66}" srcId="{E1D64C7B-08CF-491C-9C5C-06BC0D1986CC}" destId="{EC339A54-973D-4C12-85E1-E0B4902A5E84}" srcOrd="1" destOrd="0" parTransId="{4229FE9B-AA3B-42AA-980D-BA3BAEC8011D}" sibTransId="{C08BFAFC-4E6C-4904-95B7-81BE95A3CD07}"/>
    <dgm:cxn modelId="{6C2DCE1E-3D1B-4815-A6FB-A2F798CF920A}" type="presOf" srcId="{EC339A54-973D-4C12-85E1-E0B4902A5E84}" destId="{E4B34EB5-B510-431B-B87C-3D588A9E9B46}" srcOrd="0" destOrd="0" presId="urn:microsoft.com/office/officeart/2008/layout/VerticalCurvedList"/>
    <dgm:cxn modelId="{D79FA580-BD1E-45AA-B7B1-17CFC100F60F}" type="presOf" srcId="{9F59E9D0-B3CE-456E-9649-D0C7A2D822C7}" destId="{8314DA74-C300-4612-8670-A5C0A1F99D58}" srcOrd="0" destOrd="0" presId="urn:microsoft.com/office/officeart/2008/layout/VerticalCurvedList"/>
    <dgm:cxn modelId="{39E1D86E-841B-453F-849E-A7D915146787}" type="presOf" srcId="{E1D64C7B-08CF-491C-9C5C-06BC0D1986CC}" destId="{D25E2485-CE43-41F2-9BC6-867868E6AA12}" srcOrd="0" destOrd="0" presId="urn:microsoft.com/office/officeart/2008/layout/VerticalCurvedList"/>
    <dgm:cxn modelId="{340A6539-9DCE-4FF6-B7B6-0BB397D9154B}" type="presParOf" srcId="{D25E2485-CE43-41F2-9BC6-867868E6AA12}" destId="{295F4259-06E3-460F-A249-22F2BD7A4A87}" srcOrd="0" destOrd="0" presId="urn:microsoft.com/office/officeart/2008/layout/VerticalCurvedList"/>
    <dgm:cxn modelId="{A8093352-B6A1-4CA0-A6DD-1121CFDFDBE3}" type="presParOf" srcId="{295F4259-06E3-460F-A249-22F2BD7A4A87}" destId="{BCF5F3D2-3CD5-41FD-9956-4F12292F7873}" srcOrd="0" destOrd="0" presId="urn:microsoft.com/office/officeart/2008/layout/VerticalCurvedList"/>
    <dgm:cxn modelId="{F165FA82-67B0-4831-90AE-A9A7656FA8A7}" type="presParOf" srcId="{BCF5F3D2-3CD5-41FD-9956-4F12292F7873}" destId="{ACF40CA9-2791-4B91-8A89-905285B69321}" srcOrd="0" destOrd="0" presId="urn:microsoft.com/office/officeart/2008/layout/VerticalCurvedList"/>
    <dgm:cxn modelId="{F26A7F45-6B43-4568-8BAD-0368C87E715C}" type="presParOf" srcId="{BCF5F3D2-3CD5-41FD-9956-4F12292F7873}" destId="{35301A6C-336C-4034-86AA-E955EE187E41}" srcOrd="1" destOrd="0" presId="urn:microsoft.com/office/officeart/2008/layout/VerticalCurvedList"/>
    <dgm:cxn modelId="{38BEBCE8-D11B-4739-9D66-9E97B954F02E}" type="presParOf" srcId="{BCF5F3D2-3CD5-41FD-9956-4F12292F7873}" destId="{E05EB942-DB18-4FBA-B13C-8CA1FD3BBF67}" srcOrd="2" destOrd="0" presId="urn:microsoft.com/office/officeart/2008/layout/VerticalCurvedList"/>
    <dgm:cxn modelId="{1A409621-B3AF-47CF-BCA9-2D8B6427EE49}" type="presParOf" srcId="{BCF5F3D2-3CD5-41FD-9956-4F12292F7873}" destId="{41582D68-31A3-494A-972A-DFE7CF8428FF}" srcOrd="3" destOrd="0" presId="urn:microsoft.com/office/officeart/2008/layout/VerticalCurvedList"/>
    <dgm:cxn modelId="{160CA507-34FE-49E8-BCC1-6DF7A34B3E26}" type="presParOf" srcId="{295F4259-06E3-460F-A249-22F2BD7A4A87}" destId="{09F3665F-7A87-453A-9DF1-DE0E42626A85}" srcOrd="1" destOrd="0" presId="urn:microsoft.com/office/officeart/2008/layout/VerticalCurvedList"/>
    <dgm:cxn modelId="{07A32586-9D22-4E2F-B706-99AAAE4C731A}" type="presParOf" srcId="{295F4259-06E3-460F-A249-22F2BD7A4A87}" destId="{E720AAC3-7DFE-40BB-AC48-D788D5C052D6}" srcOrd="2" destOrd="0" presId="urn:microsoft.com/office/officeart/2008/layout/VerticalCurvedList"/>
    <dgm:cxn modelId="{F2A2B816-970E-4BE8-B0A5-900D1135A1CD}" type="presParOf" srcId="{E720AAC3-7DFE-40BB-AC48-D788D5C052D6}" destId="{28974C43-DB92-486C-A341-DDCF94AF9C55}" srcOrd="0" destOrd="0" presId="urn:microsoft.com/office/officeart/2008/layout/VerticalCurvedList"/>
    <dgm:cxn modelId="{8D9A171A-BF1F-43EC-9AC4-23A501DF6A5C}" type="presParOf" srcId="{295F4259-06E3-460F-A249-22F2BD7A4A87}" destId="{E4B34EB5-B510-431B-B87C-3D588A9E9B46}" srcOrd="3" destOrd="0" presId="urn:microsoft.com/office/officeart/2008/layout/VerticalCurvedList"/>
    <dgm:cxn modelId="{CC1C213C-35FA-4D84-BA44-9E6BF17735AD}" type="presParOf" srcId="{295F4259-06E3-460F-A249-22F2BD7A4A87}" destId="{F6806673-C53A-4EA2-ABFA-522CA58658DB}" srcOrd="4" destOrd="0" presId="urn:microsoft.com/office/officeart/2008/layout/VerticalCurvedList"/>
    <dgm:cxn modelId="{8E3AAB7D-FA6B-4CF1-8C81-ED26CDDBED47}" type="presParOf" srcId="{F6806673-C53A-4EA2-ABFA-522CA58658DB}" destId="{C2817F69-497C-40FF-9F94-165E06EB686B}" srcOrd="0" destOrd="0" presId="urn:microsoft.com/office/officeart/2008/layout/VerticalCurvedList"/>
    <dgm:cxn modelId="{E42D1486-B9C8-4E71-9603-4176C2C1BA22}" type="presParOf" srcId="{295F4259-06E3-460F-A249-22F2BD7A4A87}" destId="{8314DA74-C300-4612-8670-A5C0A1F99D58}" srcOrd="5" destOrd="0" presId="urn:microsoft.com/office/officeart/2008/layout/VerticalCurvedList"/>
    <dgm:cxn modelId="{F256EC3F-2C0C-4F51-950A-4654CABE3311}" type="presParOf" srcId="{295F4259-06E3-460F-A249-22F2BD7A4A87}" destId="{FBDCE4AA-8413-4AE9-8B18-598B19668059}" srcOrd="6" destOrd="0" presId="urn:microsoft.com/office/officeart/2008/layout/VerticalCurvedList"/>
    <dgm:cxn modelId="{F70C5C85-74F1-4824-AF62-CACF4B5B407F}" type="presParOf" srcId="{FBDCE4AA-8413-4AE9-8B18-598B19668059}" destId="{29BDFBDB-45A5-4431-8525-70D4A94AC57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5301A6C-336C-4034-86AA-E955EE187E41}">
      <dsp:nvSpPr>
        <dsp:cNvPr id="0" name=""/>
        <dsp:cNvSpPr/>
      </dsp:nvSpPr>
      <dsp:spPr>
        <a:xfrm>
          <a:off x="-2020844" y="-313169"/>
          <a:ext cx="2415694" cy="2415694"/>
        </a:xfrm>
        <a:prstGeom prst="blockArc">
          <a:avLst>
            <a:gd name="adj1" fmla="val 18900000"/>
            <a:gd name="adj2" fmla="val 2700000"/>
            <a:gd name="adj3" fmla="val 894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F3665F-7A87-453A-9DF1-DE0E42626A85}">
      <dsp:nvSpPr>
        <dsp:cNvPr id="0" name=""/>
        <dsp:cNvSpPr/>
      </dsp:nvSpPr>
      <dsp:spPr>
        <a:xfrm>
          <a:off x="253794" y="178935"/>
          <a:ext cx="2449911" cy="3578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060" tIns="25400" rIns="25400" bIns="254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 smtClean="0">
              <a:latin typeface="Arial" pitchFamily="34" charset="0"/>
              <a:cs typeface="Arial" pitchFamily="34" charset="0"/>
            </a:rPr>
            <a:t>РЕЙТИНГИ КОМПЕТЕНЦИЙ</a:t>
          </a:r>
          <a:endParaRPr lang="ru-RU" sz="1000" b="0" kern="1200" dirty="0">
            <a:latin typeface="Arial" pitchFamily="34" charset="0"/>
            <a:cs typeface="Arial" pitchFamily="34" charset="0"/>
          </a:endParaRPr>
        </a:p>
      </dsp:txBody>
      <dsp:txXfrm>
        <a:off x="253794" y="178935"/>
        <a:ext cx="2449911" cy="357871"/>
      </dsp:txXfrm>
    </dsp:sp>
    <dsp:sp modelId="{28974C43-DB92-486C-A341-DDCF94AF9C55}">
      <dsp:nvSpPr>
        <dsp:cNvPr id="0" name=""/>
        <dsp:cNvSpPr/>
      </dsp:nvSpPr>
      <dsp:spPr>
        <a:xfrm>
          <a:off x="30125" y="134201"/>
          <a:ext cx="447339" cy="4473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B34EB5-B510-431B-B87C-3D588A9E9B46}">
      <dsp:nvSpPr>
        <dsp:cNvPr id="0" name=""/>
        <dsp:cNvSpPr/>
      </dsp:nvSpPr>
      <dsp:spPr>
        <a:xfrm>
          <a:off x="383880" y="715742"/>
          <a:ext cx="2319825" cy="357871"/>
        </a:xfrm>
        <a:prstGeom prst="rect">
          <a:avLst/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060" tIns="25400" rIns="25400" bIns="254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 smtClean="0">
              <a:latin typeface="Arial" pitchFamily="34" charset="0"/>
              <a:cs typeface="Arial" pitchFamily="34" charset="0"/>
            </a:rPr>
            <a:t>ПРОФЕССИОНАЛЬНЫЙ ДЕФИЦИТЫ</a:t>
          </a:r>
          <a:endParaRPr lang="ru-RU" sz="1000" b="0" kern="1200" dirty="0">
            <a:latin typeface="Arial" pitchFamily="34" charset="0"/>
            <a:cs typeface="Arial" pitchFamily="34" charset="0"/>
          </a:endParaRPr>
        </a:p>
      </dsp:txBody>
      <dsp:txXfrm>
        <a:off x="383880" y="715742"/>
        <a:ext cx="2319825" cy="357871"/>
      </dsp:txXfrm>
    </dsp:sp>
    <dsp:sp modelId="{C2817F69-497C-40FF-9F94-165E06EB686B}">
      <dsp:nvSpPr>
        <dsp:cNvPr id="0" name=""/>
        <dsp:cNvSpPr/>
      </dsp:nvSpPr>
      <dsp:spPr>
        <a:xfrm>
          <a:off x="160211" y="671008"/>
          <a:ext cx="447339" cy="4473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3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14DA74-C300-4612-8670-A5C0A1F99D58}">
      <dsp:nvSpPr>
        <dsp:cNvPr id="0" name=""/>
        <dsp:cNvSpPr/>
      </dsp:nvSpPr>
      <dsp:spPr>
        <a:xfrm>
          <a:off x="253794" y="1252549"/>
          <a:ext cx="2449911" cy="357871"/>
        </a:xfrm>
        <a:prstGeom prst="rect">
          <a:avLst/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060" tIns="25400" rIns="25400" bIns="254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 smtClean="0">
              <a:latin typeface="Arial" pitchFamily="34" charset="0"/>
              <a:cs typeface="Arial" pitchFamily="34" charset="0"/>
            </a:rPr>
            <a:t>МОДУЛИ ПРОГРАММ</a:t>
          </a:r>
          <a:endParaRPr lang="ru-RU" sz="1000" b="0" kern="1200" dirty="0">
            <a:latin typeface="Arial" pitchFamily="34" charset="0"/>
            <a:cs typeface="Arial" pitchFamily="34" charset="0"/>
          </a:endParaRPr>
        </a:p>
      </dsp:txBody>
      <dsp:txXfrm>
        <a:off x="253794" y="1252549"/>
        <a:ext cx="2449911" cy="357871"/>
      </dsp:txXfrm>
    </dsp:sp>
    <dsp:sp modelId="{29BDFBDB-45A5-4431-8525-70D4A94AC57D}">
      <dsp:nvSpPr>
        <dsp:cNvPr id="0" name=""/>
        <dsp:cNvSpPr/>
      </dsp:nvSpPr>
      <dsp:spPr>
        <a:xfrm>
          <a:off x="30125" y="1207815"/>
          <a:ext cx="447339" cy="4473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5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8875C-789D-4624-B895-CAEE7F9C6A72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EAC7C2-B1E2-4DD1-A833-B7DE5F733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409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4B0F4-52ED-4063-A041-6EC96640AF56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6406F0-55DB-4F64-82F9-274A54577A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3366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366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0891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73767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73767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08910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73767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73767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73767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08910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0891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0891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08910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735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406F0-55DB-4F64-82F9-274A54577A2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0891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A7B6-C2F1-4ED8-9EAE-B63CF092C7EC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9D83-E71A-4E78-937F-ECEE6009ED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5278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A7B6-C2F1-4ED8-9EAE-B63CF092C7EC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9D83-E71A-4E78-937F-ECEE6009ED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1844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A7B6-C2F1-4ED8-9EAE-B63CF092C7EC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9D83-E71A-4E78-937F-ECEE6009ED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0948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half" idx="1"/>
          </p:nvPr>
        </p:nvSpPr>
        <p:spPr>
          <a:xfrm>
            <a:off x="1286307" y="2300417"/>
            <a:ext cx="9629636" cy="335225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26986946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573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18989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6937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9204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92553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353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A7B6-C2F1-4ED8-9EAE-B63CF092C7EC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9D83-E71A-4E78-937F-ECEE6009ED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6988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1739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16701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55755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13010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0923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A7B6-C2F1-4ED8-9EAE-B63CF092C7EC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9D83-E71A-4E78-937F-ECEE6009ED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8147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A7B6-C2F1-4ED8-9EAE-B63CF092C7EC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9D83-E71A-4E78-937F-ECEE6009ED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8734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A7B6-C2F1-4ED8-9EAE-B63CF092C7EC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9D83-E71A-4E78-937F-ECEE6009ED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7405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A7B6-C2F1-4ED8-9EAE-B63CF092C7EC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9D83-E71A-4E78-937F-ECEE6009ED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8343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A7B6-C2F1-4ED8-9EAE-B63CF092C7EC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9D83-E71A-4E78-937F-ECEE6009ED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4753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A7B6-C2F1-4ED8-9EAE-B63CF092C7EC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9D83-E71A-4E78-937F-ECEE6009ED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7265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DA7B6-C2F1-4ED8-9EAE-B63CF092C7EC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9D83-E71A-4E78-937F-ECEE6009ED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5203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DA7B6-C2F1-4ED8-9EAE-B63CF092C7EC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39D83-E71A-4E78-937F-ECEE6009ED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3027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14.11.2018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7615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hyperlink" Target="http://www.google.ru/url?sa=i&amp;rct=j&amp;q=&amp;esrc=s&amp;frm=1&amp;source=images&amp;cd=&amp;cad=rja&amp;uact=8&amp;ved=0ahUKEwjjhpyW24fUAhXME5oKHd2NDgoQjRwIBw&amp;url=http://elearningrb.ru/bgpu/&amp;psig=AFQjCNG0o0NnnaA421D1Krzg6U4ayWu3Sw&amp;ust=1495687202534139" TargetMode="External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1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33.png"/><Relationship Id="rId10" Type="http://schemas.microsoft.com/office/2007/relationships/diagramDrawing" Target="../diagrams/drawing1.xml"/><Relationship Id="rId4" Type="http://schemas.openxmlformats.org/officeDocument/2006/relationships/image" Target="../media/image32.png"/><Relationship Id="rId9" Type="http://schemas.openxmlformats.org/officeDocument/2006/relationships/diagramColors" Target="../diagrams/colors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692697"/>
            <a:ext cx="10363200" cy="2907755"/>
          </a:xfrm>
        </p:spPr>
        <p:txBody>
          <a:bodyPr>
            <a:normAutofit/>
          </a:bodyPr>
          <a:lstStyle/>
          <a:p>
            <a:r>
              <a:rPr lang="ru-RU" sz="43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ПАНЕЛЬНАЯ ДИСКУССИЯ</a:t>
            </a:r>
            <a:r>
              <a:rPr lang="ru-RU" sz="4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«Развитие кадрового потенциала </a:t>
            </a:r>
            <a:br>
              <a:rPr lang="ru-RU" sz="4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системы образования»</a:t>
            </a: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15415" y="4149080"/>
            <a:ext cx="10561173" cy="1080120"/>
          </a:xfrm>
        </p:spPr>
        <p:txBody>
          <a:bodyPr>
            <a:normAutofit/>
          </a:bodyPr>
          <a:lstStyle/>
          <a:p>
            <a:r>
              <a:rPr lang="ru-RU" sz="3700" dirty="0">
                <a:solidFill>
                  <a:schemeClr val="accent4">
                    <a:lumMod val="75000"/>
                  </a:schemeClr>
                </a:solidFill>
              </a:rPr>
              <a:t>Модератор: Калимуллина Гузель </a:t>
            </a:r>
            <a:r>
              <a:rPr lang="ru-RU" sz="3700" dirty="0" err="1">
                <a:solidFill>
                  <a:schemeClr val="accent4">
                    <a:lumMod val="75000"/>
                  </a:schemeClr>
                </a:solidFill>
              </a:rPr>
              <a:t>Ибрагимовна</a:t>
            </a:r>
            <a:endParaRPr lang="ru-RU" sz="37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5721925"/>
            <a:ext cx="12192000" cy="1136075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4485225" y="6093296"/>
            <a:ext cx="4320480" cy="648072"/>
          </a:xfrm>
          <a:prstGeom prst="rect">
            <a:avLst/>
          </a:prstGeom>
        </p:spPr>
        <p:txBody>
          <a:bodyPr vert="horz" lIns="121914" tIns="60957" rIns="121914" bIns="60957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7 ноября 2018 г.</a:t>
            </a:r>
          </a:p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046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60641" y="63113"/>
            <a:ext cx="11331147" cy="805439"/>
          </a:xfrm>
          <a:prstGeom prst="rect">
            <a:avLst/>
          </a:prstGeom>
        </p:spPr>
        <p:txBody>
          <a:bodyPr vert="horz" lIns="91438" tIns="45719" rIns="91438" bIns="45719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cs typeface="Arial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1349678" y="7766565"/>
            <a:ext cx="1219199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3139688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711200" y="209222"/>
            <a:ext cx="10515600" cy="65933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9900"/>
                </a:solidFill>
                <a:latin typeface="+mn-lt"/>
              </a:rPr>
              <a:t>Дорожная карта по формированию и введению НСУР</a:t>
            </a:r>
            <a:endParaRPr lang="ru-RU" sz="2800" b="1" dirty="0">
              <a:solidFill>
                <a:srgbClr val="009900"/>
              </a:solidFill>
              <a:latin typeface="+mn-lt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25113431"/>
              </p:ext>
            </p:extLst>
          </p:nvPr>
        </p:nvGraphicFramePr>
        <p:xfrm>
          <a:off x="160642" y="836717"/>
          <a:ext cx="11900730" cy="32069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900730"/>
              </a:tblGrid>
              <a:tr h="1167213">
                <a:tc>
                  <a:txBody>
                    <a:bodyPr/>
                    <a:lstStyle/>
                    <a:p>
                      <a:pPr marL="0" marR="0" indent="0" algn="just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/>
                        <a:t>1 ЭТАП: </a:t>
                      </a:r>
                      <a:r>
                        <a:rPr lang="ru-RU" sz="1800" u="sng" kern="1200" dirty="0" smtClean="0"/>
                        <a:t>организационно-координационные и информационные ме</a:t>
                      </a:r>
                      <a:r>
                        <a:rPr lang="ru-RU" sz="1800" kern="1200" dirty="0" smtClean="0"/>
                        <a:t>роприятия</a:t>
                      </a:r>
                      <a:r>
                        <a:rPr lang="ru-RU" sz="1800" kern="1200" baseline="0" dirty="0" smtClean="0"/>
                        <a:t> </a:t>
                      </a:r>
                      <a:r>
                        <a:rPr lang="ru-RU" sz="1800" kern="1200" dirty="0" smtClean="0"/>
                        <a:t>(формирование списка субъектов, принимающих участие в апробации новой модели аттестации учителей на основе оценки соответствия их квалификации требованиям ПС, ФГОС ОО на основе ЕФОМ; формирование экспертного сообщества)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63496">
                <a:tc>
                  <a:txBody>
                    <a:bodyPr/>
                    <a:lstStyle/>
                    <a:p>
                      <a:pPr marL="0" marR="0" indent="0" algn="just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/>
                        <a:t>2</a:t>
                      </a:r>
                      <a:r>
                        <a:rPr lang="ru-RU" sz="1800" kern="1200" baseline="0" dirty="0" smtClean="0"/>
                        <a:t> ЭТАП: </a:t>
                      </a:r>
                      <a:r>
                        <a:rPr lang="ru-RU" sz="1800" kern="1200" dirty="0" smtClean="0"/>
                        <a:t>формирование </a:t>
                      </a:r>
                      <a:r>
                        <a:rPr lang="ru-RU" sz="1800" u="sng" kern="1200" dirty="0" smtClean="0"/>
                        <a:t>новой модели аттестации </a:t>
                      </a:r>
                      <a:r>
                        <a:rPr lang="ru-RU" sz="1800" kern="1200" dirty="0" smtClean="0"/>
                        <a:t>учителей и подготовка наборов ЕФОМ</a:t>
                      </a:r>
                      <a:endParaRPr lang="ru-RU" sz="1800" dirty="0" smtClean="0"/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0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82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/>
                        <a:t>3</a:t>
                      </a:r>
                      <a:r>
                        <a:rPr lang="ru-RU" sz="1800" kern="1200" baseline="0" dirty="0" smtClean="0"/>
                        <a:t> ЭТАП: </a:t>
                      </a:r>
                      <a:r>
                        <a:rPr lang="ru-RU" sz="1800" kern="1200" dirty="0" smtClean="0"/>
                        <a:t>закрепление национальной системы учительского роста </a:t>
                      </a:r>
                      <a:r>
                        <a:rPr lang="ru-RU" sz="1800" u="sng" kern="1200" dirty="0" smtClean="0"/>
                        <a:t>в нормативном правовом поле </a:t>
                      </a:r>
                      <a:endParaRPr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916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kern="1200" dirty="0" smtClean="0"/>
                        <a:t>4</a:t>
                      </a:r>
                      <a:r>
                        <a:rPr lang="ru-RU" sz="1800" kern="1200" baseline="0" dirty="0" smtClean="0"/>
                        <a:t> ЭТАП: </a:t>
                      </a:r>
                      <a:r>
                        <a:rPr lang="ru-RU" sz="1800" u="sng" kern="1200" dirty="0" smtClean="0"/>
                        <a:t>разработка методических рекомендаций </a:t>
                      </a:r>
                      <a:r>
                        <a:rPr lang="ru-RU" sz="1800" kern="1200" dirty="0" smtClean="0"/>
                        <a:t>и предложений по вопросам введения национальной системы учительского роста (условия </a:t>
                      </a:r>
                      <a:r>
                        <a:rPr lang="ru-RU" sz="1800" u="sng" kern="1200" dirty="0" smtClean="0"/>
                        <a:t>введения в штатное расписание ОО новых должностей</a:t>
                      </a:r>
                      <a:r>
                        <a:rPr lang="ru-RU" sz="1800" kern="1200" dirty="0" smtClean="0"/>
                        <a:t>; оплата с учетом дифференцированного подхода к распределению стимулирующих выплат на основе результатов прохождения педагогическими работниками аттестации на основе ЕФОМ…)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89679" y="4077782"/>
            <a:ext cx="10473069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Единые федеральные оценочные материалы формируются из четырех модулей.</a:t>
            </a:r>
            <a:r>
              <a:rPr lang="ru-RU" dirty="0" smtClean="0"/>
              <a:t> </a:t>
            </a:r>
          </a:p>
          <a:p>
            <a:r>
              <a:rPr lang="ru-RU" dirty="0" smtClean="0"/>
              <a:t>1М: предметная подготовка учителя (предметные компетенции);</a:t>
            </a:r>
          </a:p>
          <a:p>
            <a:r>
              <a:rPr lang="ru-RU" dirty="0" smtClean="0"/>
              <a:t>2М:методика преподавания (методические компетенции);</a:t>
            </a:r>
          </a:p>
          <a:p>
            <a:r>
              <a:rPr lang="ru-RU" dirty="0" smtClean="0"/>
              <a:t>3М: </a:t>
            </a:r>
            <a:r>
              <a:rPr lang="ru-RU" dirty="0" err="1" smtClean="0"/>
              <a:t>психолого</a:t>
            </a:r>
            <a:r>
              <a:rPr lang="ru-RU" dirty="0" smtClean="0"/>
              <a:t>–педагогические компетенции;</a:t>
            </a:r>
          </a:p>
          <a:p>
            <a:r>
              <a:rPr lang="ru-RU" dirty="0" smtClean="0"/>
              <a:t>4М: коммуникативные компетенции.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-17688" y="5718629"/>
            <a:ext cx="12227375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95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3" cstate="print"/>
          <a:srcRect l="19520" t="30792" r="17759" b="5172"/>
          <a:stretch/>
        </p:blipFill>
        <p:spPr>
          <a:xfrm>
            <a:off x="1" y="1016000"/>
            <a:ext cx="12209686" cy="584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3305" y="293967"/>
            <a:ext cx="1199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Диагностический инструментарий оценки компетенций</a:t>
            </a:r>
            <a:endParaRPr lang="ru-RU" sz="3200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-17688" y="5718629"/>
            <a:ext cx="12227375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3619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7604" t="31062" r="5376" b="9426"/>
          <a:stretch/>
        </p:blipFill>
        <p:spPr bwMode="auto">
          <a:xfrm>
            <a:off x="638629" y="739016"/>
            <a:ext cx="10522857" cy="5022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54842" y="154241"/>
            <a:ext cx="11837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Диагностический инструментарий оценки компетенций</a:t>
            </a:r>
            <a:endParaRPr lang="ru-RU" sz="3200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-17688" y="5718629"/>
            <a:ext cx="12227375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3619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academy-prof.ru/img/uploads21%20(2).png"/>
          <p:cNvPicPr/>
          <p:nvPr/>
        </p:nvPicPr>
        <p:blipFill rotWithShape="1">
          <a:blip r:embed="rId3" cstate="print">
            <a:clrChange>
              <a:clrFrom>
                <a:srgbClr val="F8F9FD"/>
              </a:clrFrom>
              <a:clrTo>
                <a:srgbClr val="F8F9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867"/>
          <a:stretch/>
        </p:blipFill>
        <p:spPr bwMode="auto">
          <a:xfrm>
            <a:off x="391886" y="1059543"/>
            <a:ext cx="11321143" cy="46590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91886" y="313898"/>
            <a:ext cx="11596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АТТЕСТАЦИИ (из проекта НСУР)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-17688" y="5718629"/>
            <a:ext cx="12227375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1706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60641" y="63113"/>
            <a:ext cx="11331147" cy="805439"/>
          </a:xfrm>
          <a:prstGeom prst="rect">
            <a:avLst/>
          </a:prstGeom>
        </p:spPr>
        <p:txBody>
          <a:bodyPr vert="horz" lIns="91438" tIns="45719" rIns="91438" bIns="45719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cs typeface="Arial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1349678" y="7766565"/>
            <a:ext cx="1219199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3139688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25279" y="265813"/>
            <a:ext cx="10515600" cy="6593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+mj-lt"/>
              </a:rPr>
              <a:t>Дорожная карта по формированию и введению НСУР</a:t>
            </a:r>
            <a:endParaRPr lang="ru-RU" sz="3200" b="1" dirty="0">
              <a:latin typeface="+mj-lt"/>
            </a:endParaRPr>
          </a:p>
        </p:txBody>
      </p:sp>
      <p:pic>
        <p:nvPicPr>
          <p:cNvPr id="7" name="Рисунок 6" descr="ислам2.jpg"/>
          <p:cNvPicPr>
            <a:picLocks noChangeAspect="1"/>
          </p:cNvPicPr>
          <p:nvPr/>
        </p:nvPicPr>
        <p:blipFill>
          <a:blip r:embed="rId3" cstate="print">
            <a:lum bright="-20000"/>
          </a:blip>
          <a:srcRect t="2608" b="78936"/>
          <a:stretch>
            <a:fillRect/>
          </a:stretch>
        </p:blipFill>
        <p:spPr>
          <a:xfrm>
            <a:off x="0" y="130629"/>
            <a:ext cx="12192000" cy="924448"/>
          </a:xfrm>
          <a:prstGeom prst="rect">
            <a:avLst/>
          </a:prstGeom>
        </p:spPr>
      </p:pic>
      <p:sp>
        <p:nvSpPr>
          <p:cNvPr id="8" name="Заголовок 8"/>
          <p:cNvSpPr txBox="1">
            <a:spLocks/>
          </p:cNvSpPr>
          <p:nvPr/>
        </p:nvSpPr>
        <p:spPr>
          <a:xfrm>
            <a:off x="191068" y="303913"/>
            <a:ext cx="10324531" cy="65933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pPr marL="0" marR="0" lvl="0" indent="0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j-ea"/>
                <a:cs typeface="+mj-cs"/>
              </a:rPr>
              <a:t>Проект структуры аттестации по 100-балльной шкале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48863" y="322821"/>
            <a:ext cx="1262615" cy="4879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l="7428" t="17951" r="4250" b="11165"/>
          <a:stretch>
            <a:fillRect/>
          </a:stretch>
        </p:blipFill>
        <p:spPr bwMode="auto">
          <a:xfrm>
            <a:off x="1637722" y="1078172"/>
            <a:ext cx="9002211" cy="5779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162296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" y="23612"/>
            <a:ext cx="12191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1-го этапа: учителя математики (процент от максимально возможного балла)</a:t>
            </a:r>
            <a:endParaRPr lang="ru-RU" sz="2800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8284" t="46744" r="8097" b="13386"/>
          <a:stretch/>
        </p:blipFill>
        <p:spPr bwMode="auto">
          <a:xfrm>
            <a:off x="-1" y="977719"/>
            <a:ext cx="12191999" cy="4680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-17688" y="5718629"/>
            <a:ext cx="12227375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3619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5143" y="174974"/>
            <a:ext cx="12023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1-го этапа: учителя русского языка</a:t>
            </a:r>
            <a:r>
              <a:rPr lang="ru-RU" sz="28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(процент от максимально возможного балла)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7836" t="37609" r="6866" b="22481"/>
          <a:stretch/>
        </p:blipFill>
        <p:spPr bwMode="auto">
          <a:xfrm>
            <a:off x="1" y="1129081"/>
            <a:ext cx="12168439" cy="4589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-17688" y="5718629"/>
            <a:ext cx="12227375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3619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941" y="154240"/>
            <a:ext cx="9621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1-го этапа: </a:t>
            </a:r>
            <a:r>
              <a:rPr lang="ru-RU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профзадача</a:t>
            </a:r>
            <a:r>
              <a:rPr lang="ru-RU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видеоурок</a:t>
            </a:r>
            <a:r>
              <a:rPr lang="ru-RU" sz="28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9067" t="48035" r="8433" b="11427"/>
          <a:stretch/>
        </p:blipFill>
        <p:spPr bwMode="auto">
          <a:xfrm>
            <a:off x="0" y="841829"/>
            <a:ext cx="12192000" cy="4712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-17688" y="5718629"/>
            <a:ext cx="12227375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3619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4166" t="25478" r="3497" b="12734"/>
          <a:stretch>
            <a:fillRect/>
          </a:stretch>
        </p:blipFill>
        <p:spPr bwMode="auto">
          <a:xfrm>
            <a:off x="1" y="1017738"/>
            <a:ext cx="12192000" cy="584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60641" y="63113"/>
            <a:ext cx="11331147" cy="805439"/>
          </a:xfrm>
          <a:prstGeom prst="rect">
            <a:avLst/>
          </a:prstGeom>
        </p:spPr>
        <p:txBody>
          <a:bodyPr vert="horz" lIns="91438" tIns="45719" rIns="91438" bIns="45719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cs typeface="Arial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1349678" y="7766565"/>
            <a:ext cx="1219199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3139688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25279" y="265813"/>
            <a:ext cx="10515600" cy="6593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+mj-lt"/>
              </a:rPr>
              <a:t>Дорожная карта по формированию и введению НСУР</a:t>
            </a:r>
            <a:endParaRPr lang="ru-RU" sz="3200" b="1" dirty="0">
              <a:latin typeface="+mj-lt"/>
            </a:endParaRPr>
          </a:p>
        </p:txBody>
      </p:sp>
      <p:pic>
        <p:nvPicPr>
          <p:cNvPr id="7" name="Рисунок 6" descr="ислам2.jpg"/>
          <p:cNvPicPr>
            <a:picLocks noChangeAspect="1"/>
          </p:cNvPicPr>
          <p:nvPr/>
        </p:nvPicPr>
        <p:blipFill>
          <a:blip r:embed="rId4" cstate="print">
            <a:lum bright="-20000"/>
          </a:blip>
          <a:srcRect t="2608" b="78936"/>
          <a:stretch>
            <a:fillRect/>
          </a:stretch>
        </p:blipFill>
        <p:spPr>
          <a:xfrm>
            <a:off x="0" y="130629"/>
            <a:ext cx="12192000" cy="924448"/>
          </a:xfrm>
          <a:prstGeom prst="rect">
            <a:avLst/>
          </a:prstGeom>
        </p:spPr>
      </p:pic>
      <p:sp>
        <p:nvSpPr>
          <p:cNvPr id="8" name="Заголовок 8"/>
          <p:cNvSpPr txBox="1">
            <a:spLocks/>
          </p:cNvSpPr>
          <p:nvPr/>
        </p:nvSpPr>
        <p:spPr>
          <a:xfrm>
            <a:off x="259306" y="303913"/>
            <a:ext cx="10256293" cy="65933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pPr marL="0" marR="0" lvl="0" indent="0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solidFill>
                  <a:srgbClr val="FFFF00"/>
                </a:solidFill>
                <a:ea typeface="+mj-ea"/>
                <a:cs typeface="+mj-cs"/>
              </a:rPr>
              <a:t>Краткие выводы по результатам а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j-ea"/>
                <a:cs typeface="+mj-cs"/>
              </a:rPr>
              <a:t>пробации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7370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93112" y="1369133"/>
            <a:ext cx="1744637" cy="70788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sz="1300" b="1" dirty="0">
                <a:solidFill>
                  <a:schemeClr val="accent5">
                    <a:lumMod val="50000"/>
                  </a:schemeClr>
                </a:solidFill>
              </a:rPr>
              <a:t>Оператор: </a:t>
            </a:r>
          </a:p>
          <a:p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ФГБОУ ВО </a:t>
            </a:r>
          </a:p>
          <a:p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БГПУ им. М. Акмуллы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1370" y="1391077"/>
            <a:ext cx="3214060" cy="70788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1300" b="1" dirty="0">
                <a:solidFill>
                  <a:srgbClr val="186E0C"/>
                </a:solidFill>
              </a:rPr>
              <a:t>Организатор :</a:t>
            </a:r>
          </a:p>
          <a:p>
            <a:r>
              <a:rPr lang="ru-RU" sz="1300" dirty="0">
                <a:solidFill>
                  <a:srgbClr val="186E0C"/>
                </a:solidFill>
              </a:rPr>
              <a:t>Министерство </a:t>
            </a:r>
          </a:p>
          <a:p>
            <a:r>
              <a:rPr lang="ru-RU" sz="1300" dirty="0">
                <a:solidFill>
                  <a:srgbClr val="186E0C"/>
                </a:solidFill>
              </a:rPr>
              <a:t>образования РБ</a:t>
            </a:r>
          </a:p>
        </p:txBody>
      </p:sp>
      <p:pic>
        <p:nvPicPr>
          <p:cNvPr id="6" name="Рисунок 5" descr="Описание: Герб(зеленый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90" y="1449407"/>
            <a:ext cx="475148" cy="467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Картинки по запросу бгпу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997" y="1539574"/>
            <a:ext cx="742747" cy="28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олилиния 14"/>
          <p:cNvSpPr/>
          <p:nvPr/>
        </p:nvSpPr>
        <p:spPr>
          <a:xfrm>
            <a:off x="2186650" y="4572902"/>
            <a:ext cx="1572039" cy="1490633"/>
          </a:xfrm>
          <a:custGeom>
            <a:avLst/>
            <a:gdLst>
              <a:gd name="connsiteX0" fmla="*/ 0 w 1382879"/>
              <a:gd name="connsiteY0" fmla="*/ 691104 h 1382208"/>
              <a:gd name="connsiteX1" fmla="*/ 691440 w 1382879"/>
              <a:gd name="connsiteY1" fmla="*/ 0 h 1382208"/>
              <a:gd name="connsiteX2" fmla="*/ 1382880 w 1382879"/>
              <a:gd name="connsiteY2" fmla="*/ 691104 h 1382208"/>
              <a:gd name="connsiteX3" fmla="*/ 691440 w 1382879"/>
              <a:gd name="connsiteY3" fmla="*/ 1382208 h 1382208"/>
              <a:gd name="connsiteX4" fmla="*/ 0 w 1382879"/>
              <a:gd name="connsiteY4" fmla="*/ 691104 h 138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2879" h="1382208">
                <a:moveTo>
                  <a:pt x="0" y="691104"/>
                </a:moveTo>
                <a:cubicBezTo>
                  <a:pt x="0" y="309418"/>
                  <a:pt x="309568" y="0"/>
                  <a:pt x="691440" y="0"/>
                </a:cubicBezTo>
                <a:cubicBezTo>
                  <a:pt x="1073312" y="0"/>
                  <a:pt x="1382880" y="309418"/>
                  <a:pt x="1382880" y="691104"/>
                </a:cubicBezTo>
                <a:cubicBezTo>
                  <a:pt x="1382880" y="1072790"/>
                  <a:pt x="1073312" y="1382208"/>
                  <a:pt x="691440" y="1382208"/>
                </a:cubicBezTo>
                <a:cubicBezTo>
                  <a:pt x="309568" y="1382208"/>
                  <a:pt x="0" y="1072790"/>
                  <a:pt x="0" y="69110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9023" tIns="218925" rIns="219023" bIns="218925" numCol="1" spcCol="1271" anchor="ctr" anchorCtr="0">
            <a:noAutofit/>
          </a:bodyPr>
          <a:lstStyle/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00" dirty="0">
                <a:solidFill>
                  <a:srgbClr val="000066"/>
                </a:solidFill>
              </a:rPr>
              <a:t>Численность респондентов, принявших участие в исследовании</a:t>
            </a:r>
          </a:p>
        </p:txBody>
      </p:sp>
      <p:sp>
        <p:nvSpPr>
          <p:cNvPr id="23" name="Овал 22"/>
          <p:cNvSpPr/>
          <p:nvPr/>
        </p:nvSpPr>
        <p:spPr>
          <a:xfrm>
            <a:off x="1946033" y="5609760"/>
            <a:ext cx="2947091" cy="117565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endParaRPr lang="ru-RU" sz="1300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13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300" b="1" dirty="0">
                <a:solidFill>
                  <a:schemeClr val="accent5">
                    <a:lumMod val="50000"/>
                  </a:schemeClr>
                </a:solidFill>
              </a:rPr>
              <a:t>5097</a:t>
            </a: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 чел. из </a:t>
            </a:r>
            <a:r>
              <a:rPr lang="ru-RU" sz="1300" b="1" dirty="0">
                <a:solidFill>
                  <a:schemeClr val="accent5">
                    <a:lumMod val="50000"/>
                  </a:schemeClr>
                </a:solidFill>
              </a:rPr>
              <a:t>49</a:t>
            </a:r>
            <a:r>
              <a:rPr lang="ru-RU" sz="1300" dirty="0">
                <a:solidFill>
                  <a:schemeClr val="accent5">
                    <a:lumMod val="50000"/>
                  </a:schemeClr>
                </a:solidFill>
              </a:rPr>
              <a:t> муниципальных образований РБ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" y="305778"/>
            <a:ext cx="12191999" cy="584775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ИССЛЕДОВАНИЕ «АНАЛИЗ ГОТОВНОСТИ К ВЫПОЛНЕНИЮ ТРУДОВЫХ ФУНКЦИЙ И ВЫЯВЛЕНИЕ ПРОФЕССИОНАЛЬНЫХ ДЕФИЦИТОВ» </a:t>
            </a:r>
          </a:p>
        </p:txBody>
      </p:sp>
      <p:grpSp>
        <p:nvGrpSpPr>
          <p:cNvPr id="2" name="Группа 29"/>
          <p:cNvGrpSpPr/>
          <p:nvPr/>
        </p:nvGrpSpPr>
        <p:grpSpPr>
          <a:xfrm>
            <a:off x="-781357" y="4549126"/>
            <a:ext cx="4589733" cy="2317447"/>
            <a:chOff x="-1513518" y="628650"/>
            <a:chExt cx="4589733" cy="2317447"/>
          </a:xfrm>
        </p:grpSpPr>
        <p:grpSp>
          <p:nvGrpSpPr>
            <p:cNvPr id="3" name="Группа 30"/>
            <p:cNvGrpSpPr/>
            <p:nvPr/>
          </p:nvGrpSpPr>
          <p:grpSpPr>
            <a:xfrm>
              <a:off x="-1513518" y="628650"/>
              <a:ext cx="4589733" cy="2317447"/>
              <a:chOff x="-1513518" y="628650"/>
              <a:chExt cx="4589733" cy="2317447"/>
            </a:xfrm>
          </p:grpSpPr>
          <p:sp>
            <p:nvSpPr>
              <p:cNvPr id="39" name="Арка 38"/>
              <p:cNvSpPr/>
              <p:nvPr/>
            </p:nvSpPr>
            <p:spPr>
              <a:xfrm flipH="1">
                <a:off x="853115" y="628650"/>
                <a:ext cx="2223100" cy="2317447"/>
              </a:xfrm>
              <a:prstGeom prst="blockArc">
                <a:avLst>
                  <a:gd name="adj1" fmla="val 17527788"/>
                  <a:gd name="adj2" fmla="val 4119114"/>
                  <a:gd name="adj3" fmla="val 575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Овал 39"/>
              <p:cNvSpPr/>
              <p:nvPr/>
            </p:nvSpPr>
            <p:spPr>
              <a:xfrm>
                <a:off x="853115" y="824010"/>
                <a:ext cx="590783" cy="590948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1" name="Полилиния 40"/>
              <p:cNvSpPr/>
              <p:nvPr/>
            </p:nvSpPr>
            <p:spPr>
              <a:xfrm>
                <a:off x="-1513518" y="628650"/>
                <a:ext cx="2281250" cy="767305"/>
              </a:xfrm>
              <a:custGeom>
                <a:avLst/>
                <a:gdLst>
                  <a:gd name="connsiteX0" fmla="*/ 0 w 2391213"/>
                  <a:gd name="connsiteY0" fmla="*/ 0 h 571945"/>
                  <a:gd name="connsiteX1" fmla="*/ 2391213 w 2391213"/>
                  <a:gd name="connsiteY1" fmla="*/ 0 h 571945"/>
                  <a:gd name="connsiteX2" fmla="*/ 2391213 w 2391213"/>
                  <a:gd name="connsiteY2" fmla="*/ 571945 h 571945"/>
                  <a:gd name="connsiteX3" fmla="*/ 0 w 2391213"/>
                  <a:gd name="connsiteY3" fmla="*/ 571945 h 571945"/>
                  <a:gd name="connsiteX4" fmla="*/ 0 w 2391213"/>
                  <a:gd name="connsiteY4" fmla="*/ 0 h 57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91213" h="571945">
                    <a:moveTo>
                      <a:pt x="0" y="0"/>
                    </a:moveTo>
                    <a:lnTo>
                      <a:pt x="2391213" y="0"/>
                    </a:lnTo>
                    <a:lnTo>
                      <a:pt x="2391213" y="571945"/>
                    </a:lnTo>
                    <a:lnTo>
                      <a:pt x="0" y="571945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6510" tIns="16510" rIns="16510" bIns="16510" numCol="1" spcCol="1270" anchor="ctr" anchorCtr="0">
                <a:noAutofit/>
              </a:bodyPr>
              <a:lstStyle/>
              <a:p>
                <a:pPr algn="r" defTabSz="577836">
                  <a:lnSpc>
                    <a:spcPct val="90000"/>
                  </a:lnSpc>
                  <a:spcBef>
                    <a:spcPct val="0"/>
                  </a:spcBef>
                  <a:spcAft>
                    <a:spcPct val="10000"/>
                  </a:spcAft>
                </a:pPr>
                <a:r>
                  <a:rPr lang="ru-RU" sz="1300" dirty="0"/>
                  <a:t>представители </a:t>
                </a:r>
              </a:p>
              <a:p>
                <a:pPr algn="r" defTabSz="577836">
                  <a:lnSpc>
                    <a:spcPct val="90000"/>
                  </a:lnSpc>
                  <a:spcBef>
                    <a:spcPct val="0"/>
                  </a:spcBef>
                  <a:spcAft>
                    <a:spcPct val="10000"/>
                  </a:spcAft>
                </a:pPr>
                <a:r>
                  <a:rPr lang="ru-RU" sz="1300" dirty="0"/>
                  <a:t>муниципальных </a:t>
                </a:r>
              </a:p>
              <a:p>
                <a:pPr algn="r" defTabSz="577836">
                  <a:lnSpc>
                    <a:spcPct val="90000"/>
                  </a:lnSpc>
                  <a:spcBef>
                    <a:spcPct val="0"/>
                  </a:spcBef>
                  <a:spcAft>
                    <a:spcPct val="10000"/>
                  </a:spcAft>
                </a:pPr>
                <a:r>
                  <a:rPr lang="ru-RU" sz="1300" dirty="0"/>
                  <a:t>органов управления образованием</a:t>
                </a:r>
              </a:p>
            </p:txBody>
          </p:sp>
          <p:sp>
            <p:nvSpPr>
              <p:cNvPr id="42" name="Овал 41"/>
              <p:cNvSpPr/>
              <p:nvPr/>
            </p:nvSpPr>
            <p:spPr>
              <a:xfrm>
                <a:off x="617231" y="1526521"/>
                <a:ext cx="590783" cy="590948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3" name="Полилиния 42"/>
              <p:cNvSpPr/>
              <p:nvPr/>
            </p:nvSpPr>
            <p:spPr>
              <a:xfrm>
                <a:off x="-1160283" y="1553632"/>
                <a:ext cx="1693268" cy="571945"/>
              </a:xfrm>
              <a:custGeom>
                <a:avLst/>
                <a:gdLst>
                  <a:gd name="connsiteX0" fmla="*/ 0 w 2013399"/>
                  <a:gd name="connsiteY0" fmla="*/ 0 h 571945"/>
                  <a:gd name="connsiteX1" fmla="*/ 2013399 w 2013399"/>
                  <a:gd name="connsiteY1" fmla="*/ 0 h 571945"/>
                  <a:gd name="connsiteX2" fmla="*/ 2013399 w 2013399"/>
                  <a:gd name="connsiteY2" fmla="*/ 571945 h 571945"/>
                  <a:gd name="connsiteX3" fmla="*/ 0 w 2013399"/>
                  <a:gd name="connsiteY3" fmla="*/ 571945 h 571945"/>
                  <a:gd name="connsiteX4" fmla="*/ 0 w 2013399"/>
                  <a:gd name="connsiteY4" fmla="*/ 0 h 57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3399" h="571945">
                    <a:moveTo>
                      <a:pt x="0" y="0"/>
                    </a:moveTo>
                    <a:lnTo>
                      <a:pt x="2013399" y="0"/>
                    </a:lnTo>
                    <a:lnTo>
                      <a:pt x="2013399" y="571945"/>
                    </a:lnTo>
                    <a:lnTo>
                      <a:pt x="0" y="571945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6510" tIns="16510" rIns="16510" bIns="16510" numCol="1" spcCol="1270" anchor="ctr" anchorCtr="0">
                <a:noAutofit/>
              </a:bodyPr>
              <a:lstStyle/>
              <a:p>
                <a:pPr algn="r" defTabSz="577836">
                  <a:lnSpc>
                    <a:spcPct val="90000"/>
                  </a:lnSpc>
                  <a:spcBef>
                    <a:spcPct val="0"/>
                  </a:spcBef>
                  <a:spcAft>
                    <a:spcPct val="10000"/>
                  </a:spcAft>
                </a:pPr>
                <a:r>
                  <a:rPr lang="ru-RU" sz="1300" dirty="0"/>
                  <a:t>представители педагогических коллективов</a:t>
                </a:r>
              </a:p>
            </p:txBody>
          </p:sp>
          <p:sp>
            <p:nvSpPr>
              <p:cNvPr id="44" name="Овал 43"/>
              <p:cNvSpPr/>
              <p:nvPr/>
            </p:nvSpPr>
            <p:spPr>
              <a:xfrm>
                <a:off x="853115" y="2178095"/>
                <a:ext cx="590783" cy="590948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5" name="Полилиния 44"/>
              <p:cNvSpPr/>
              <p:nvPr/>
            </p:nvSpPr>
            <p:spPr>
              <a:xfrm>
                <a:off x="-1176155" y="2267756"/>
                <a:ext cx="1943888" cy="571945"/>
              </a:xfrm>
              <a:custGeom>
                <a:avLst/>
                <a:gdLst>
                  <a:gd name="connsiteX0" fmla="*/ 0 w 2056457"/>
                  <a:gd name="connsiteY0" fmla="*/ 0 h 571945"/>
                  <a:gd name="connsiteX1" fmla="*/ 2056457 w 2056457"/>
                  <a:gd name="connsiteY1" fmla="*/ 0 h 571945"/>
                  <a:gd name="connsiteX2" fmla="*/ 2056457 w 2056457"/>
                  <a:gd name="connsiteY2" fmla="*/ 571945 h 571945"/>
                  <a:gd name="connsiteX3" fmla="*/ 0 w 2056457"/>
                  <a:gd name="connsiteY3" fmla="*/ 571945 h 571945"/>
                  <a:gd name="connsiteX4" fmla="*/ 0 w 2056457"/>
                  <a:gd name="connsiteY4" fmla="*/ 0 h 57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6457" h="571945">
                    <a:moveTo>
                      <a:pt x="0" y="0"/>
                    </a:moveTo>
                    <a:lnTo>
                      <a:pt x="2056457" y="0"/>
                    </a:lnTo>
                    <a:lnTo>
                      <a:pt x="2056457" y="571945"/>
                    </a:lnTo>
                    <a:lnTo>
                      <a:pt x="0" y="571945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6510" tIns="16510" rIns="16510" bIns="16510" numCol="1" spcCol="1270" anchor="ctr" anchorCtr="0">
                <a:noAutofit/>
              </a:bodyPr>
              <a:lstStyle/>
              <a:p>
                <a:pPr algn="r" defTabSz="577836">
                  <a:lnSpc>
                    <a:spcPct val="90000"/>
                  </a:lnSpc>
                  <a:spcBef>
                    <a:spcPct val="0"/>
                  </a:spcBef>
                  <a:spcAft>
                    <a:spcPct val="10000"/>
                  </a:spcAft>
                </a:pPr>
                <a:r>
                  <a:rPr lang="ru-RU" sz="1300" dirty="0"/>
                  <a:t>общественные представители</a:t>
                </a:r>
              </a:p>
            </p:txBody>
          </p:sp>
        </p:grpSp>
        <p:sp>
          <p:nvSpPr>
            <p:cNvPr id="32" name="Овал 31"/>
            <p:cNvSpPr/>
            <p:nvPr/>
          </p:nvSpPr>
          <p:spPr>
            <a:xfrm>
              <a:off x="767731" y="734786"/>
              <a:ext cx="759279" cy="79193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chemeClr val="accent5">
                      <a:lumMod val="50000"/>
                    </a:schemeClr>
                  </a:solidFill>
                </a:rPr>
                <a:t>717</a:t>
              </a:r>
            </a:p>
            <a:p>
              <a:pPr algn="ctr"/>
              <a:r>
                <a:rPr lang="ru-RU" sz="1300" dirty="0">
                  <a:solidFill>
                    <a:schemeClr val="accent5">
                      <a:lumMod val="50000"/>
                    </a:schemeClr>
                  </a:solidFill>
                </a:rPr>
                <a:t>чел.</a:t>
              </a:r>
            </a:p>
          </p:txBody>
        </p:sp>
        <p:sp>
          <p:nvSpPr>
            <p:cNvPr id="33" name="Овал 32"/>
            <p:cNvSpPr/>
            <p:nvPr/>
          </p:nvSpPr>
          <p:spPr>
            <a:xfrm>
              <a:off x="532984" y="1425824"/>
              <a:ext cx="759279" cy="79193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chemeClr val="accent5">
                      <a:lumMod val="50000"/>
                    </a:schemeClr>
                  </a:solidFill>
                </a:rPr>
                <a:t>1465</a:t>
              </a:r>
            </a:p>
            <a:p>
              <a:pPr algn="ctr"/>
              <a:r>
                <a:rPr lang="ru-RU" sz="1300" dirty="0">
                  <a:solidFill>
                    <a:schemeClr val="accent5">
                      <a:lumMod val="50000"/>
                    </a:schemeClr>
                  </a:solidFill>
                </a:rPr>
                <a:t>чел.</a:t>
              </a:r>
            </a:p>
          </p:txBody>
        </p:sp>
        <p:sp>
          <p:nvSpPr>
            <p:cNvPr id="34" name="Овал 33"/>
            <p:cNvSpPr/>
            <p:nvPr/>
          </p:nvSpPr>
          <p:spPr>
            <a:xfrm>
              <a:off x="767730" y="2084613"/>
              <a:ext cx="759279" cy="79193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chemeClr val="accent5">
                      <a:lumMod val="50000"/>
                    </a:schemeClr>
                  </a:solidFill>
                </a:rPr>
                <a:t>119</a:t>
              </a:r>
            </a:p>
            <a:p>
              <a:pPr algn="ctr"/>
              <a:r>
                <a:rPr lang="ru-RU" sz="1300" dirty="0">
                  <a:solidFill>
                    <a:schemeClr val="accent5">
                      <a:lumMod val="50000"/>
                    </a:schemeClr>
                  </a:solidFill>
                </a:rPr>
                <a:t>чел.</a:t>
              </a:r>
            </a:p>
          </p:txBody>
        </p:sp>
      </p:grpSp>
      <p:sp>
        <p:nvSpPr>
          <p:cNvPr id="47" name="Полилиния 46"/>
          <p:cNvSpPr/>
          <p:nvPr/>
        </p:nvSpPr>
        <p:spPr>
          <a:xfrm>
            <a:off x="-219338" y="3994350"/>
            <a:ext cx="2281251" cy="571945"/>
          </a:xfrm>
          <a:custGeom>
            <a:avLst/>
            <a:gdLst>
              <a:gd name="connsiteX0" fmla="*/ 0 w 2391213"/>
              <a:gd name="connsiteY0" fmla="*/ 0 h 571945"/>
              <a:gd name="connsiteX1" fmla="*/ 2391213 w 2391213"/>
              <a:gd name="connsiteY1" fmla="*/ 0 h 571945"/>
              <a:gd name="connsiteX2" fmla="*/ 2391213 w 2391213"/>
              <a:gd name="connsiteY2" fmla="*/ 571945 h 571945"/>
              <a:gd name="connsiteX3" fmla="*/ 0 w 2391213"/>
              <a:gd name="connsiteY3" fmla="*/ 571945 h 571945"/>
              <a:gd name="connsiteX4" fmla="*/ 0 w 2391213"/>
              <a:gd name="connsiteY4" fmla="*/ 0 h 571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1213" h="571945">
                <a:moveTo>
                  <a:pt x="0" y="0"/>
                </a:moveTo>
                <a:lnTo>
                  <a:pt x="2391213" y="0"/>
                </a:lnTo>
                <a:lnTo>
                  <a:pt x="2391213" y="571945"/>
                </a:lnTo>
                <a:lnTo>
                  <a:pt x="0" y="57194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16510" rIns="16510" bIns="16510" numCol="1" spcCol="1271" anchor="ctr" anchorCtr="0">
            <a:noAutofit/>
          </a:bodyPr>
          <a:lstStyle/>
          <a:p>
            <a:pPr algn="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b="1" dirty="0">
                <a:solidFill>
                  <a:srgbClr val="002060"/>
                </a:solidFill>
              </a:rPr>
              <a:t>ВНЕШНЯЯ ОЦЕНКА</a:t>
            </a:r>
          </a:p>
        </p:txBody>
      </p:sp>
      <p:sp>
        <p:nvSpPr>
          <p:cNvPr id="49" name="Круговая стрелка 48"/>
          <p:cNvSpPr/>
          <p:nvPr/>
        </p:nvSpPr>
        <p:spPr>
          <a:xfrm rot="3718652" flipH="1">
            <a:off x="1775621" y="3904589"/>
            <a:ext cx="831643" cy="930729"/>
          </a:xfrm>
          <a:prstGeom prst="circular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8" name="Группа 50"/>
          <p:cNvGrpSpPr/>
          <p:nvPr/>
        </p:nvGrpSpPr>
        <p:grpSpPr>
          <a:xfrm>
            <a:off x="2207144" y="3882916"/>
            <a:ext cx="4647795" cy="2983657"/>
            <a:chOff x="6434763" y="1131380"/>
            <a:chExt cx="4647794" cy="2983657"/>
          </a:xfrm>
        </p:grpSpPr>
        <p:sp>
          <p:nvSpPr>
            <p:cNvPr id="16" name="Арка 15"/>
            <p:cNvSpPr/>
            <p:nvPr/>
          </p:nvSpPr>
          <p:spPr>
            <a:xfrm>
              <a:off x="6434763" y="1797590"/>
              <a:ext cx="2223100" cy="2317447"/>
            </a:xfrm>
            <a:prstGeom prst="blockArc">
              <a:avLst>
                <a:gd name="adj1" fmla="val 17527788"/>
                <a:gd name="adj2" fmla="val 4119114"/>
                <a:gd name="adj3" fmla="val 575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8071693" y="1992950"/>
              <a:ext cx="590783" cy="59094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8691344" y="1937158"/>
              <a:ext cx="2391213" cy="571945"/>
            </a:xfrm>
            <a:custGeom>
              <a:avLst/>
              <a:gdLst>
                <a:gd name="connsiteX0" fmla="*/ 0 w 2391213"/>
                <a:gd name="connsiteY0" fmla="*/ 0 h 571945"/>
                <a:gd name="connsiteX1" fmla="*/ 2391213 w 2391213"/>
                <a:gd name="connsiteY1" fmla="*/ 0 h 571945"/>
                <a:gd name="connsiteX2" fmla="*/ 2391213 w 2391213"/>
                <a:gd name="connsiteY2" fmla="*/ 571945 h 571945"/>
                <a:gd name="connsiteX3" fmla="*/ 0 w 2391213"/>
                <a:gd name="connsiteY3" fmla="*/ 571945 h 571945"/>
                <a:gd name="connsiteX4" fmla="*/ 0 w 2391213"/>
                <a:gd name="connsiteY4" fmla="*/ 0 h 571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91213" h="571945">
                  <a:moveTo>
                    <a:pt x="0" y="0"/>
                  </a:moveTo>
                  <a:lnTo>
                    <a:pt x="2391213" y="0"/>
                  </a:lnTo>
                  <a:lnTo>
                    <a:pt x="2391213" y="571945"/>
                  </a:lnTo>
                  <a:lnTo>
                    <a:pt x="0" y="57194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defTabSz="577836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</a:pPr>
              <a:r>
                <a:rPr lang="ru-RU" sz="1300" dirty="0"/>
                <a:t>педагогические </a:t>
              </a:r>
            </a:p>
            <a:p>
              <a:pPr defTabSz="577836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</a:pPr>
              <a:r>
                <a:rPr lang="ru-RU" sz="1300" dirty="0"/>
                <a:t>работники</a:t>
              </a:r>
            </a:p>
          </p:txBody>
        </p:sp>
        <p:sp>
          <p:nvSpPr>
            <p:cNvPr id="19" name="Овал 18"/>
            <p:cNvSpPr/>
            <p:nvPr/>
          </p:nvSpPr>
          <p:spPr>
            <a:xfrm>
              <a:off x="8304599" y="2695664"/>
              <a:ext cx="590783" cy="59094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8931770" y="2722572"/>
              <a:ext cx="2013399" cy="571945"/>
            </a:xfrm>
            <a:custGeom>
              <a:avLst/>
              <a:gdLst>
                <a:gd name="connsiteX0" fmla="*/ 0 w 2013399"/>
                <a:gd name="connsiteY0" fmla="*/ 0 h 571945"/>
                <a:gd name="connsiteX1" fmla="*/ 2013399 w 2013399"/>
                <a:gd name="connsiteY1" fmla="*/ 0 h 571945"/>
                <a:gd name="connsiteX2" fmla="*/ 2013399 w 2013399"/>
                <a:gd name="connsiteY2" fmla="*/ 571945 h 571945"/>
                <a:gd name="connsiteX3" fmla="*/ 0 w 2013399"/>
                <a:gd name="connsiteY3" fmla="*/ 571945 h 571945"/>
                <a:gd name="connsiteX4" fmla="*/ 0 w 2013399"/>
                <a:gd name="connsiteY4" fmla="*/ 0 h 571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3399" h="571945">
                  <a:moveTo>
                    <a:pt x="0" y="0"/>
                  </a:moveTo>
                  <a:lnTo>
                    <a:pt x="2013399" y="0"/>
                  </a:lnTo>
                  <a:lnTo>
                    <a:pt x="2013399" y="571945"/>
                  </a:lnTo>
                  <a:lnTo>
                    <a:pt x="0" y="57194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defTabSz="577836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</a:pPr>
              <a:r>
                <a:rPr lang="ru-RU" sz="1300" dirty="0"/>
                <a:t>руководители образовательных организаций</a:t>
              </a:r>
            </a:p>
          </p:txBody>
        </p:sp>
        <p:sp>
          <p:nvSpPr>
            <p:cNvPr id="21" name="Овал 20"/>
            <p:cNvSpPr/>
            <p:nvPr/>
          </p:nvSpPr>
          <p:spPr>
            <a:xfrm>
              <a:off x="8071693" y="3347035"/>
              <a:ext cx="590783" cy="59094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Полилиния 21"/>
            <p:cNvSpPr/>
            <p:nvPr/>
          </p:nvSpPr>
          <p:spPr>
            <a:xfrm>
              <a:off x="8782254" y="3424396"/>
              <a:ext cx="2056457" cy="571945"/>
            </a:xfrm>
            <a:custGeom>
              <a:avLst/>
              <a:gdLst>
                <a:gd name="connsiteX0" fmla="*/ 0 w 2056457"/>
                <a:gd name="connsiteY0" fmla="*/ 0 h 571945"/>
                <a:gd name="connsiteX1" fmla="*/ 2056457 w 2056457"/>
                <a:gd name="connsiteY1" fmla="*/ 0 h 571945"/>
                <a:gd name="connsiteX2" fmla="*/ 2056457 w 2056457"/>
                <a:gd name="connsiteY2" fmla="*/ 571945 h 571945"/>
                <a:gd name="connsiteX3" fmla="*/ 0 w 2056457"/>
                <a:gd name="connsiteY3" fmla="*/ 571945 h 571945"/>
                <a:gd name="connsiteX4" fmla="*/ 0 w 2056457"/>
                <a:gd name="connsiteY4" fmla="*/ 0 h 571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457" h="571945">
                  <a:moveTo>
                    <a:pt x="0" y="0"/>
                  </a:moveTo>
                  <a:lnTo>
                    <a:pt x="2056457" y="0"/>
                  </a:lnTo>
                  <a:lnTo>
                    <a:pt x="2056457" y="571945"/>
                  </a:lnTo>
                  <a:lnTo>
                    <a:pt x="0" y="57194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defTabSz="577836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</a:pPr>
              <a:r>
                <a:rPr lang="ru-RU" sz="1300" dirty="0"/>
                <a:t>специалисты </a:t>
              </a:r>
            </a:p>
            <a:p>
              <a:pPr defTabSz="577836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</a:pPr>
              <a:r>
                <a:rPr lang="ru-RU" sz="1300" dirty="0"/>
                <a:t>в области </a:t>
              </a:r>
            </a:p>
            <a:p>
              <a:pPr defTabSz="577836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</a:pPr>
              <a:r>
                <a:rPr lang="ru-RU" sz="1300" dirty="0"/>
                <a:t>воспитания</a:t>
              </a:r>
            </a:p>
          </p:txBody>
        </p:sp>
        <p:sp>
          <p:nvSpPr>
            <p:cNvPr id="11" name="Овал 10"/>
            <p:cNvSpPr/>
            <p:nvPr/>
          </p:nvSpPr>
          <p:spPr>
            <a:xfrm>
              <a:off x="7986309" y="1903726"/>
              <a:ext cx="759279" cy="79193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chemeClr val="accent5">
                      <a:lumMod val="50000"/>
                    </a:schemeClr>
                  </a:solidFill>
                </a:rPr>
                <a:t>1253</a:t>
              </a:r>
            </a:p>
            <a:p>
              <a:pPr algn="ctr"/>
              <a:r>
                <a:rPr lang="ru-RU" sz="1300" dirty="0">
                  <a:solidFill>
                    <a:schemeClr val="accent5">
                      <a:lumMod val="50000"/>
                    </a:schemeClr>
                  </a:solidFill>
                </a:rPr>
                <a:t>чел.</a:t>
              </a:r>
            </a:p>
          </p:txBody>
        </p:sp>
        <p:sp>
          <p:nvSpPr>
            <p:cNvPr id="12" name="Овал 11"/>
            <p:cNvSpPr/>
            <p:nvPr/>
          </p:nvSpPr>
          <p:spPr>
            <a:xfrm>
              <a:off x="8220352" y="2594967"/>
              <a:ext cx="759279" cy="79193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chemeClr val="accent5">
                      <a:lumMod val="50000"/>
                    </a:schemeClr>
                  </a:solidFill>
                </a:rPr>
                <a:t>896</a:t>
              </a:r>
            </a:p>
            <a:p>
              <a:pPr algn="ctr"/>
              <a:r>
                <a:rPr lang="ru-RU" sz="1300" dirty="0">
                  <a:solidFill>
                    <a:schemeClr val="accent5">
                      <a:lumMod val="50000"/>
                    </a:schemeClr>
                  </a:solidFill>
                </a:rPr>
                <a:t>чел.</a:t>
              </a:r>
            </a:p>
          </p:txBody>
        </p:sp>
        <p:sp>
          <p:nvSpPr>
            <p:cNvPr id="13" name="Овал 12"/>
            <p:cNvSpPr/>
            <p:nvPr/>
          </p:nvSpPr>
          <p:spPr>
            <a:xfrm>
              <a:off x="7986308" y="3253553"/>
              <a:ext cx="759279" cy="79193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b="1" dirty="0">
                  <a:solidFill>
                    <a:schemeClr val="accent5">
                      <a:lumMod val="50000"/>
                    </a:schemeClr>
                  </a:solidFill>
                </a:rPr>
                <a:t>647</a:t>
              </a:r>
            </a:p>
            <a:p>
              <a:pPr algn="ctr"/>
              <a:r>
                <a:rPr lang="ru-RU" sz="1300" dirty="0">
                  <a:solidFill>
                    <a:schemeClr val="accent5">
                      <a:lumMod val="50000"/>
                    </a:schemeClr>
                  </a:solidFill>
                </a:rPr>
                <a:t>чел.</a:t>
              </a: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>
            <a:xfrm>
              <a:off x="6664116" y="3102144"/>
              <a:ext cx="0" cy="92312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Полилиния 47"/>
            <p:cNvSpPr/>
            <p:nvPr/>
          </p:nvSpPr>
          <p:spPr>
            <a:xfrm>
              <a:off x="8322935" y="1131380"/>
              <a:ext cx="2281250" cy="571945"/>
            </a:xfrm>
            <a:custGeom>
              <a:avLst/>
              <a:gdLst>
                <a:gd name="connsiteX0" fmla="*/ 0 w 2391213"/>
                <a:gd name="connsiteY0" fmla="*/ 0 h 571945"/>
                <a:gd name="connsiteX1" fmla="*/ 2391213 w 2391213"/>
                <a:gd name="connsiteY1" fmla="*/ 0 h 571945"/>
                <a:gd name="connsiteX2" fmla="*/ 2391213 w 2391213"/>
                <a:gd name="connsiteY2" fmla="*/ 571945 h 571945"/>
                <a:gd name="connsiteX3" fmla="*/ 0 w 2391213"/>
                <a:gd name="connsiteY3" fmla="*/ 571945 h 571945"/>
                <a:gd name="connsiteX4" fmla="*/ 0 w 2391213"/>
                <a:gd name="connsiteY4" fmla="*/ 0 h 571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91213" h="571945">
                  <a:moveTo>
                    <a:pt x="0" y="0"/>
                  </a:moveTo>
                  <a:lnTo>
                    <a:pt x="2391213" y="0"/>
                  </a:lnTo>
                  <a:lnTo>
                    <a:pt x="2391213" y="571945"/>
                  </a:lnTo>
                  <a:lnTo>
                    <a:pt x="0" y="57194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defTabSz="577836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</a:pPr>
              <a:r>
                <a:rPr lang="ru-RU" sz="1300" b="1" dirty="0">
                  <a:solidFill>
                    <a:srgbClr val="002060"/>
                  </a:solidFill>
                </a:rPr>
                <a:t>САМООЦЕНКА</a:t>
              </a:r>
            </a:p>
          </p:txBody>
        </p:sp>
        <p:sp>
          <p:nvSpPr>
            <p:cNvPr id="50" name="Круговая стрелка 49"/>
            <p:cNvSpPr/>
            <p:nvPr/>
          </p:nvSpPr>
          <p:spPr>
            <a:xfrm rot="17881348">
              <a:off x="7636172" y="1179564"/>
              <a:ext cx="831642" cy="930729"/>
            </a:xfrm>
            <a:prstGeom prst="circular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53" name="Овал 52"/>
          <p:cNvSpPr/>
          <p:nvPr/>
        </p:nvSpPr>
        <p:spPr>
          <a:xfrm>
            <a:off x="2696827" y="3809267"/>
            <a:ext cx="1228643" cy="79193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sz="1300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3371187" y="4454861"/>
            <a:ext cx="0" cy="2338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2645879" y="4456599"/>
            <a:ext cx="7253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Прямоугольник 56"/>
          <p:cNvSpPr/>
          <p:nvPr/>
        </p:nvSpPr>
        <p:spPr>
          <a:xfrm>
            <a:off x="2544270" y="3933379"/>
            <a:ext cx="826919" cy="553996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1500" b="1" dirty="0">
                <a:solidFill>
                  <a:schemeClr val="accent5">
                    <a:lumMod val="50000"/>
                  </a:schemeClr>
                </a:solidFill>
              </a:rPr>
              <a:t>2016-2017 гг.</a:t>
            </a:r>
            <a:endParaRPr lang="ru-RU" sz="1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0" name="Полилиния 59"/>
          <p:cNvSpPr/>
          <p:nvPr/>
        </p:nvSpPr>
        <p:spPr>
          <a:xfrm>
            <a:off x="1" y="3532617"/>
            <a:ext cx="6027039" cy="350297"/>
          </a:xfrm>
          <a:custGeom>
            <a:avLst/>
            <a:gdLst>
              <a:gd name="connsiteX0" fmla="*/ 0 w 2391213"/>
              <a:gd name="connsiteY0" fmla="*/ 0 h 571945"/>
              <a:gd name="connsiteX1" fmla="*/ 2391213 w 2391213"/>
              <a:gd name="connsiteY1" fmla="*/ 0 h 571945"/>
              <a:gd name="connsiteX2" fmla="*/ 2391213 w 2391213"/>
              <a:gd name="connsiteY2" fmla="*/ 571945 h 571945"/>
              <a:gd name="connsiteX3" fmla="*/ 0 w 2391213"/>
              <a:gd name="connsiteY3" fmla="*/ 571945 h 571945"/>
              <a:gd name="connsiteX4" fmla="*/ 0 w 2391213"/>
              <a:gd name="connsiteY4" fmla="*/ 0 h 571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1213" h="571945">
                <a:moveTo>
                  <a:pt x="0" y="0"/>
                </a:moveTo>
                <a:lnTo>
                  <a:pt x="2391213" y="0"/>
                </a:lnTo>
                <a:lnTo>
                  <a:pt x="2391213" y="571945"/>
                </a:lnTo>
                <a:lnTo>
                  <a:pt x="0" y="5719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16510" rIns="16510" bIns="16510" numCol="1" spcCol="1271" anchor="ctr" anchorCtr="0">
            <a:noAutofit/>
          </a:bodyPr>
          <a:lstStyle/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b="1" dirty="0">
                <a:solidFill>
                  <a:srgbClr val="C00000"/>
                </a:solidFill>
              </a:rPr>
              <a:t>ПРОВЕДЕНИЕ ИССЛЕДОВАНИЯ</a:t>
            </a:r>
          </a:p>
        </p:txBody>
      </p:sp>
      <p:sp>
        <p:nvSpPr>
          <p:cNvPr id="61" name="Полилиния 60"/>
          <p:cNvSpPr/>
          <p:nvPr/>
        </p:nvSpPr>
        <p:spPr>
          <a:xfrm>
            <a:off x="-5710" y="1008612"/>
            <a:ext cx="6032748" cy="350297"/>
          </a:xfrm>
          <a:custGeom>
            <a:avLst/>
            <a:gdLst>
              <a:gd name="connsiteX0" fmla="*/ 0 w 2391213"/>
              <a:gd name="connsiteY0" fmla="*/ 0 h 571945"/>
              <a:gd name="connsiteX1" fmla="*/ 2391213 w 2391213"/>
              <a:gd name="connsiteY1" fmla="*/ 0 h 571945"/>
              <a:gd name="connsiteX2" fmla="*/ 2391213 w 2391213"/>
              <a:gd name="connsiteY2" fmla="*/ 571945 h 571945"/>
              <a:gd name="connsiteX3" fmla="*/ 0 w 2391213"/>
              <a:gd name="connsiteY3" fmla="*/ 571945 h 571945"/>
              <a:gd name="connsiteX4" fmla="*/ 0 w 2391213"/>
              <a:gd name="connsiteY4" fmla="*/ 0 h 571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1213" h="571945">
                <a:moveTo>
                  <a:pt x="0" y="0"/>
                </a:moveTo>
                <a:lnTo>
                  <a:pt x="2391213" y="0"/>
                </a:lnTo>
                <a:lnTo>
                  <a:pt x="2391213" y="571945"/>
                </a:lnTo>
                <a:lnTo>
                  <a:pt x="0" y="5719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16510" rIns="16510" bIns="16510" numCol="1" spcCol="1271" anchor="ctr" anchorCtr="0">
            <a:noAutofit/>
          </a:bodyPr>
          <a:lstStyle/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b="1" dirty="0">
                <a:solidFill>
                  <a:srgbClr val="C00000"/>
                </a:solidFill>
              </a:rPr>
              <a:t>ОРГАНИЗАЦИЯ ИССЛЕДОВАНИЯ</a:t>
            </a:r>
          </a:p>
        </p:txBody>
      </p:sp>
      <p:sp>
        <p:nvSpPr>
          <p:cNvPr id="62" name="Полилиния 61"/>
          <p:cNvSpPr/>
          <p:nvPr/>
        </p:nvSpPr>
        <p:spPr>
          <a:xfrm>
            <a:off x="-5710" y="2083574"/>
            <a:ext cx="6032748" cy="350297"/>
          </a:xfrm>
          <a:custGeom>
            <a:avLst/>
            <a:gdLst>
              <a:gd name="connsiteX0" fmla="*/ 0 w 2391213"/>
              <a:gd name="connsiteY0" fmla="*/ 0 h 571945"/>
              <a:gd name="connsiteX1" fmla="*/ 2391213 w 2391213"/>
              <a:gd name="connsiteY1" fmla="*/ 0 h 571945"/>
              <a:gd name="connsiteX2" fmla="*/ 2391213 w 2391213"/>
              <a:gd name="connsiteY2" fmla="*/ 571945 h 571945"/>
              <a:gd name="connsiteX3" fmla="*/ 0 w 2391213"/>
              <a:gd name="connsiteY3" fmla="*/ 571945 h 571945"/>
              <a:gd name="connsiteX4" fmla="*/ 0 w 2391213"/>
              <a:gd name="connsiteY4" fmla="*/ 0 h 571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1213" h="571945">
                <a:moveTo>
                  <a:pt x="0" y="0"/>
                </a:moveTo>
                <a:lnTo>
                  <a:pt x="2391213" y="0"/>
                </a:lnTo>
                <a:lnTo>
                  <a:pt x="2391213" y="571945"/>
                </a:lnTo>
                <a:lnTo>
                  <a:pt x="0" y="5719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16510" rIns="16510" bIns="16510" numCol="1" spcCol="1271" anchor="ctr" anchorCtr="0">
            <a:noAutofit/>
          </a:bodyPr>
          <a:lstStyle/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b="1" dirty="0">
                <a:solidFill>
                  <a:srgbClr val="C00000"/>
                </a:solidFill>
              </a:rPr>
              <a:t>ПОДГОТОВКА МАТЕРИАЛОВ ИССЛЕДОВАНИЯ</a:t>
            </a:r>
          </a:p>
        </p:txBody>
      </p:sp>
      <p:sp>
        <p:nvSpPr>
          <p:cNvPr id="63" name="Полилиния 62"/>
          <p:cNvSpPr/>
          <p:nvPr/>
        </p:nvSpPr>
        <p:spPr>
          <a:xfrm>
            <a:off x="-130404" y="2723073"/>
            <a:ext cx="1828943" cy="571945"/>
          </a:xfrm>
          <a:custGeom>
            <a:avLst/>
            <a:gdLst>
              <a:gd name="connsiteX0" fmla="*/ 0 w 2391213"/>
              <a:gd name="connsiteY0" fmla="*/ 0 h 571945"/>
              <a:gd name="connsiteX1" fmla="*/ 2391213 w 2391213"/>
              <a:gd name="connsiteY1" fmla="*/ 0 h 571945"/>
              <a:gd name="connsiteX2" fmla="*/ 2391213 w 2391213"/>
              <a:gd name="connsiteY2" fmla="*/ 571945 h 571945"/>
              <a:gd name="connsiteX3" fmla="*/ 0 w 2391213"/>
              <a:gd name="connsiteY3" fmla="*/ 571945 h 571945"/>
              <a:gd name="connsiteX4" fmla="*/ 0 w 2391213"/>
              <a:gd name="connsiteY4" fmla="*/ 0 h 571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1213" h="571945">
                <a:moveTo>
                  <a:pt x="0" y="0"/>
                </a:moveTo>
                <a:lnTo>
                  <a:pt x="2391213" y="0"/>
                </a:lnTo>
                <a:lnTo>
                  <a:pt x="2391213" y="571945"/>
                </a:lnTo>
                <a:lnTo>
                  <a:pt x="0" y="57194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16510" rIns="16510" bIns="16510" numCol="1" spcCol="1271" anchor="ctr" anchorCtr="0">
            <a:noAutofit/>
          </a:bodyPr>
          <a:lstStyle/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b="1" dirty="0">
                <a:solidFill>
                  <a:srgbClr val="000066"/>
                </a:solidFill>
              </a:rPr>
              <a:t>МЕТОДЫ:</a:t>
            </a:r>
          </a:p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dirty="0"/>
              <a:t>опросы</a:t>
            </a:r>
          </a:p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dirty="0"/>
              <a:t>анкетирование </a:t>
            </a:r>
          </a:p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dirty="0"/>
              <a:t>самоанализ</a:t>
            </a:r>
          </a:p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dirty="0"/>
              <a:t>интервьюирование</a:t>
            </a:r>
          </a:p>
        </p:txBody>
      </p:sp>
      <p:sp>
        <p:nvSpPr>
          <p:cNvPr id="64" name="Полилиния 63"/>
          <p:cNvSpPr/>
          <p:nvPr/>
        </p:nvSpPr>
        <p:spPr>
          <a:xfrm>
            <a:off x="1425473" y="2616266"/>
            <a:ext cx="3112755" cy="789405"/>
          </a:xfrm>
          <a:custGeom>
            <a:avLst/>
            <a:gdLst>
              <a:gd name="connsiteX0" fmla="*/ 0 w 2391213"/>
              <a:gd name="connsiteY0" fmla="*/ 0 h 571945"/>
              <a:gd name="connsiteX1" fmla="*/ 2391213 w 2391213"/>
              <a:gd name="connsiteY1" fmla="*/ 0 h 571945"/>
              <a:gd name="connsiteX2" fmla="*/ 2391213 w 2391213"/>
              <a:gd name="connsiteY2" fmla="*/ 571945 h 571945"/>
              <a:gd name="connsiteX3" fmla="*/ 0 w 2391213"/>
              <a:gd name="connsiteY3" fmla="*/ 571945 h 571945"/>
              <a:gd name="connsiteX4" fmla="*/ 0 w 2391213"/>
              <a:gd name="connsiteY4" fmla="*/ 0 h 571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1213" h="571945">
                <a:moveTo>
                  <a:pt x="0" y="0"/>
                </a:moveTo>
                <a:lnTo>
                  <a:pt x="2391213" y="0"/>
                </a:lnTo>
                <a:lnTo>
                  <a:pt x="2391213" y="571945"/>
                </a:lnTo>
                <a:lnTo>
                  <a:pt x="0" y="57194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16510" rIns="16510" bIns="16510" numCol="1" spcCol="1271" anchor="ctr" anchorCtr="0">
            <a:noAutofit/>
          </a:bodyPr>
          <a:lstStyle/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b="1" dirty="0">
                <a:solidFill>
                  <a:srgbClr val="000066"/>
                </a:solidFill>
              </a:rPr>
              <a:t>МАТЕРИАЛЫ:</a:t>
            </a:r>
          </a:p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dirty="0"/>
              <a:t>профстандарты (действ., проекты)</a:t>
            </a:r>
          </a:p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endParaRPr lang="ru-RU" sz="100" dirty="0"/>
          </a:p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dirty="0"/>
              <a:t>перечни личностных и </a:t>
            </a:r>
          </a:p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dirty="0"/>
              <a:t>профессионально-значимых качеств</a:t>
            </a:r>
          </a:p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endParaRPr lang="ru-RU" sz="1300" dirty="0"/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1623721" y="2571750"/>
            <a:ext cx="0" cy="874591"/>
          </a:xfrm>
          <a:prstGeom prst="line">
            <a:avLst/>
          </a:prstGeom>
          <a:ln w="76200">
            <a:solidFill>
              <a:srgbClr val="EAEAEA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4357655" y="2505082"/>
            <a:ext cx="0" cy="874591"/>
          </a:xfrm>
          <a:prstGeom prst="line">
            <a:avLst/>
          </a:prstGeom>
          <a:ln w="76200">
            <a:solidFill>
              <a:srgbClr val="EAEAEA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5" name="Полилиния 74"/>
          <p:cNvSpPr/>
          <p:nvPr/>
        </p:nvSpPr>
        <p:spPr>
          <a:xfrm>
            <a:off x="4198097" y="2594080"/>
            <a:ext cx="1828943" cy="571945"/>
          </a:xfrm>
          <a:custGeom>
            <a:avLst/>
            <a:gdLst>
              <a:gd name="connsiteX0" fmla="*/ 0 w 2391213"/>
              <a:gd name="connsiteY0" fmla="*/ 0 h 571945"/>
              <a:gd name="connsiteX1" fmla="*/ 2391213 w 2391213"/>
              <a:gd name="connsiteY1" fmla="*/ 0 h 571945"/>
              <a:gd name="connsiteX2" fmla="*/ 2391213 w 2391213"/>
              <a:gd name="connsiteY2" fmla="*/ 571945 h 571945"/>
              <a:gd name="connsiteX3" fmla="*/ 0 w 2391213"/>
              <a:gd name="connsiteY3" fmla="*/ 571945 h 571945"/>
              <a:gd name="connsiteX4" fmla="*/ 0 w 2391213"/>
              <a:gd name="connsiteY4" fmla="*/ 0 h 571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1213" h="571945">
                <a:moveTo>
                  <a:pt x="0" y="0"/>
                </a:moveTo>
                <a:lnTo>
                  <a:pt x="2391213" y="0"/>
                </a:lnTo>
                <a:lnTo>
                  <a:pt x="2391213" y="571945"/>
                </a:lnTo>
                <a:lnTo>
                  <a:pt x="0" y="57194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16510" rIns="16510" bIns="16510" numCol="1" spcCol="1271" anchor="ctr" anchorCtr="0">
            <a:noAutofit/>
          </a:bodyPr>
          <a:lstStyle/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b="1" dirty="0">
                <a:solidFill>
                  <a:srgbClr val="000066"/>
                </a:solidFill>
              </a:rPr>
              <a:t>ФОРМАТЫ:</a:t>
            </a:r>
          </a:p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dirty="0"/>
              <a:t>оффлайн </a:t>
            </a:r>
          </a:p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dirty="0"/>
              <a:t>онлайн (</a:t>
            </a:r>
            <a:r>
              <a:rPr lang="en-US" sz="1300" dirty="0"/>
              <a:t>OPRB.ru)</a:t>
            </a:r>
            <a:endParaRPr lang="ru-RU" sz="1300" dirty="0"/>
          </a:p>
        </p:txBody>
      </p:sp>
      <p:sp>
        <p:nvSpPr>
          <p:cNvPr id="76" name="Полилиния 75"/>
          <p:cNvSpPr/>
          <p:nvPr/>
        </p:nvSpPr>
        <p:spPr>
          <a:xfrm>
            <a:off x="6176356" y="1008612"/>
            <a:ext cx="5827221" cy="350297"/>
          </a:xfrm>
          <a:custGeom>
            <a:avLst/>
            <a:gdLst>
              <a:gd name="connsiteX0" fmla="*/ 0 w 2391213"/>
              <a:gd name="connsiteY0" fmla="*/ 0 h 571945"/>
              <a:gd name="connsiteX1" fmla="*/ 2391213 w 2391213"/>
              <a:gd name="connsiteY1" fmla="*/ 0 h 571945"/>
              <a:gd name="connsiteX2" fmla="*/ 2391213 w 2391213"/>
              <a:gd name="connsiteY2" fmla="*/ 571945 h 571945"/>
              <a:gd name="connsiteX3" fmla="*/ 0 w 2391213"/>
              <a:gd name="connsiteY3" fmla="*/ 571945 h 571945"/>
              <a:gd name="connsiteX4" fmla="*/ 0 w 2391213"/>
              <a:gd name="connsiteY4" fmla="*/ 0 h 571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1213" h="571945">
                <a:moveTo>
                  <a:pt x="0" y="0"/>
                </a:moveTo>
                <a:lnTo>
                  <a:pt x="2391213" y="0"/>
                </a:lnTo>
                <a:lnTo>
                  <a:pt x="2391213" y="571945"/>
                </a:lnTo>
                <a:lnTo>
                  <a:pt x="0" y="5719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16510" rIns="16510" bIns="16510" numCol="1" spcCol="1271" anchor="ctr" anchorCtr="0">
            <a:noAutofit/>
          </a:bodyPr>
          <a:lstStyle/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b="1" dirty="0">
                <a:solidFill>
                  <a:srgbClr val="C00000"/>
                </a:solidFill>
              </a:rPr>
              <a:t>ОБРАБОТКА РЕЗУЛЬТАТОВ ИССЛЕДОВАНИЯ</a:t>
            </a:r>
          </a:p>
        </p:txBody>
      </p:sp>
      <p:grpSp>
        <p:nvGrpSpPr>
          <p:cNvPr id="9" name="Группа 100"/>
          <p:cNvGrpSpPr/>
          <p:nvPr/>
        </p:nvGrpSpPr>
        <p:grpSpPr>
          <a:xfrm>
            <a:off x="6804098" y="1562123"/>
            <a:ext cx="3396631" cy="2533043"/>
            <a:chOff x="309836" y="2485020"/>
            <a:chExt cx="3517265" cy="2871956"/>
          </a:xfrm>
        </p:grpSpPr>
        <p:pic>
          <p:nvPicPr>
            <p:cNvPr id="102" name="Picture 6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8603" t="32515" r="14033" b="18261"/>
            <a:stretch/>
          </p:blipFill>
          <p:spPr bwMode="auto">
            <a:xfrm>
              <a:off x="309836" y="2842338"/>
              <a:ext cx="2604814" cy="125730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" name="Picture 7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8812" t="32169" r="14604" b="18236"/>
            <a:stretch/>
          </p:blipFill>
          <p:spPr bwMode="auto">
            <a:xfrm>
              <a:off x="1102291" y="2485020"/>
              <a:ext cx="2550237" cy="125730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8834" t="30546" r="14326" b="18990"/>
            <a:stretch/>
          </p:blipFill>
          <p:spPr bwMode="auto">
            <a:xfrm>
              <a:off x="399458" y="3446690"/>
              <a:ext cx="2614947" cy="130589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" name="Picture 9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8597" t="31042" r="14994" b="18989"/>
            <a:stretch/>
          </p:blipFill>
          <p:spPr bwMode="auto">
            <a:xfrm>
              <a:off x="1185419" y="3092695"/>
              <a:ext cx="2550239" cy="127072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" name="Picture 10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8546" t="32322" r="14366" b="18689"/>
            <a:stretch/>
          </p:blipFill>
          <p:spPr bwMode="auto">
            <a:xfrm>
              <a:off x="489368" y="4099640"/>
              <a:ext cx="2604814" cy="12573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" name="Picture 11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8939" t="31518" r="14601" b="17696"/>
            <a:stretch/>
          </p:blipFill>
          <p:spPr bwMode="auto">
            <a:xfrm>
              <a:off x="1276861" y="3737449"/>
              <a:ext cx="2550240" cy="129035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17" name="Прямая соединительная линия 116"/>
          <p:cNvCxnSpPr/>
          <p:nvPr/>
        </p:nvCxnSpPr>
        <p:spPr>
          <a:xfrm flipH="1">
            <a:off x="2434956" y="6764501"/>
            <a:ext cx="11062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1" name="Picture 13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665" t="24171" r="13387" b="16935"/>
          <a:stretch/>
        </p:blipFill>
        <p:spPr bwMode="auto">
          <a:xfrm>
            <a:off x="7055704" y="4280322"/>
            <a:ext cx="3566269" cy="20042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" name="Овал 129"/>
          <p:cNvSpPr/>
          <p:nvPr/>
        </p:nvSpPr>
        <p:spPr>
          <a:xfrm>
            <a:off x="5552049" y="956471"/>
            <a:ext cx="474991" cy="45457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31" name="Овал 130"/>
          <p:cNvSpPr/>
          <p:nvPr/>
        </p:nvSpPr>
        <p:spPr>
          <a:xfrm>
            <a:off x="5551461" y="2010773"/>
            <a:ext cx="474991" cy="45457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32" name="Овал 131"/>
          <p:cNvSpPr/>
          <p:nvPr/>
        </p:nvSpPr>
        <p:spPr>
          <a:xfrm>
            <a:off x="5551461" y="3478803"/>
            <a:ext cx="474991" cy="45457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33" name="Овал 132"/>
          <p:cNvSpPr/>
          <p:nvPr/>
        </p:nvSpPr>
        <p:spPr>
          <a:xfrm>
            <a:off x="6197389" y="957275"/>
            <a:ext cx="474991" cy="45457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pic>
        <p:nvPicPr>
          <p:cNvPr id="110" name="Picture 12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684" t="23880" r="13221" b="17922"/>
          <a:stretch/>
        </p:blipFill>
        <p:spPr bwMode="auto">
          <a:xfrm>
            <a:off x="6725152" y="4744486"/>
            <a:ext cx="3434659" cy="19026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1"/>
          <p:cNvGrpSpPr/>
          <p:nvPr/>
        </p:nvGrpSpPr>
        <p:grpSpPr>
          <a:xfrm>
            <a:off x="8881035" y="3133321"/>
            <a:ext cx="3214632" cy="1841345"/>
            <a:chOff x="9474699" y="2984014"/>
            <a:chExt cx="2259766" cy="1379171"/>
          </a:xfrm>
        </p:grpSpPr>
        <p:pic>
          <p:nvPicPr>
            <p:cNvPr id="126" name="Picture 5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8621" t="31177" r="21858" b="17444"/>
            <a:stretch/>
          </p:blipFill>
          <p:spPr bwMode="auto">
            <a:xfrm>
              <a:off x="9474699" y="2984014"/>
              <a:ext cx="2033571" cy="115737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5" name="Picture 3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7530" t="30967" r="22165" b="17057"/>
            <a:stretch/>
          </p:blipFill>
          <p:spPr bwMode="auto">
            <a:xfrm>
              <a:off x="9720451" y="3221693"/>
              <a:ext cx="2014014" cy="114149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9" name="TextBox 68"/>
          <p:cNvSpPr txBox="1"/>
          <p:nvPr/>
        </p:nvSpPr>
        <p:spPr>
          <a:xfrm>
            <a:off x="380012" y="221676"/>
            <a:ext cx="237507" cy="4154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2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4106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8157575" y="589590"/>
            <a:ext cx="3382880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marR="24765">
              <a:defRPr sz="1500" b="1">
                <a:solidFill>
                  <a:srgbClr val="92939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sz="1900" b="0" dirty="0"/>
          </a:p>
        </p:txBody>
      </p:sp>
      <p:sp>
        <p:nvSpPr>
          <p:cNvPr id="90" name="Shape 90"/>
          <p:cNvSpPr/>
          <p:nvPr/>
        </p:nvSpPr>
        <p:spPr>
          <a:xfrm>
            <a:off x="1915885" y="2521541"/>
            <a:ext cx="10029372" cy="1477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1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ru-RU" sz="3200" b="1" dirty="0" smtClean="0">
                <a:solidFill>
                  <a:srgbClr val="4EAA29"/>
                </a:solidFill>
                <a:latin typeface="Journal Sans New"/>
                <a:ea typeface="Arial"/>
                <a:cs typeface="Journal Sans New"/>
              </a:rPr>
              <a:t>Подготовка региональной системы образования к внедрению НСУР</a:t>
            </a:r>
            <a:endParaRPr lang="ru-RU" sz="3200" b="1" dirty="0">
              <a:solidFill>
                <a:srgbClr val="4EAA29"/>
              </a:solidFill>
              <a:latin typeface="Journal Sans New"/>
              <a:ea typeface="Arial"/>
              <a:cs typeface="Journal Sans New"/>
            </a:endParaRPr>
          </a:p>
          <a:p>
            <a:endParaRPr lang="ru-RU" sz="3200" b="1" dirty="0">
              <a:solidFill>
                <a:srgbClr val="4EAA29"/>
              </a:solidFill>
              <a:latin typeface="Journal Sans New"/>
              <a:ea typeface="Arial"/>
              <a:cs typeface="Journal Sans New"/>
              <a:sym typeface="Arial"/>
            </a:endParaRPr>
          </a:p>
        </p:txBody>
      </p:sp>
      <p:pic>
        <p:nvPicPr>
          <p:cNvPr id="3" name="Изображение 2" descr="element-06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109" y="1"/>
            <a:ext cx="696283" cy="45617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-1" y="5718629"/>
            <a:ext cx="12192001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49120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2" y="305778"/>
            <a:ext cx="12191999" cy="584775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ИССЛЕДОВАНИЕ «АНАЛИЗ ГОТОВНОСТИ К ВЫПОЛНЕНИЮ ТРУДОВЫХ ФУНКЦИЙ И ВЫЯВЛЕНИЕ ПРОФЕССИОНАЛЬНЫХ ДЕФИЦИТОВ» </a:t>
            </a:r>
            <a:endParaRPr lang="ru-RU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Полилиния 75"/>
          <p:cNvSpPr/>
          <p:nvPr/>
        </p:nvSpPr>
        <p:spPr>
          <a:xfrm>
            <a:off x="166081" y="942793"/>
            <a:ext cx="3024795" cy="350297"/>
          </a:xfrm>
          <a:custGeom>
            <a:avLst/>
            <a:gdLst>
              <a:gd name="connsiteX0" fmla="*/ 0 w 2391213"/>
              <a:gd name="connsiteY0" fmla="*/ 0 h 571945"/>
              <a:gd name="connsiteX1" fmla="*/ 2391213 w 2391213"/>
              <a:gd name="connsiteY1" fmla="*/ 0 h 571945"/>
              <a:gd name="connsiteX2" fmla="*/ 2391213 w 2391213"/>
              <a:gd name="connsiteY2" fmla="*/ 571945 h 571945"/>
              <a:gd name="connsiteX3" fmla="*/ 0 w 2391213"/>
              <a:gd name="connsiteY3" fmla="*/ 571945 h 571945"/>
              <a:gd name="connsiteX4" fmla="*/ 0 w 2391213"/>
              <a:gd name="connsiteY4" fmla="*/ 0 h 571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1213" h="571945">
                <a:moveTo>
                  <a:pt x="0" y="0"/>
                </a:moveTo>
                <a:lnTo>
                  <a:pt x="2391213" y="0"/>
                </a:lnTo>
                <a:lnTo>
                  <a:pt x="2391213" y="571945"/>
                </a:lnTo>
                <a:lnTo>
                  <a:pt x="0" y="5719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16510" rIns="16510" bIns="16510" numCol="1" spcCol="1271" anchor="ctr" anchorCtr="0">
            <a:noAutofit/>
          </a:bodyPr>
          <a:lstStyle/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b="1" dirty="0">
                <a:solidFill>
                  <a:srgbClr val="C00000"/>
                </a:solidFill>
              </a:rPr>
              <a:t>ОБРАБОТКА РЕЗУЛЬТАТОВ ИССЛЕДОВАНИЯ</a:t>
            </a:r>
          </a:p>
        </p:txBody>
      </p:sp>
      <p:sp>
        <p:nvSpPr>
          <p:cNvPr id="124" name="Полилиния 123"/>
          <p:cNvSpPr/>
          <p:nvPr/>
        </p:nvSpPr>
        <p:spPr>
          <a:xfrm>
            <a:off x="4176481" y="942793"/>
            <a:ext cx="7758345" cy="350297"/>
          </a:xfrm>
          <a:custGeom>
            <a:avLst/>
            <a:gdLst>
              <a:gd name="connsiteX0" fmla="*/ 0 w 2391213"/>
              <a:gd name="connsiteY0" fmla="*/ 0 h 571945"/>
              <a:gd name="connsiteX1" fmla="*/ 2391213 w 2391213"/>
              <a:gd name="connsiteY1" fmla="*/ 0 h 571945"/>
              <a:gd name="connsiteX2" fmla="*/ 2391213 w 2391213"/>
              <a:gd name="connsiteY2" fmla="*/ 571945 h 571945"/>
              <a:gd name="connsiteX3" fmla="*/ 0 w 2391213"/>
              <a:gd name="connsiteY3" fmla="*/ 571945 h 571945"/>
              <a:gd name="connsiteX4" fmla="*/ 0 w 2391213"/>
              <a:gd name="connsiteY4" fmla="*/ 0 h 571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1213" h="571945">
                <a:moveTo>
                  <a:pt x="0" y="0"/>
                </a:moveTo>
                <a:lnTo>
                  <a:pt x="2391213" y="0"/>
                </a:lnTo>
                <a:lnTo>
                  <a:pt x="2391213" y="571945"/>
                </a:lnTo>
                <a:lnTo>
                  <a:pt x="0" y="5719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16510" rIns="16510" bIns="16510" numCol="1" spcCol="1271" anchor="ctr" anchorCtr="0">
            <a:noAutofit/>
          </a:bodyPr>
          <a:lstStyle/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b="1" dirty="0" smtClean="0">
                <a:solidFill>
                  <a:srgbClr val="C00000"/>
                </a:solidFill>
              </a:rPr>
              <a:t>РЕЙТИНГ ПРОФЕССИОНАЛЬНЫХ ДЕФИЦИТОВ</a:t>
            </a:r>
            <a:endParaRPr lang="ru-RU" sz="1300" b="1" dirty="0">
              <a:solidFill>
                <a:srgbClr val="C00000"/>
              </a:solidFill>
            </a:endParaRPr>
          </a:p>
        </p:txBody>
      </p:sp>
      <p:pic>
        <p:nvPicPr>
          <p:cNvPr id="111" name="Picture 1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665" t="24171" r="13387" b="16935"/>
          <a:stretch/>
        </p:blipFill>
        <p:spPr bwMode="auto">
          <a:xfrm>
            <a:off x="98492" y="1706829"/>
            <a:ext cx="3233907" cy="18174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" name="Овал 132"/>
          <p:cNvSpPr/>
          <p:nvPr/>
        </p:nvSpPr>
        <p:spPr>
          <a:xfrm>
            <a:off x="187114" y="891456"/>
            <a:ext cx="474991" cy="45457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34" name="Овал 133"/>
          <p:cNvSpPr/>
          <p:nvPr/>
        </p:nvSpPr>
        <p:spPr>
          <a:xfrm>
            <a:off x="3938985" y="880508"/>
            <a:ext cx="474991" cy="45457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36" name="Полилиния 135"/>
          <p:cNvSpPr/>
          <p:nvPr/>
        </p:nvSpPr>
        <p:spPr>
          <a:xfrm>
            <a:off x="0" y="3802570"/>
            <a:ext cx="3024795" cy="476535"/>
          </a:xfrm>
          <a:custGeom>
            <a:avLst/>
            <a:gdLst>
              <a:gd name="connsiteX0" fmla="*/ 0 w 2391213"/>
              <a:gd name="connsiteY0" fmla="*/ 0 h 571945"/>
              <a:gd name="connsiteX1" fmla="*/ 2391213 w 2391213"/>
              <a:gd name="connsiteY1" fmla="*/ 0 h 571945"/>
              <a:gd name="connsiteX2" fmla="*/ 2391213 w 2391213"/>
              <a:gd name="connsiteY2" fmla="*/ 571945 h 571945"/>
              <a:gd name="connsiteX3" fmla="*/ 0 w 2391213"/>
              <a:gd name="connsiteY3" fmla="*/ 571945 h 571945"/>
              <a:gd name="connsiteX4" fmla="*/ 0 w 2391213"/>
              <a:gd name="connsiteY4" fmla="*/ 0 h 571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1213" h="571945">
                <a:moveTo>
                  <a:pt x="0" y="0"/>
                </a:moveTo>
                <a:lnTo>
                  <a:pt x="2391213" y="0"/>
                </a:lnTo>
                <a:lnTo>
                  <a:pt x="2391213" y="571945"/>
                </a:lnTo>
                <a:lnTo>
                  <a:pt x="0" y="5719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16510" rIns="16510" bIns="16510" numCol="1" spcCol="1271" anchor="ctr" anchorCtr="0">
            <a:noAutofit/>
          </a:bodyPr>
          <a:lstStyle/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ru-RU" sz="1300" b="1" dirty="0" smtClean="0">
                <a:solidFill>
                  <a:srgbClr val="C00000"/>
                </a:solidFill>
              </a:rPr>
              <a:t>          МОДУЛИ ПРОГРАММ </a:t>
            </a:r>
            <a:endParaRPr lang="ru-RU" sz="1300" b="1" dirty="0">
              <a:solidFill>
                <a:srgbClr val="C00000"/>
              </a:solidFill>
            </a:endParaRPr>
          </a:p>
        </p:txBody>
      </p:sp>
      <p:sp>
        <p:nvSpPr>
          <p:cNvPr id="137" name="Овал 136"/>
          <p:cNvSpPr/>
          <p:nvPr/>
        </p:nvSpPr>
        <p:spPr>
          <a:xfrm>
            <a:off x="223399" y="3828993"/>
            <a:ext cx="474991" cy="45457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67" name="Прямоугольник 166"/>
          <p:cNvSpPr/>
          <p:nvPr/>
        </p:nvSpPr>
        <p:spPr>
          <a:xfrm>
            <a:off x="232224" y="4347937"/>
            <a:ext cx="3003763" cy="11239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300" b="1" dirty="0">
                <a:solidFill>
                  <a:schemeClr val="tx1"/>
                </a:solidFill>
              </a:rPr>
              <a:t>Модуль «Проектирование и реализация программы развития образовательной </a:t>
            </a:r>
            <a:r>
              <a:rPr lang="ru-RU" sz="1300" b="1" dirty="0" smtClean="0">
                <a:solidFill>
                  <a:schemeClr val="tx1"/>
                </a:solidFill>
              </a:rPr>
              <a:t>организации»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3276600" y="1542310"/>
            <a:ext cx="400051" cy="2066925"/>
          </a:xfrm>
          <a:prstGeom prst="rightBrace">
            <a:avLst>
              <a:gd name="adj1" fmla="val 54762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graphicFrame>
        <p:nvGraphicFramePr>
          <p:cNvPr id="91" name="Таблица 90">
            <a:extLst>
              <a:ext uri="{FF2B5EF4-FFF2-40B4-BE49-F238E27FC236}">
                <a16:creationId xmlns:a16="http://schemas.microsoft.com/office/drawing/2014/main" xmlns="" id="{7230899C-33EB-477F-BE59-AB81A41E48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5866518"/>
              </p:ext>
            </p:extLst>
          </p:nvPr>
        </p:nvGraphicFramePr>
        <p:xfrm>
          <a:off x="3859901" y="1542310"/>
          <a:ext cx="8179698" cy="181704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14617">
                  <a:extLst>
                    <a:ext uri="{9D8B030D-6E8A-4147-A177-3AD203B41FA5}">
                      <a16:colId xmlns:a16="http://schemas.microsoft.com/office/drawing/2014/main" xmlns="" val="19219042"/>
                    </a:ext>
                  </a:extLst>
                </a:gridCol>
                <a:gridCol w="7565081">
                  <a:extLst>
                    <a:ext uri="{9D8B030D-6E8A-4147-A177-3AD203B41FA5}">
                      <a16:colId xmlns:a16="http://schemas.microsoft.com/office/drawing/2014/main" xmlns="" val="1396516131"/>
                    </a:ext>
                  </a:extLst>
                </a:gridCol>
              </a:tblGrid>
              <a:tr h="2298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90%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68578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kern="120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Теорию и практику управления развитием образовательной организации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697583721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89%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68578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Представление интересов образовательной организации во взаимодействии с заинтересованными сторонами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32360530"/>
                  </a:ext>
                </a:extLst>
              </a:tr>
              <a:tr h="1938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87%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Методы оценки рисков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1910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86%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Перспективные направления и тенденции развития </a:t>
                      </a:r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основного общего образования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4126377446"/>
                  </a:ext>
                </a:extLst>
              </a:tr>
              <a:tr h="17287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86%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Опыт </a:t>
                      </a:r>
                      <a:r>
                        <a:rPr lang="ru-RU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в области реализации кадровой </a:t>
                      </a:r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политики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609480079"/>
                  </a:ext>
                </a:extLst>
              </a:tr>
              <a:tr h="2298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85%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Принципы организации сетевого взаимодействия образовательной организации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897879135"/>
                  </a:ext>
                </a:extLst>
              </a:tr>
              <a:tr h="2159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83%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Современные подходы к оценке результатов и эффективности деятельности ОО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093766194"/>
                  </a:ext>
                </a:extLst>
              </a:tr>
              <a:tr h="2018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82%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Управление реализации программы развития образовательной организации 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001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kern="120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80%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Оценивать риски управления ресурсами образовательной организации 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891504193"/>
                  </a:ext>
                </a:extLst>
              </a:tr>
            </a:tbl>
          </a:graphicData>
        </a:graphic>
      </p:graphicFrame>
      <p:graphicFrame>
        <p:nvGraphicFramePr>
          <p:cNvPr id="92" name="Таблица 91">
            <a:extLst>
              <a:ext uri="{FF2B5EF4-FFF2-40B4-BE49-F238E27FC236}">
                <a16:creationId xmlns:a16="http://schemas.microsoft.com/office/drawing/2014/main" xmlns="" id="{7230899C-33EB-477F-BE59-AB81A41E48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81697947"/>
              </p:ext>
            </p:extLst>
          </p:nvPr>
        </p:nvGraphicFramePr>
        <p:xfrm>
          <a:off x="3408299" y="4396919"/>
          <a:ext cx="8551468" cy="98425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2552">
                  <a:extLst>
                    <a:ext uri="{9D8B030D-6E8A-4147-A177-3AD203B41FA5}">
                      <a16:colId xmlns:a16="http://schemas.microsoft.com/office/drawing/2014/main" xmlns="" val="19219042"/>
                    </a:ext>
                  </a:extLst>
                </a:gridCol>
                <a:gridCol w="7908916">
                  <a:extLst>
                    <a:ext uri="{9D8B030D-6E8A-4147-A177-3AD203B41FA5}">
                      <a16:colId xmlns:a16="http://schemas.microsoft.com/office/drawing/2014/main" xmlns="" val="1396516131"/>
                    </a:ext>
                  </a:extLst>
                </a:gridCol>
              </a:tblGrid>
              <a:tr h="36036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Управление </a:t>
                      </a:r>
                      <a:r>
                        <a:rPr lang="ru-RU" sz="1100" u="none" strike="noStrike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развитием </a:t>
                      </a:r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образовательной организации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4126377446"/>
                  </a:ext>
                </a:extLst>
              </a:tr>
              <a:tr h="26352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2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Управление </a:t>
                      </a:r>
                      <a:r>
                        <a:rPr lang="ru-RU" sz="1100" u="none" strike="noStrike" kern="120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кадровой политикой</a:t>
                      </a:r>
                      <a:r>
                        <a:rPr lang="ru-RU" sz="1100" u="none" strike="noStrike" kern="1200" baseline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ОО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897879135"/>
                  </a:ext>
                </a:extLst>
              </a:tr>
              <a:tr h="36036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Владеть навыками организации устной и письменной коммуникации с партнёрами, ведения переговоров </a:t>
                      </a:r>
                      <a:endParaRPr lang="ru-RU" sz="11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093766194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90501" y="330200"/>
            <a:ext cx="520700" cy="3385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10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-17688" y="5718629"/>
            <a:ext cx="12227375" cy="11393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422961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808175"/>
            <a:ext cx="12192000" cy="6058501"/>
          </a:xfrm>
          <a:prstGeom prst="rect">
            <a:avLst/>
          </a:prstGeom>
          <a:solidFill>
            <a:srgbClr val="FFFF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496293" y="151397"/>
            <a:ext cx="9721931" cy="584776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АНАЛИЗ ГОТОВНОСТИ К ВЫПОЛНЕНИЮ ТРУДОВЫХ ФУНКЦИЙ </a:t>
            </a:r>
          </a:p>
          <a:p>
            <a:pPr algn="ctr"/>
            <a:r>
              <a:rPr lang="ru-RU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 ВЫЯВЛЕНИЕ ПРОФЕССИОНАЛЬНЫХ ДЕФИЦИТОВ </a:t>
            </a:r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684" t="23880" r="13221" b="17922"/>
          <a:stretch/>
        </p:blipFill>
        <p:spPr bwMode="auto">
          <a:xfrm>
            <a:off x="8931730" y="929669"/>
            <a:ext cx="2980871" cy="165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665" t="24171" r="13387" b="16935"/>
          <a:stretch/>
        </p:blipFill>
        <p:spPr bwMode="auto">
          <a:xfrm>
            <a:off x="8931730" y="2623832"/>
            <a:ext cx="2980871" cy="1675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Двойная стрелка влево/вправо 10"/>
          <p:cNvSpPr/>
          <p:nvPr/>
        </p:nvSpPr>
        <p:spPr>
          <a:xfrm>
            <a:off x="5903511" y="3341231"/>
            <a:ext cx="2962907" cy="986852"/>
          </a:xfrm>
          <a:prstGeom prst="leftRightArrow">
            <a:avLst>
              <a:gd name="adj1" fmla="val 50000"/>
              <a:gd name="adj2" fmla="val 2709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29" name="Двойная стрелка влево/вправо 28"/>
          <p:cNvSpPr/>
          <p:nvPr/>
        </p:nvSpPr>
        <p:spPr>
          <a:xfrm rot="5400000">
            <a:off x="6908242" y="2996502"/>
            <a:ext cx="953444" cy="1187783"/>
          </a:xfrm>
          <a:prstGeom prst="leftRightArrow">
            <a:avLst>
              <a:gd name="adj1" fmla="val 50000"/>
              <a:gd name="adj2" fmla="val 2709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213023" y="2585273"/>
            <a:ext cx="2326821" cy="14706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sz="11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МОДУЛИ ПРОГРАММ, РАЗРАБОТАННЫЕ С УЧЕТОМ РЕЙТИНГА КОМПЕТЕНЦИЙ И ПРОФЕССИОНАЛЬНЫХ ДЕФИЦИТОВ</a:t>
            </a:r>
          </a:p>
          <a:p>
            <a:pPr algn="ctr"/>
            <a:endParaRPr lang="ru-RU" sz="11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1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1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860129" y="4450081"/>
            <a:ext cx="6143204" cy="23469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pic>
        <p:nvPicPr>
          <p:cNvPr id="3086" name="Picture 1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682" t="27103" r="5335" b="18564"/>
          <a:stretch/>
        </p:blipFill>
        <p:spPr bwMode="auto">
          <a:xfrm>
            <a:off x="5951489" y="4535234"/>
            <a:ext cx="4684963" cy="1884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8527969" y="713604"/>
            <a:ext cx="3121731" cy="338555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Руководитель ОО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6507679" y="4267601"/>
            <a:ext cx="1769423" cy="338555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213021" y="3640990"/>
            <a:ext cx="2413456" cy="4261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1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РЕЗУЛЬТАТЫ ИССЛЕДОВАНИЯ</a:t>
            </a: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169613466"/>
              </p:ext>
            </p:extLst>
          </p:nvPr>
        </p:nvGraphicFramePr>
        <p:xfrm>
          <a:off x="5903511" y="907818"/>
          <a:ext cx="2722967" cy="1789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380011" y="1128157"/>
            <a:ext cx="3800104" cy="384721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67618990"/>
              </p:ext>
            </p:extLst>
          </p:nvPr>
        </p:nvGraphicFramePr>
        <p:xfrm>
          <a:off x="296885" y="1263569"/>
          <a:ext cx="4797631" cy="2419626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338296"/>
                <a:gridCol w="4061408"/>
                <a:gridCol w="397927"/>
              </a:tblGrid>
              <a:tr h="2507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smtClean="0">
                          <a:effectLst/>
                          <a:latin typeface="Cambria" pitchFamily="18" charset="0"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Основы проектирования программ социально-педагогического сопровождения детей и </a:t>
                      </a:r>
                      <a:r>
                        <a:rPr lang="ru-RU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молодежи в процессе социализации</a:t>
                      </a:r>
                      <a:endParaRPr lang="ru-RU" sz="800" b="0" u="none" strike="noStrike" kern="12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951" marR="6951" marT="6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3,68</a:t>
                      </a:r>
                      <a:endParaRPr lang="ru-RU" sz="800" b="0" u="none" strike="noStrike" kern="1200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507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smtClean="0">
                          <a:effectLst/>
                          <a:latin typeface="Cambria" pitchFamily="18" charset="0"/>
                        </a:rPr>
                        <a:t>2</a:t>
                      </a:r>
                      <a:endParaRPr lang="ru-RU" sz="800" b="0" i="0" u="none" strike="noStrike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Проектировать содержание социально и личностно значимой деятельности обучающихся с целью расширения их социокультурного опыта</a:t>
                      </a:r>
                      <a:endParaRPr lang="ru-RU" sz="800" b="0" u="none" strike="noStrike" kern="1200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951" marR="6951" marT="6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>
                          <a:effectLst/>
                          <a:latin typeface="Cambria" pitchFamily="18" charset="0"/>
                        </a:rPr>
                        <a:t>3,77</a:t>
                      </a:r>
                      <a:endParaRPr lang="ru-RU" sz="800" b="0" u="none" strike="noStrike" kern="120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507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smtClean="0">
                          <a:effectLst/>
                          <a:latin typeface="Cambria" pitchFamily="18" charset="0"/>
                        </a:rPr>
                        <a:t>3</a:t>
                      </a:r>
                      <a:endParaRPr lang="ru-RU" sz="800" b="0" i="0" u="none" strike="noStrike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Разрабатывать программы формирования у обучающихся социальной компетентности</a:t>
                      </a:r>
                      <a:endParaRPr lang="ru-RU" sz="800" b="0" u="none" strike="noStrike" kern="1200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951" marR="6951" marT="6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>
                          <a:effectLst/>
                          <a:latin typeface="Cambria" pitchFamily="18" charset="0"/>
                        </a:rPr>
                        <a:t>3,84</a:t>
                      </a:r>
                      <a:endParaRPr lang="ru-RU" sz="800" b="0" u="none" strike="noStrike" kern="120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507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smtClean="0">
                          <a:effectLst/>
                          <a:latin typeface="Cambria" pitchFamily="18" charset="0"/>
                        </a:rPr>
                        <a:t>4</a:t>
                      </a:r>
                      <a:endParaRPr lang="ru-RU" sz="800" b="0" i="0" u="none" strike="noStrike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Основы социально-педагогической деятельности по социальной адаптации обучающихся, помощи им в освоении социальных ролей</a:t>
                      </a:r>
                      <a:endParaRPr lang="ru-RU" sz="800" b="0" u="none" strike="noStrike" kern="1200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951" marR="6951" marT="6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3,87</a:t>
                      </a:r>
                      <a:endParaRPr lang="ru-RU" sz="800" b="0" u="none" strike="noStrike" kern="1200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507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smtClean="0">
                          <a:effectLst/>
                          <a:latin typeface="Cambria" pitchFamily="18" charset="0"/>
                        </a:rPr>
                        <a:t>5</a:t>
                      </a:r>
                      <a:endParaRPr lang="ru-RU" sz="800" b="0" i="0" u="none" strike="noStrike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Социально-педагогические условия обеспечения социальной реабилитации обучающихся, имевших проявления </a:t>
                      </a:r>
                      <a:r>
                        <a:rPr lang="ru-RU" sz="800" u="none" strike="noStrike" kern="1200" dirty="0" err="1">
                          <a:effectLst/>
                          <a:latin typeface="Cambria" pitchFamily="18" charset="0"/>
                        </a:rPr>
                        <a:t>девиантного</a:t>
                      </a:r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 поведения</a:t>
                      </a:r>
                      <a:endParaRPr lang="ru-RU" sz="800" b="0" u="none" strike="noStrike" kern="1200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951" marR="6951" marT="6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3,88</a:t>
                      </a:r>
                      <a:endParaRPr lang="ru-RU" sz="800" b="0" u="none" strike="noStrike" kern="1200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507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smtClean="0">
                          <a:effectLst/>
                          <a:latin typeface="Cambria" pitchFamily="18" charset="0"/>
                        </a:rPr>
                        <a:t>6</a:t>
                      </a:r>
                      <a:endParaRPr lang="ru-RU" sz="800" b="0" i="0" u="none" strike="noStrike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Теория и методика социально-педагогической работы с детьми и молодежью по месту жительства</a:t>
                      </a:r>
                      <a:endParaRPr lang="ru-RU" sz="800" b="0" u="none" strike="noStrike" kern="1200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951" marR="6951" marT="6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3,88</a:t>
                      </a:r>
                      <a:endParaRPr lang="ru-RU" sz="800" b="0" u="none" strike="noStrike" kern="1200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507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smtClean="0">
                          <a:effectLst/>
                          <a:latin typeface="Cambria" pitchFamily="18" charset="0"/>
                        </a:rPr>
                        <a:t>7</a:t>
                      </a:r>
                      <a:endParaRPr lang="ru-RU" sz="800" b="0" i="0" u="none" strike="noStrike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Нормативные правовые акты Российской Федерации в области образования, воспитания, социальной работы с детьми и молодежью</a:t>
                      </a:r>
                      <a:endParaRPr lang="ru-RU" sz="800" b="0" u="none" strike="noStrike" kern="1200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951" marR="6951" marT="6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3,88</a:t>
                      </a:r>
                      <a:endParaRPr lang="ru-RU" sz="800" b="0" u="none" strike="noStrike" kern="1200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1625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smtClean="0">
                          <a:effectLst/>
                          <a:latin typeface="Cambria" pitchFamily="18" charset="0"/>
                        </a:rPr>
                        <a:t>8</a:t>
                      </a:r>
                      <a:endParaRPr lang="ru-RU" sz="800" b="0" i="0" u="none" strike="noStrike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Теоретические и практические знания по учебной дисциплине "Первая помощь"</a:t>
                      </a:r>
                      <a:endParaRPr lang="ru-RU" sz="800" b="0" u="none" strike="noStrike" kern="1200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951" marR="6951" marT="6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3,88</a:t>
                      </a:r>
                      <a:endParaRPr lang="ru-RU" sz="800" b="0" u="none" strike="noStrike" kern="1200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507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smtClean="0">
                          <a:effectLst/>
                          <a:latin typeface="Cambria" pitchFamily="18" charset="0"/>
                        </a:rPr>
                        <a:t>9</a:t>
                      </a:r>
                      <a:endParaRPr lang="ru-RU" sz="800" b="0" i="0" u="none" strike="noStrike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Планирование совместной деятельности с институтами социализации в целях обеспечения позитивной социализации обучающихся</a:t>
                      </a:r>
                      <a:endParaRPr lang="ru-RU" sz="800" b="0" u="none" strike="noStrike" kern="1200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951" marR="6951" marT="6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3,88</a:t>
                      </a:r>
                      <a:endParaRPr lang="ru-RU" sz="800" b="0" u="none" strike="noStrike" kern="1200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507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smtClean="0">
                          <a:effectLst/>
                          <a:latin typeface="Cambria" pitchFamily="18" charset="0"/>
                        </a:rPr>
                        <a:t>10</a:t>
                      </a:r>
                      <a:endParaRPr lang="ru-RU" sz="800" b="0" i="0" u="none" strike="noStrike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Способы планирования социально и личностно значимой деятельности обучающихся с целью расширения их социокультурного опыта</a:t>
                      </a:r>
                      <a:endParaRPr lang="ru-RU" sz="800" b="0" u="none" strike="noStrike" kern="1200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951" marR="6951" marT="6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effectLst/>
                          <a:latin typeface="Cambria" pitchFamily="18" charset="0"/>
                        </a:rPr>
                        <a:t>3,90</a:t>
                      </a:r>
                      <a:endParaRPr lang="ru-RU" sz="800" b="0" u="none" strike="noStrike" kern="1200" dirty="0">
                        <a:solidFill>
                          <a:srgbClr val="000066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213756" y="819397"/>
            <a:ext cx="4465123" cy="33855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Специалист  в области воспитания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3140" y="3942609"/>
            <a:ext cx="4833257" cy="384721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6" name="Таблица 35"/>
          <p:cNvGraphicFramePr>
            <a:graphicFrameLocks noGrp="1"/>
          </p:cNvGraphicFramePr>
          <p:nvPr/>
        </p:nvGraphicFramePr>
        <p:xfrm>
          <a:off x="154378" y="4455111"/>
          <a:ext cx="5581404" cy="2261108"/>
        </p:xfrm>
        <a:graphic>
          <a:graphicData uri="http://schemas.openxmlformats.org/drawingml/2006/table">
            <a:tbl>
              <a:tblPr/>
              <a:tblGrid>
                <a:gridCol w="1745356"/>
                <a:gridCol w="959012"/>
                <a:gridCol w="959012"/>
                <a:gridCol w="959012"/>
                <a:gridCol w="959012"/>
              </a:tblGrid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АНКЕТИРУЕМЫЕ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От 80 до100%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От 60 до 80%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Ниже 60%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7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Сформированность общепедагогических компетенций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15,55%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64,92%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15,19%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4,34%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воспитатель дошкольной образовательной организации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27,05%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60,96%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9,25%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2,74%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7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учитель (за исключением учителей начальных классов, математики и русского языка)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24,31%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59,12%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14,36%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2,21%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учитель математики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11,43%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65,71%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22,86%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0,00%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учитель начальных классов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44,83%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45,69%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8,62%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0,86%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учитель русского языка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23,26%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72,09%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2,33%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2,33%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ОБЩЕЕ КОЛИЧЕСТВО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22,54%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61,56%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12,79%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3,11%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201882" y="3800105"/>
            <a:ext cx="5593277" cy="584776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Результаты анкетирования готовности к реализации ТФ  ПС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1684" y="190008"/>
            <a:ext cx="237507" cy="4154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0517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39009622"/>
              </p:ext>
            </p:extLst>
          </p:nvPr>
        </p:nvGraphicFramePr>
        <p:xfrm>
          <a:off x="190002" y="713760"/>
          <a:ext cx="11811993" cy="5268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944"/>
                <a:gridCol w="5674107"/>
                <a:gridCol w="465091"/>
                <a:gridCol w="5161851"/>
              </a:tblGrid>
              <a:tr h="375920"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ТД, по которым требуется  развитие</a:t>
                      </a:r>
                      <a:endParaRPr lang="ru-RU" sz="16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% </a:t>
                      </a:r>
                      <a:endParaRPr lang="ru-RU" sz="16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Модуль</a:t>
                      </a:r>
                      <a:endParaRPr lang="ru-RU" sz="1600" dirty="0"/>
                    </a:p>
                  </a:txBody>
                  <a:tcPr marL="121920" marR="121920"/>
                </a:tc>
              </a:tr>
              <a:tr h="913312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1</a:t>
                      </a:r>
                      <a:endParaRPr lang="ru-RU" sz="15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5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Разработать </a:t>
                      </a:r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и реализовать </a:t>
                      </a:r>
                      <a:r>
                        <a:rPr lang="ru-RU" sz="15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индивидуальные образовательные маршруты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индивидуальные </a:t>
                      </a:r>
                      <a:r>
                        <a:rPr lang="ru-RU" sz="15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программы развития 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 индивидуально-ориентированные образовательные программы  </a:t>
                      </a:r>
                      <a:r>
                        <a:rPr lang="ru-RU" sz="15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 учетом личностных и возрастных особенностей обучающихся</a:t>
                      </a:r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83</a:t>
                      </a:r>
                      <a:endParaRPr lang="ru-RU" sz="1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1500" dirty="0" err="1" smtClean="0"/>
                        <a:t>Тьюторское</a:t>
                      </a:r>
                      <a:r>
                        <a:rPr lang="ru-RU" sz="1500" dirty="0" smtClean="0"/>
                        <a:t> сопровождение индивидуальной образовательной траектории школьников</a:t>
                      </a:r>
                      <a:endParaRPr lang="ru-RU" sz="1500" dirty="0"/>
                    </a:p>
                  </a:txBody>
                  <a:tcPr marL="121920" marR="121920"/>
                </a:tc>
              </a:tr>
              <a:tr h="732533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2</a:t>
                      </a:r>
                      <a:endParaRPr lang="ru-RU" sz="15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5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Основы психодиагностики 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 основные признаки отклонения в развитии </a:t>
                      </a:r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детей. Социально-психологические особенности и закономерности развития  детско-взрослых сообществ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74</a:t>
                      </a:r>
                      <a:endParaRPr lang="ru-RU" sz="1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Профилактика отклоняющегося поведения в работе со школьниками</a:t>
                      </a:r>
                      <a:endParaRPr lang="ru-RU" sz="1500" dirty="0"/>
                    </a:p>
                  </a:txBody>
                  <a:tcPr marL="121920" marR="121920"/>
                </a:tc>
              </a:tr>
              <a:tr h="506979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3</a:t>
                      </a:r>
                      <a:endParaRPr lang="ru-RU" sz="15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Реализация </a:t>
                      </a:r>
                      <a:r>
                        <a:rPr lang="ru-RU" sz="15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совместно с родителями программы индивидуального развития ребенка</a:t>
                      </a:r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76</a:t>
                      </a:r>
                      <a:endParaRPr lang="ru-RU" sz="1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Семья как институт воспитания ребенка </a:t>
                      </a:r>
                      <a:endParaRPr lang="ru-RU" sz="1500" dirty="0"/>
                    </a:p>
                  </a:txBody>
                  <a:tcPr marL="121920" marR="121920"/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4</a:t>
                      </a:r>
                      <a:endParaRPr lang="ru-RU" sz="15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Индикаторы  индивидуальных особенностей траекторий жизни</a:t>
                      </a:r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их возможные </a:t>
                      </a:r>
                      <a:r>
                        <a:rPr lang="ru-RU" sz="15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девиации</a:t>
                      </a:r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психодиагностики. Основы </a:t>
                      </a:r>
                      <a:r>
                        <a:rPr lang="ru-RU" sz="15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психодидактики</a:t>
                      </a:r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…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80</a:t>
                      </a:r>
                      <a:endParaRPr lang="ru-RU" sz="1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1500" dirty="0" err="1" smtClean="0"/>
                        <a:t>Психолого</a:t>
                      </a:r>
                      <a:r>
                        <a:rPr lang="ru-RU" sz="1500" dirty="0" smtClean="0"/>
                        <a:t> – педагогические</a:t>
                      </a:r>
                      <a:r>
                        <a:rPr lang="ru-RU" sz="1500" baseline="0" dirty="0" smtClean="0"/>
                        <a:t> особенности организации обучения детей с особыми образовательными потребностями</a:t>
                      </a:r>
                      <a:endParaRPr lang="ru-RU" sz="1500" dirty="0"/>
                    </a:p>
                  </a:txBody>
                  <a:tcPr marL="121920" marR="121920"/>
                </a:tc>
              </a:tr>
              <a:tr h="366581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5</a:t>
                      </a:r>
                      <a:endParaRPr lang="ru-RU" sz="15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Виды и приемы современных </a:t>
                      </a:r>
                      <a:r>
                        <a:rPr lang="ru-RU" sz="15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педагогических технологий</a:t>
                      </a:r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63</a:t>
                      </a:r>
                      <a:endParaRPr lang="ru-RU" sz="1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Современные педагогические технологии</a:t>
                      </a:r>
                      <a:endParaRPr lang="ru-RU" sz="1500" dirty="0"/>
                    </a:p>
                  </a:txBody>
                  <a:tcPr marL="121920" marR="121920"/>
                </a:tc>
              </a:tr>
              <a:tr h="732533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6</a:t>
                      </a:r>
                      <a:endParaRPr lang="ru-RU" sz="15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Приоритетные направления развития образовательной системы Российской Федерации, </a:t>
                      </a:r>
                      <a:r>
                        <a:rPr lang="ru-RU" sz="15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законов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и иных нормативных правовых актов, регламентирующих образовательную деятельность в РФ</a:t>
                      </a:r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65</a:t>
                      </a:r>
                      <a:endParaRPr lang="ru-RU" sz="1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Современные тенденции развития законодательства в области образования</a:t>
                      </a:r>
                      <a:endParaRPr lang="ru-RU" sz="1500" dirty="0"/>
                    </a:p>
                  </a:txBody>
                  <a:tcPr marL="121920" marR="121920"/>
                </a:tc>
              </a:tr>
              <a:tr h="456565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7</a:t>
                      </a:r>
                      <a:endParaRPr lang="ru-RU" sz="15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Нормативные документы по вопросам обучения и воспитания детей и молодежи</a:t>
                      </a:r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56</a:t>
                      </a:r>
                      <a:endParaRPr lang="ru-RU" sz="1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Современные методики воспитательной работы</a:t>
                      </a:r>
                      <a:endParaRPr lang="ru-RU" sz="1500" dirty="0"/>
                    </a:p>
                  </a:txBody>
                  <a:tcPr marL="121920" marR="121920"/>
                </a:tc>
              </a:tr>
              <a:tr h="375920"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12700" marR="12700" marT="9525" marB="0"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121920" marR="121920"/>
                </a:tc>
              </a:tr>
            </a:tbl>
          </a:graphicData>
        </a:graphic>
      </p:graphicFrame>
      <p:sp>
        <p:nvSpPr>
          <p:cNvPr id="10304" name="Заголовок 5"/>
          <p:cNvSpPr>
            <a:spLocks noGrp="1"/>
          </p:cNvSpPr>
          <p:nvPr>
            <p:ph type="title"/>
          </p:nvPr>
        </p:nvSpPr>
        <p:spPr>
          <a:xfrm>
            <a:off x="0" y="221675"/>
            <a:ext cx="12192000" cy="54927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1600" b="1" dirty="0"/>
              <a:t>  ПРОГРАММЫ ПОВЫШЕНИЯ ПРОФЕССИОНАЛЬНОГО УРОВНЯ ПЕДАГОГИЧЕСКИХ РАБОТНИКОВ ОО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-17688" y="5718629"/>
            <a:ext cx="12227375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722419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91966496"/>
              </p:ext>
            </p:extLst>
          </p:nvPr>
        </p:nvGraphicFramePr>
        <p:xfrm>
          <a:off x="4465863" y="4165369"/>
          <a:ext cx="7715349" cy="131445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571783"/>
                <a:gridCol w="2571783"/>
                <a:gridCol w="2571783"/>
              </a:tblGrid>
              <a:tr h="1285240">
                <a:tc>
                  <a:txBody>
                    <a:bodyPr/>
                    <a:lstStyle/>
                    <a:p>
                      <a:pPr marL="0" marR="0" indent="0" algn="ctr" defTabSz="91437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0170" algn="l"/>
                          <a:tab pos="180340" algn="l"/>
                        </a:tabLst>
                        <a:defRPr/>
                      </a:pPr>
                      <a:r>
                        <a:rPr lang="ru-RU" sz="1900" b="1" dirty="0" smtClean="0">
                          <a:solidFill>
                            <a:srgbClr val="C00000"/>
                          </a:solidFill>
                        </a:rPr>
                        <a:t>ЭЦ</a:t>
                      </a:r>
                      <a:endParaRPr lang="en-US" sz="19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37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0170" algn="l"/>
                          <a:tab pos="180340" algn="l"/>
                        </a:tabLst>
                        <a:defRPr/>
                      </a:pPr>
                      <a:endParaRPr lang="en-US" sz="11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Экзаменационные центры,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открываемые на базе университета</a:t>
                      </a:r>
                      <a:endParaRPr lang="ru-RU" sz="15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ru-RU" sz="1900" b="1" dirty="0" smtClean="0">
                          <a:solidFill>
                            <a:srgbClr val="C00000"/>
                          </a:solidFill>
                        </a:rPr>
                        <a:t>ЦРК</a:t>
                      </a:r>
                      <a:endParaRPr lang="ru-RU" sz="1900" b="0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377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endParaRPr lang="ru-RU" sz="1100" b="0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377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Центры развития компетенций, </a:t>
                      </a:r>
                    </a:p>
                    <a:p>
                      <a:pPr marL="0" algn="ctr" defTabSz="914377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ru-RU" sz="1500" b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созданные  университетом</a:t>
                      </a:r>
                      <a:endParaRPr lang="ru-RU" sz="15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ru-RU" sz="1900" b="1" dirty="0" smtClean="0">
                          <a:solidFill>
                            <a:srgbClr val="C00000"/>
                          </a:solidFill>
                        </a:rPr>
                        <a:t>ООП</a:t>
                      </a:r>
                      <a:r>
                        <a:rPr lang="ru-RU" sz="1900" b="1" baseline="0" dirty="0" smtClean="0">
                          <a:solidFill>
                            <a:srgbClr val="C00000"/>
                          </a:solidFill>
                        </a:rPr>
                        <a:t> и ДПП</a:t>
                      </a:r>
                    </a:p>
                    <a:p>
                      <a:pPr marL="0" algn="ctr" defTabSz="914377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endParaRPr lang="ru-RU" sz="1100" b="0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377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ru-RU" sz="1500" b="0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Образовательные </a:t>
                      </a:r>
                    </a:p>
                    <a:p>
                      <a:pPr marL="0" algn="ctr" defTabSz="914377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ru-RU" sz="1500" b="0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программы, реализуемые </a:t>
                      </a:r>
                    </a:p>
                    <a:p>
                      <a:pPr marL="0" algn="ctr" defTabSz="914377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ru-RU" sz="1500" b="0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университетом</a:t>
                      </a:r>
                      <a:endParaRPr lang="ru-RU" sz="1500" b="0" kern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4465866" y="1815515"/>
            <a:ext cx="2662719" cy="1754322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endParaRPr lang="ru-RU" sz="1200" b="1" dirty="0">
              <a:latin typeface="+mj-lt"/>
            </a:endParaRPr>
          </a:p>
          <a:p>
            <a:pPr algn="ctr"/>
            <a:endParaRPr lang="ru-RU" sz="1200" b="1" dirty="0">
              <a:latin typeface="+mj-lt"/>
            </a:endParaRPr>
          </a:p>
          <a:p>
            <a:pPr algn="ctr"/>
            <a:endParaRPr lang="ru-RU" sz="1200" b="1" dirty="0">
              <a:latin typeface="+mj-lt"/>
            </a:endParaRPr>
          </a:p>
          <a:p>
            <a:pPr algn="ctr"/>
            <a:r>
              <a:rPr lang="ru-RU" sz="1200" b="1" dirty="0">
                <a:latin typeface="+mj-lt"/>
              </a:rPr>
              <a:t>ДИАГНОСТИКА</a:t>
            </a:r>
            <a:r>
              <a:rPr lang="ru-RU" sz="1200" dirty="0">
                <a:latin typeface="+mj-lt"/>
              </a:rPr>
              <a:t> </a:t>
            </a:r>
          </a:p>
          <a:p>
            <a:pPr algn="ctr"/>
            <a:endParaRPr lang="ru-RU" sz="1200" dirty="0">
              <a:latin typeface="+mj-lt"/>
            </a:endParaRPr>
          </a:p>
          <a:p>
            <a:pPr algn="ctr"/>
            <a:endParaRPr lang="ru-RU" sz="1200" dirty="0">
              <a:latin typeface="+mj-lt"/>
            </a:endParaRPr>
          </a:p>
          <a:p>
            <a:pPr algn="ctr"/>
            <a:endParaRPr lang="ru-RU" sz="1200" dirty="0">
              <a:latin typeface="+mj-lt"/>
            </a:endParaRPr>
          </a:p>
          <a:p>
            <a:pPr algn="ctr"/>
            <a:r>
              <a:rPr lang="ru-RU" sz="1200" dirty="0">
                <a:latin typeface="+mj-lt"/>
              </a:rPr>
              <a:t>ДИАГНОСТИКА НА СООТВЕТСТВИЕ ПРОФСТАНДАРТУ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54740" y="1815514"/>
            <a:ext cx="2529561" cy="1938988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endParaRPr lang="ru-RU" sz="1200" b="1" dirty="0">
              <a:latin typeface="+mj-lt"/>
            </a:endParaRPr>
          </a:p>
          <a:p>
            <a:pPr algn="ctr"/>
            <a:endParaRPr lang="ru-RU" sz="1200" b="1" dirty="0">
              <a:latin typeface="+mj-lt"/>
            </a:endParaRPr>
          </a:p>
          <a:p>
            <a:pPr algn="ctr"/>
            <a:endParaRPr lang="ru-RU" sz="1200" b="1" dirty="0">
              <a:latin typeface="+mj-lt"/>
            </a:endParaRPr>
          </a:p>
          <a:p>
            <a:pPr algn="ctr"/>
            <a:r>
              <a:rPr lang="ru-RU" sz="1200" b="1" dirty="0">
                <a:latin typeface="+mj-lt"/>
              </a:rPr>
              <a:t>ПРОЕКТИРОВАНИЕ</a:t>
            </a:r>
          </a:p>
          <a:p>
            <a:pPr algn="ctr"/>
            <a:endParaRPr lang="ru-RU" sz="1200" dirty="0">
              <a:latin typeface="+mj-lt"/>
            </a:endParaRPr>
          </a:p>
          <a:p>
            <a:pPr algn="ctr"/>
            <a:endParaRPr lang="ru-RU" sz="1200" dirty="0">
              <a:latin typeface="+mj-lt"/>
            </a:endParaRPr>
          </a:p>
          <a:p>
            <a:pPr algn="ctr"/>
            <a:endParaRPr lang="ru-RU" sz="1200" dirty="0">
              <a:latin typeface="+mj-lt"/>
            </a:endParaRPr>
          </a:p>
          <a:p>
            <a:pPr algn="ctr"/>
            <a:r>
              <a:rPr lang="ru-RU" sz="1200" dirty="0">
                <a:latin typeface="+mj-lt"/>
              </a:rPr>
              <a:t>РАЗРАБОТКА И КОРРЕКТИРОВКА  ОБРАЗОВАТЕЛЬНЫХ ПРОГРАММ, ПРОГРАММ РАЗВИТИЯ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690818" y="1825115"/>
            <a:ext cx="2501183" cy="236987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endParaRPr lang="ru-RU" sz="1200" b="1" dirty="0">
              <a:latin typeface="+mj-lt"/>
            </a:endParaRPr>
          </a:p>
          <a:p>
            <a:pPr algn="ctr"/>
            <a:endParaRPr lang="ru-RU" sz="1200" b="1" dirty="0">
              <a:latin typeface="+mj-lt"/>
            </a:endParaRPr>
          </a:p>
          <a:p>
            <a:pPr algn="ctr"/>
            <a:endParaRPr lang="ru-RU" sz="1200" b="1" dirty="0">
              <a:latin typeface="+mj-lt"/>
            </a:endParaRPr>
          </a:p>
          <a:p>
            <a:pPr algn="ctr"/>
            <a:r>
              <a:rPr lang="ru-RU" sz="1200" b="1" dirty="0">
                <a:latin typeface="+mj-lt"/>
              </a:rPr>
              <a:t>ОБУЧЕНИЕ И РАЗВИТИЕ</a:t>
            </a:r>
          </a:p>
          <a:p>
            <a:pPr algn="ctr"/>
            <a:endParaRPr lang="ru-RU" sz="1200" dirty="0">
              <a:latin typeface="+mj-lt"/>
            </a:endParaRPr>
          </a:p>
          <a:p>
            <a:pPr algn="ctr"/>
            <a:endParaRPr lang="ru-RU" sz="1200" dirty="0">
              <a:latin typeface="+mj-lt"/>
            </a:endParaRPr>
          </a:p>
          <a:p>
            <a:pPr algn="ctr"/>
            <a:endParaRPr lang="ru-RU" sz="1200" dirty="0">
              <a:latin typeface="+mj-lt"/>
            </a:endParaRPr>
          </a:p>
          <a:p>
            <a:pPr algn="ctr"/>
            <a:r>
              <a:rPr lang="ru-RU" sz="1200" dirty="0">
                <a:latin typeface="+mj-lt"/>
              </a:rPr>
              <a:t> РЕАЛИЗАЦИЯ ПРОГРАММ ОБУЧЕНИЯ И РАЗВИТИЯ </a:t>
            </a:r>
            <a:r>
              <a:rPr lang="ru-RU" sz="1200" dirty="0"/>
              <a:t>(КОРПОРАТИВНЫХ И ИНДИВИДУАЛЬНЫХ)</a:t>
            </a:r>
          </a:p>
          <a:p>
            <a:pPr algn="ctr"/>
            <a:endParaRPr lang="ru-RU" sz="1200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0867" y="7165184"/>
            <a:ext cx="184727" cy="261608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endParaRPr lang="ru-RU" sz="11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44765" y="305777"/>
            <a:ext cx="11683256" cy="420628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21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МЕХАНИЗМЫ   ВЗАИМОДЕЙСТВИЯ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print"/>
          <a:srcRect l="24508" t="45242" r="67233" b="43789"/>
          <a:stretch/>
        </p:blipFill>
        <p:spPr>
          <a:xfrm>
            <a:off x="2746604" y="1567610"/>
            <a:ext cx="651955" cy="49580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/>
          <a:srcRect l="36628" t="46489" r="54463" b="43087"/>
          <a:stretch/>
        </p:blipFill>
        <p:spPr>
          <a:xfrm>
            <a:off x="5378655" y="1567609"/>
            <a:ext cx="703255" cy="47118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 cstate="print"/>
          <a:srcRect l="50211" t="45242" r="39239" b="43605"/>
          <a:stretch/>
        </p:blipFill>
        <p:spPr>
          <a:xfrm>
            <a:off x="10378264" y="1518888"/>
            <a:ext cx="832757" cy="5041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3" cstate="print"/>
          <a:srcRect l="63277" t="45242" r="27956" b="42687"/>
          <a:stretch/>
        </p:blipFill>
        <p:spPr>
          <a:xfrm>
            <a:off x="8073490" y="1498138"/>
            <a:ext cx="692057" cy="5456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</p:pic>
      <p:sp>
        <p:nvSpPr>
          <p:cNvPr id="32" name="TextBox 31"/>
          <p:cNvSpPr txBox="1"/>
          <p:nvPr/>
        </p:nvSpPr>
        <p:spPr>
          <a:xfrm>
            <a:off x="1901677" y="2169994"/>
            <a:ext cx="2500995" cy="156965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endParaRPr lang="ru-RU" sz="1200" b="1" dirty="0">
              <a:latin typeface="+mj-lt"/>
            </a:endParaRPr>
          </a:p>
          <a:p>
            <a:pPr algn="ctr"/>
            <a:r>
              <a:rPr lang="ru-RU" sz="1200" b="1" dirty="0">
                <a:latin typeface="+mj-lt"/>
              </a:rPr>
              <a:t>АНАЛИЗ</a:t>
            </a:r>
          </a:p>
          <a:p>
            <a:pPr algn="ctr"/>
            <a:endParaRPr lang="ru-RU" sz="1200" dirty="0">
              <a:latin typeface="+mj-lt"/>
            </a:endParaRPr>
          </a:p>
          <a:p>
            <a:pPr algn="ctr"/>
            <a:endParaRPr lang="ru-RU" sz="1200" dirty="0">
              <a:latin typeface="+mj-lt"/>
            </a:endParaRPr>
          </a:p>
          <a:p>
            <a:pPr algn="ctr"/>
            <a:r>
              <a:rPr lang="ru-RU" sz="1200" dirty="0">
                <a:latin typeface="+mj-lt"/>
              </a:rPr>
              <a:t> </a:t>
            </a:r>
          </a:p>
          <a:p>
            <a:pPr algn="ctr"/>
            <a:r>
              <a:rPr lang="ru-RU" sz="1200" dirty="0">
                <a:latin typeface="+mj-lt"/>
              </a:rPr>
              <a:t>ОПРОСЫ НА СООТВЕТСТВИЕ ПРОФСТАНДАРТУ, ВНЕШНЕЕ АНКЕТИРОВАНИЕ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901677" y="4027463"/>
            <a:ext cx="2341811" cy="141576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sz="11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</a:rPr>
              <a:t>OPRB.RU</a:t>
            </a:r>
          </a:p>
          <a:p>
            <a:pPr algn="ctr"/>
            <a:endParaRPr lang="ru-RU" sz="1100" b="1" dirty="0">
              <a:solidFill>
                <a:srgbClr val="C00000"/>
              </a:solidFill>
            </a:endParaRPr>
          </a:p>
          <a:p>
            <a:pPr algn="ctr"/>
            <a:r>
              <a:rPr lang="ru-RU" sz="1500" dirty="0">
                <a:solidFill>
                  <a:schemeClr val="accent5">
                    <a:lumMod val="50000"/>
                  </a:schemeClr>
                </a:solidFill>
              </a:rPr>
              <a:t>Информационно-образовательный портал РБ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402671" y="1823681"/>
            <a:ext cx="0" cy="3507579"/>
          </a:xfrm>
          <a:prstGeom prst="line">
            <a:avLst/>
          </a:prstGeom>
          <a:ln w="762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1779652" y="1162397"/>
            <a:ext cx="122024" cy="5695603"/>
          </a:xfrm>
          <a:prstGeom prst="line">
            <a:avLst/>
          </a:prstGeom>
          <a:ln w="76200">
            <a:solidFill>
              <a:srgbClr val="FBFBF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4402671" y="1162397"/>
            <a:ext cx="0" cy="5695603"/>
          </a:xfrm>
          <a:prstGeom prst="line">
            <a:avLst/>
          </a:prstGeom>
          <a:ln w="76200">
            <a:solidFill>
              <a:srgbClr val="FBFBF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7019128" y="1162397"/>
            <a:ext cx="0" cy="5684571"/>
          </a:xfrm>
          <a:prstGeom prst="line">
            <a:avLst/>
          </a:prstGeom>
          <a:ln w="76200">
            <a:solidFill>
              <a:srgbClr val="FBFBF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9617341" y="1162397"/>
            <a:ext cx="0" cy="5684571"/>
          </a:xfrm>
          <a:prstGeom prst="line">
            <a:avLst/>
          </a:prstGeom>
          <a:ln w="76200">
            <a:solidFill>
              <a:srgbClr val="FBFBF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1901676" y="4117817"/>
            <a:ext cx="10222288" cy="1556363"/>
          </a:xfrm>
          <a:prstGeom prst="roundRect">
            <a:avLst>
              <a:gd name="adj" fmla="val 4161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54962" y="4561960"/>
            <a:ext cx="1534887" cy="55399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Технологическая </a:t>
            </a:r>
          </a:p>
          <a:p>
            <a:pPr algn="ctr"/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платформа 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89648" y="3130589"/>
            <a:ext cx="1600201" cy="784826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Используемый инструментарий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0" y="779505"/>
            <a:ext cx="12192000" cy="769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38" tIns="45719" rIns="91438" bIns="45719">
            <a:spAutoFit/>
          </a:bodyPr>
          <a:lstStyle/>
          <a:p>
            <a:pPr algn="ctr"/>
            <a:endParaRPr lang="ru-RU" sz="7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5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профессиональные стандарты,  как единая идеологическая платформа, </a:t>
            </a:r>
          </a:p>
          <a:p>
            <a:pPr algn="ctr"/>
            <a:r>
              <a:rPr lang="ru-RU" sz="15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основа и ориентир взаимодействия БГПУ </a:t>
            </a:r>
            <a:r>
              <a:rPr lang="ru-RU" sz="15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им.М.Акмуллы</a:t>
            </a:r>
            <a:r>
              <a:rPr lang="ru-RU" sz="15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и педагогического сообщества РБ</a:t>
            </a:r>
          </a:p>
          <a:p>
            <a:pPr algn="ctr"/>
            <a:endParaRPr lang="ru-RU" sz="7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3862575" y="1527237"/>
            <a:ext cx="380912" cy="38047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2000" dirty="0">
                <a:solidFill>
                  <a:schemeClr val="accent5"/>
                </a:solidFill>
              </a:rPr>
              <a:t>1</a:t>
            </a:r>
          </a:p>
        </p:txBody>
      </p:sp>
      <p:sp>
        <p:nvSpPr>
          <p:cNvPr id="58" name="Овал 57"/>
          <p:cNvSpPr/>
          <p:nvPr/>
        </p:nvSpPr>
        <p:spPr>
          <a:xfrm>
            <a:off x="6521411" y="1527237"/>
            <a:ext cx="380912" cy="38047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2000" dirty="0">
                <a:solidFill>
                  <a:schemeClr val="accent5"/>
                </a:solidFill>
              </a:rPr>
              <a:t>2</a:t>
            </a:r>
          </a:p>
        </p:txBody>
      </p:sp>
      <p:sp>
        <p:nvSpPr>
          <p:cNvPr id="59" name="Овал 58"/>
          <p:cNvSpPr/>
          <p:nvPr/>
        </p:nvSpPr>
        <p:spPr>
          <a:xfrm>
            <a:off x="9142147" y="1527235"/>
            <a:ext cx="380912" cy="38047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2000" dirty="0">
                <a:solidFill>
                  <a:schemeClr val="accent5"/>
                </a:solidFill>
              </a:rPr>
              <a:t>3</a:t>
            </a:r>
          </a:p>
        </p:txBody>
      </p:sp>
      <p:sp>
        <p:nvSpPr>
          <p:cNvPr id="60" name="Овал 59"/>
          <p:cNvSpPr/>
          <p:nvPr/>
        </p:nvSpPr>
        <p:spPr>
          <a:xfrm>
            <a:off x="11547109" y="1489401"/>
            <a:ext cx="380912" cy="38047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2000" dirty="0">
                <a:solidFill>
                  <a:schemeClr val="accent5"/>
                </a:solidFill>
              </a:rPr>
              <a:t>4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154961" y="1869869"/>
            <a:ext cx="1600201" cy="55399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Этапы взаимодействия  </a:t>
            </a: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>
            <a:off x="20804" y="2886065"/>
            <a:ext cx="12138541" cy="28577"/>
          </a:xfrm>
          <a:prstGeom prst="line">
            <a:avLst/>
          </a:prstGeom>
          <a:ln w="76200">
            <a:solidFill>
              <a:srgbClr val="FBFBF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12640" y="4041418"/>
            <a:ext cx="12138541" cy="28577"/>
          </a:xfrm>
          <a:prstGeom prst="line">
            <a:avLst/>
          </a:prstGeom>
          <a:ln w="76200">
            <a:solidFill>
              <a:srgbClr val="FBFBF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24335" y="5738689"/>
            <a:ext cx="12138541" cy="28577"/>
          </a:xfrm>
          <a:prstGeom prst="line">
            <a:avLst/>
          </a:prstGeom>
          <a:ln w="76200">
            <a:solidFill>
              <a:srgbClr val="FBFBF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-17688" y="5718629"/>
            <a:ext cx="12227375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9725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/>
          <p:nvPr/>
        </p:nvPicPr>
        <p:blipFill>
          <a:blip r:embed="rId3" cstate="print"/>
          <a:srcRect l="32944" t="36692" r="17257" b="13437"/>
          <a:stretch>
            <a:fillRect/>
          </a:stretch>
        </p:blipFill>
        <p:spPr bwMode="auto">
          <a:xfrm>
            <a:off x="1491309" y="1055077"/>
            <a:ext cx="8566895" cy="5110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6" name="Заголовок 1"/>
          <p:cNvSpPr txBox="1">
            <a:spLocks/>
          </p:cNvSpPr>
          <p:nvPr/>
        </p:nvSpPr>
        <p:spPr>
          <a:xfrm>
            <a:off x="109184" y="258929"/>
            <a:ext cx="12082816" cy="805439"/>
          </a:xfrm>
          <a:prstGeom prst="rect">
            <a:avLst/>
          </a:prstGeom>
        </p:spPr>
        <p:txBody>
          <a:bodyPr vert="horz" lIns="91438" tIns="45719" rIns="91438" bIns="45719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  <a:spcBef>
                <a:spcPts val="0"/>
              </a:spcBef>
            </a:pPr>
            <a:endParaRPr lang="ru-RU" sz="1400" b="1" dirty="0" smtClean="0">
              <a:ln/>
              <a:solidFill>
                <a:schemeClr val="bg1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</a:pPr>
            <a:endParaRPr lang="ru-RU" sz="1400" b="1" dirty="0" smtClean="0">
              <a:ln/>
              <a:solidFill>
                <a:schemeClr val="bg1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+mn-lt"/>
                <a:cs typeface="Arial" pitchFamily="34" charset="0"/>
              </a:rPr>
              <a:t>Профессиональный стандарт педагога как содержательная основа 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+mn-lt"/>
                <a:cs typeface="Arial" pitchFamily="34" charset="0"/>
              </a:rPr>
              <a:t>реализации  Национальной системы учительского роста</a:t>
            </a:r>
            <a:endParaRPr lang="ru-RU" sz="3200" b="1" dirty="0">
              <a:solidFill>
                <a:srgbClr val="00B050"/>
              </a:solidFill>
              <a:latin typeface="+mn-lt"/>
              <a:cs typeface="Arial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1349678" y="7766565"/>
            <a:ext cx="1219199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404037" y="2497086"/>
            <a:ext cx="11415548" cy="661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http://distolimp.bspu.ru/data/users/1/20/image/photo_4k526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5718629"/>
            <a:ext cx="12227375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0339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 l="3918" t="18750" r="2388" b="7789"/>
          <a:stretch>
            <a:fillRect/>
          </a:stretch>
        </p:blipFill>
        <p:spPr bwMode="auto">
          <a:xfrm>
            <a:off x="2165439" y="831485"/>
            <a:ext cx="7896496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18364" y="40561"/>
            <a:ext cx="11112783" cy="805439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система учительского роста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1349678" y="7766565"/>
            <a:ext cx="1219199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5784485"/>
            <a:ext cx="12227375" cy="107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0339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3" cstate="print"/>
          <a:srcRect l="8980" t="14729" r="9035" b="4910"/>
          <a:stretch>
            <a:fillRect/>
          </a:stretch>
        </p:blipFill>
        <p:spPr bwMode="auto">
          <a:xfrm>
            <a:off x="313899" y="313900"/>
            <a:ext cx="11436823" cy="6291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5784485"/>
            <a:ext cx="12227375" cy="107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958458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слам2.jpg"/>
          <p:cNvPicPr>
            <a:picLocks noChangeAspect="1"/>
          </p:cNvPicPr>
          <p:nvPr/>
        </p:nvPicPr>
        <p:blipFill>
          <a:blip r:embed="rId3" cstate="print">
            <a:lum bright="-20000"/>
          </a:blip>
          <a:srcRect t="2608" b="78936"/>
          <a:stretch>
            <a:fillRect/>
          </a:stretch>
        </p:blipFill>
        <p:spPr>
          <a:xfrm>
            <a:off x="0" y="130629"/>
            <a:ext cx="12192000" cy="92444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258929"/>
            <a:ext cx="11331147" cy="805439"/>
          </a:xfrm>
          <a:prstGeom prst="rect">
            <a:avLst/>
          </a:prstGeom>
        </p:spPr>
        <p:txBody>
          <a:bodyPr vert="horz" lIns="91438" tIns="45719" rIns="91438" bIns="45719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90000"/>
              </a:lnSpc>
              <a:spcBef>
                <a:spcPts val="0"/>
              </a:spcBef>
            </a:pPr>
            <a:endParaRPr lang="ru-RU" sz="1400" b="1" dirty="0" smtClean="0">
              <a:ln/>
              <a:solidFill>
                <a:schemeClr val="bg1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</a:pPr>
            <a:endParaRPr lang="ru-RU" sz="1400" b="1" dirty="0" smtClean="0">
              <a:ln/>
              <a:solidFill>
                <a:schemeClr val="bg1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Профессиональный стандарт педагога как содержательная основа </a:t>
            </a:r>
          </a:p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реализации  Национальной системы учительского роста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422576"/>
            <a:ext cx="12192000" cy="32657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1349678" y="7766565"/>
            <a:ext cx="1219199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91319" y="1351128"/>
            <a:ext cx="11136574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поручением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Президента Российской Федерации (по итогам заседания Государственного совета Российской Федерации 23 декабря 2015 г. ) был разработан проект модели НСУР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части использования уровневого подхода к квалификации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(профессиональным компетенциям) педагога и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проведена соответствующая доработка  профессионального стандарта педагога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указанной доработки профессионального стандарта педагога была построена система уровней профессиональных компетенций, описывающих развитие профессиональной  деятельности педагога на основе усложняющегося состава его профессиональных действий.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Доработанный проект профессионального стандарта педагога позволяет выделить основные  уровни квалификации педагога и придать им характер развивающейся системы, построив на этой основе модель горизонтальной карьеры педагога от выпускника педагогической программы (начальный уровень квалификации) до педагога наставника (высший уровень квалификации).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5784485"/>
            <a:ext cx="12227375" cy="107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0477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3" cstate="print">
            <a:clrChange>
              <a:clrFrom>
                <a:srgbClr val="F6F8FA"/>
              </a:clrFrom>
              <a:clrTo>
                <a:srgbClr val="F6F8FA">
                  <a:alpha val="0"/>
                </a:srgbClr>
              </a:clrTo>
            </a:clrChange>
          </a:blip>
          <a:srcRect l="14184" t="46696" r="43869" b="14315"/>
          <a:stretch/>
        </p:blipFill>
        <p:spPr bwMode="auto">
          <a:xfrm>
            <a:off x="0" y="782558"/>
            <a:ext cx="12192000" cy="49602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26609" y="197783"/>
            <a:ext cx="8338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учительских должностей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-17688" y="5718629"/>
            <a:ext cx="12227375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9220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E:\2017-07-pedagog-shema-1.jpg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 r="899" b="26695"/>
          <a:stretch>
            <a:fillRect/>
          </a:stretch>
        </p:blipFill>
        <p:spPr bwMode="auto">
          <a:xfrm>
            <a:off x="0" y="837118"/>
            <a:ext cx="12192000" cy="303565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46780" y="308482"/>
            <a:ext cx="8338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горизонтальной карьеры педагога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761151"/>
            <a:ext cx="120323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000066"/>
                </a:solidFill>
              </a:rPr>
              <a:t>В рамках горизонтальной карьеры педагога </a:t>
            </a:r>
            <a:r>
              <a:rPr lang="ru-RU" sz="2400" b="1" i="1" dirty="0" smtClean="0">
                <a:solidFill>
                  <a:srgbClr val="000066"/>
                </a:solidFill>
              </a:rPr>
              <a:t>не предполагается занятие учителем новых должностей, а предполагается последовательный рост его квалификации </a:t>
            </a:r>
            <a:r>
              <a:rPr lang="ru-RU" sz="2400" dirty="0" smtClean="0">
                <a:solidFill>
                  <a:srgbClr val="000066"/>
                </a:solidFill>
              </a:rPr>
              <a:t>(при сохранении ее должности), выполнение одной и той же ТФ, но с усложняющимся составом ТД, позволяющих обеспечить более высокий уровень обучения, воспитания и развития обучающихся, в том числе и с особыми образовательными потребностями.</a:t>
            </a:r>
            <a:endParaRPr lang="ru-RU" dirty="0">
              <a:solidFill>
                <a:srgbClr val="000066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-17688" y="5718629"/>
            <a:ext cx="12227375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453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60641" y="63113"/>
            <a:ext cx="11331147" cy="805439"/>
          </a:xfrm>
          <a:prstGeom prst="rect">
            <a:avLst/>
          </a:prstGeom>
        </p:spPr>
        <p:txBody>
          <a:bodyPr vert="horz" lIns="91438" tIns="45719" rIns="91438" bIns="45719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cs typeface="Arial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1349678" y="7766565"/>
            <a:ext cx="1219199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3139688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86602" y="303913"/>
            <a:ext cx="10228997" cy="65933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апробации 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29216" t="34841" r="6978" b="10168"/>
          <a:stretch>
            <a:fillRect/>
          </a:stretch>
        </p:blipFill>
        <p:spPr bwMode="auto">
          <a:xfrm>
            <a:off x="2438341" y="868552"/>
            <a:ext cx="7315317" cy="5043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-17688" y="5718629"/>
            <a:ext cx="12227375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95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b136012b3f2f31b51b2638e0a5d51cdd8c7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7788</TotalTime>
  <Words>1295</Words>
  <Application>Microsoft Office PowerPoint</Application>
  <PresentationFormat>Произвольный</PresentationFormat>
  <Paragraphs>330</Paragraphs>
  <Slides>23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Тема Office</vt:lpstr>
      <vt:lpstr>УМСО_7-10_ноября_2018</vt:lpstr>
      <vt:lpstr>ПАНЕЛЬНАЯ ДИСКУССИЯ «Развитие кадрового потенциала  системы образования»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Участники апробации </vt:lpstr>
      <vt:lpstr>Дорожная карта по формированию и введению НСУР</vt:lpstr>
      <vt:lpstr>Слайд 11</vt:lpstr>
      <vt:lpstr>Слайд 12</vt:lpstr>
      <vt:lpstr>Слайд 13</vt:lpstr>
      <vt:lpstr>Дорожная карта по формированию и введению НСУР</vt:lpstr>
      <vt:lpstr>Слайд 15</vt:lpstr>
      <vt:lpstr>Слайд 16</vt:lpstr>
      <vt:lpstr>Слайд 17</vt:lpstr>
      <vt:lpstr>Дорожная карта по формированию и введению НСУР</vt:lpstr>
      <vt:lpstr>Слайд 19</vt:lpstr>
      <vt:lpstr>Слайд 20</vt:lpstr>
      <vt:lpstr>Слайд 21</vt:lpstr>
      <vt:lpstr>  ПРОГРАММЫ ПОВЫШЕНИЯ ПРОФЕССИОНАЛЬНОГО УРОВНЯ ПЕДАГОГИЧЕСКИХ РАБОТНИКОВ ОО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 НР</dc:creator>
  <cp:lastModifiedBy>user</cp:lastModifiedBy>
  <cp:revision>627</cp:revision>
  <cp:lastPrinted>2016-12-18T16:16:35Z</cp:lastPrinted>
  <dcterms:created xsi:type="dcterms:W3CDTF">2016-10-11T16:46:26Z</dcterms:created>
  <dcterms:modified xsi:type="dcterms:W3CDTF">2018-11-14T05:34:34Z</dcterms:modified>
</cp:coreProperties>
</file>