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charts/chart1.xml" ContentType="application/vnd.openxmlformats-officedocument.drawingml.chart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1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6" r:id="rId10"/>
    <p:sldId id="289" r:id="rId11"/>
    <p:sldId id="285" r:id="rId12"/>
  </p:sldIdLst>
  <p:sldSz cx="9144000" cy="5143500" type="screen16x9"/>
  <p:notesSz cx="6797675" cy="979805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A92"/>
    <a:srgbClr val="1D4A93"/>
    <a:srgbClr val="005C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59" autoAdjust="0"/>
  </p:normalViewPr>
  <p:slideViewPr>
    <p:cSldViewPr snapToGrid="0" showGuides="1">
      <p:cViewPr varScale="1">
        <p:scale>
          <a:sx n="147" d="100"/>
          <a:sy n="147" d="100"/>
        </p:scale>
        <p:origin x="640" y="1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tags" Target="tags/tag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816700610998"/>
          <c:y val="0.034969737726967"/>
          <c:w val="0.704175152749491"/>
          <c:h val="0.930060524546066"/>
        </c:manualLayout>
      </c:layout>
      <c:pieChart>
        <c:varyColors val="0"/>
        <c:ser>
          <c:idx val="0"/>
          <c:order val="0"/>
          <c:dPt>
            <c:idx val="0"/>
            <c:bubble3D val="0"/>
            <c:spPr>
              <a:solidFill>
                <a:srgbClr val="2A3A92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</c:spPr>
          </c:dPt>
          <c:dLbls>
            <c:dLbl>
              <c:idx val="0"/>
              <c:layout>
                <c:manualLayout>
                  <c:x val="0.0193482688391039"/>
                  <c:y val="0.159381304640215"/>
                </c:manualLayout>
              </c:layout>
              <c:numFmt formatCode="#,##0.0&quot;%&quot;;&quot;-&quot;#,##0.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val>
            <c:numRef>
              <c:f>Sheet1!$A$1:$A$2</c:f>
              <c:numCache>
                <c:formatCode>General</c:formatCode>
                <c:ptCount val="2"/>
                <c:pt idx="0">
                  <c:v>95.0</c:v>
                </c:pt>
                <c:pt idx="1">
                  <c:v>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487804878048781"/>
          <c:y val="0.0261569416498994"/>
          <c:w val="0.832082551594747"/>
          <c:h val="0.947686116700201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A3A92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.474671669793621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layout>
                <c:manualLayout>
                  <c:x val="0.399624765478424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layout>
                <c:manualLayout>
                  <c:x val="0.25046904315197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3"/>
              <c:layout>
                <c:manualLayout>
                  <c:x val="0.228893058161351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4"/>
              <c:layout>
                <c:manualLayout>
                  <c:x val="0.196998123827392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5"/>
              <c:layout>
                <c:manualLayout>
                  <c:x val="0.196998123827392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6"/>
              <c:layout>
                <c:manualLayout>
                  <c:x val="0.186679174484053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7"/>
              <c:layout>
                <c:manualLayout>
                  <c:x val="0.175422138836773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8"/>
              <c:layout>
                <c:manualLayout>
                  <c:x val="0.105065666041276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9"/>
              <c:layout>
                <c:manualLayout>
                  <c:x val="0.105065666041276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Sheet1!$A$1:$J$1</c:f>
              <c:numCache>
                <c:formatCode>General</c:formatCode>
                <c:ptCount val="10"/>
                <c:pt idx="0">
                  <c:v>39.0</c:v>
                </c:pt>
                <c:pt idx="1">
                  <c:v>32.0</c:v>
                </c:pt>
                <c:pt idx="2">
                  <c:v>18.0</c:v>
                </c:pt>
                <c:pt idx="3">
                  <c:v>16.0</c:v>
                </c:pt>
                <c:pt idx="4">
                  <c:v>13.0</c:v>
                </c:pt>
                <c:pt idx="5">
                  <c:v>13.0</c:v>
                </c:pt>
                <c:pt idx="6">
                  <c:v>12.0</c:v>
                </c:pt>
                <c:pt idx="7">
                  <c:v>11.0</c:v>
                </c:pt>
                <c:pt idx="8">
                  <c:v>6.0</c:v>
                </c:pt>
                <c:pt idx="9">
                  <c:v>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854827536"/>
        <c:axId val="-2114759552"/>
      </c:barChart>
      <c:catAx>
        <c:axId val="1854827536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>
            <a:solidFill>
              <a:schemeClr val="tx1"/>
            </a:solidFill>
            <a:prstDash val="solid"/>
          </a:ln>
        </c:spPr>
        <c:crossAx val="-2114759552"/>
        <c:crosses val="min"/>
        <c:auto val="0"/>
        <c:lblAlgn val="ctr"/>
        <c:lblOffset val="100"/>
        <c:noMultiLvlLbl val="0"/>
      </c:catAx>
      <c:valAx>
        <c:axId val="-2114759552"/>
        <c:scaling>
          <c:orientation val="minMax"/>
          <c:max val="39.0"/>
          <c:min val="0.0"/>
        </c:scaling>
        <c:delete val="1"/>
        <c:axPos val="t"/>
        <c:numFmt formatCode="General" sourceLinked="1"/>
        <c:majorTickMark val="out"/>
        <c:minorTickMark val="none"/>
        <c:tickLblPos val="nextTo"/>
        <c:crossAx val="1854827536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488721804511278"/>
          <c:y val="0.0261569416498994"/>
          <c:w val="0.797932330827067"/>
          <c:h val="0.947686116700201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A3A92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.474624060150376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layout>
                <c:manualLayout>
                  <c:x val="0.226503759398496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layout>
                <c:manualLayout>
                  <c:x val="0.218984962406015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3"/>
              <c:layout>
                <c:manualLayout>
                  <c:x val="0.216165413533835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4"/>
              <c:layout>
                <c:manualLayout>
                  <c:x val="0.158834586466165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5"/>
              <c:layout>
                <c:manualLayout>
                  <c:x val="0.156015037593985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6"/>
              <c:layout>
                <c:manualLayout>
                  <c:x val="0.141917293233083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7"/>
              <c:layout>
                <c:manualLayout>
                  <c:x val="0.141917293233083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8"/>
              <c:layout>
                <c:manualLayout>
                  <c:x val="0.12593984962406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9"/>
              <c:layout>
                <c:manualLayout>
                  <c:x val="0.12593984962406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Sheet1!$A$1:$J$1</c:f>
              <c:numCache>
                <c:formatCode>General</c:formatCode>
                <c:ptCount val="10"/>
                <c:pt idx="0">
                  <c:v>119.0</c:v>
                </c:pt>
                <c:pt idx="1">
                  <c:v>50.0</c:v>
                </c:pt>
                <c:pt idx="2">
                  <c:v>48.0</c:v>
                </c:pt>
                <c:pt idx="3">
                  <c:v>47.0</c:v>
                </c:pt>
                <c:pt idx="4">
                  <c:v>30.0</c:v>
                </c:pt>
                <c:pt idx="5">
                  <c:v>29.0</c:v>
                </c:pt>
                <c:pt idx="6">
                  <c:v>25.0</c:v>
                </c:pt>
                <c:pt idx="7">
                  <c:v>25.0</c:v>
                </c:pt>
                <c:pt idx="8">
                  <c:v>20.0</c:v>
                </c:pt>
                <c:pt idx="9">
                  <c:v>20.0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-2111446704"/>
        <c:axId val="-2098199968"/>
      </c:barChart>
      <c:catAx>
        <c:axId val="-2111446704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>
            <a:solidFill>
              <a:schemeClr val="tx1"/>
            </a:solidFill>
            <a:prstDash val="solid"/>
          </a:ln>
        </c:spPr>
        <c:crossAx val="-2098199968"/>
        <c:crosses val="min"/>
        <c:auto val="0"/>
        <c:lblAlgn val="ctr"/>
        <c:lblOffset val="100"/>
        <c:noMultiLvlLbl val="0"/>
      </c:catAx>
      <c:valAx>
        <c:axId val="-2098199968"/>
        <c:scaling>
          <c:orientation val="minMax"/>
          <c:max val="119.0"/>
          <c:min val="0.0"/>
        </c:scaling>
        <c:delete val="1"/>
        <c:axPos val="t"/>
        <c:numFmt formatCode="General" sourceLinked="1"/>
        <c:majorTickMark val="out"/>
        <c:minorTickMark val="none"/>
        <c:tickLblPos val="nextTo"/>
        <c:crossAx val="-211144670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626865671641791"/>
          <c:y val="0.0261569416498994"/>
          <c:w val="0.764179104477612"/>
          <c:h val="0.947686116700201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2A3A92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.461691542288557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layout>
                <c:manualLayout>
                  <c:x val="0.25273631840796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layout>
                <c:manualLayout>
                  <c:x val="0.206965174129353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3"/>
              <c:layout>
                <c:manualLayout>
                  <c:x val="0.195024875621891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4"/>
              <c:layout>
                <c:manualLayout>
                  <c:x val="0.161194029850746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5"/>
              <c:layout>
                <c:manualLayout>
                  <c:x val="0.154228855721393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6"/>
              <c:layout>
                <c:manualLayout>
                  <c:x val="0.154228855721393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7"/>
              <c:layout>
                <c:manualLayout>
                  <c:x val="0.146268656716418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8"/>
              <c:layout>
                <c:manualLayout>
                  <c:x val="0.146268656716418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9"/>
              <c:layout>
                <c:manualLayout>
                  <c:x val="0.137313432835821"/>
                  <c:y val="0.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Sheet1!$A$1:$J$1</c:f>
              <c:numCache>
                <c:formatCode>General</c:formatCode>
                <c:ptCount val="10"/>
                <c:pt idx="0">
                  <c:v>158.0</c:v>
                </c:pt>
                <c:pt idx="1">
                  <c:v>79.0</c:v>
                </c:pt>
                <c:pt idx="2">
                  <c:v>60.0</c:v>
                </c:pt>
                <c:pt idx="3">
                  <c:v>55.0</c:v>
                </c:pt>
                <c:pt idx="4">
                  <c:v>41.0</c:v>
                </c:pt>
                <c:pt idx="5">
                  <c:v>38.0</c:v>
                </c:pt>
                <c:pt idx="6">
                  <c:v>38.0</c:v>
                </c:pt>
                <c:pt idx="7">
                  <c:v>35.0</c:v>
                </c:pt>
                <c:pt idx="8">
                  <c:v>35.0</c:v>
                </c:pt>
                <c:pt idx="9">
                  <c:v>31.0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-2117919328"/>
        <c:axId val="-2118113824"/>
      </c:barChart>
      <c:catAx>
        <c:axId val="-2117919328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>
            <a:solidFill>
              <a:schemeClr val="tx1"/>
            </a:solidFill>
            <a:prstDash val="solid"/>
          </a:ln>
        </c:spPr>
        <c:crossAx val="-2118113824"/>
        <c:crosses val="min"/>
        <c:auto val="0"/>
        <c:lblAlgn val="ctr"/>
        <c:lblOffset val="100"/>
        <c:noMultiLvlLbl val="0"/>
      </c:catAx>
      <c:valAx>
        <c:axId val="-2118113824"/>
        <c:scaling>
          <c:orientation val="minMax"/>
          <c:max val="158.0"/>
          <c:min val="0.0"/>
        </c:scaling>
        <c:delete val="1"/>
        <c:axPos val="t"/>
        <c:numFmt formatCode="General" sourceLinked="1"/>
        <c:majorTickMark val="out"/>
        <c:minorTickMark val="none"/>
        <c:tickLblPos val="nextTo"/>
        <c:crossAx val="-2117919328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899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899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8FF04-FA0C-47F9-98AB-4EB4AB602CD8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3350" y="735013"/>
            <a:ext cx="6530975" cy="3673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54074"/>
            <a:ext cx="5438140" cy="4409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6449"/>
            <a:ext cx="2945659" cy="4899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06449"/>
            <a:ext cx="2945659" cy="4899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338F3-38F5-4F53-8AC5-F6F0A8695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3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" b="4856"/>
          <a:stretch/>
        </p:blipFill>
        <p:spPr>
          <a:xfrm>
            <a:off x="0" y="184825"/>
            <a:ext cx="9144000" cy="49513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883769" y="677416"/>
            <a:ext cx="4858964" cy="135352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4000" b="0">
                <a:solidFill>
                  <a:srgbClr val="2A3A9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8" name="Picture 2" descr="\\Drofa2000.local\shares\Reklama\Masha Kachurova\Новая папка\RU LOGO все варианты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58791" y="714518"/>
            <a:ext cx="2923711" cy="685516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174" y="1516781"/>
            <a:ext cx="1381328" cy="5107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6501" y="3493443"/>
            <a:ext cx="6702359" cy="319800"/>
          </a:xfrm>
          <a:prstGeom prst="rect">
            <a:avLst/>
          </a:prstGeom>
        </p:spPr>
        <p:txBody>
          <a:bodyPr anchor="b"/>
          <a:lstStyle>
            <a:lvl1pPr algn="l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96501" y="155640"/>
            <a:ext cx="6702359" cy="32830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96501" y="3860129"/>
            <a:ext cx="6702359" cy="5325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410232"/>
            <a:ext cx="7772400" cy="10215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cap="all">
                <a:solidFill>
                  <a:srgbClr val="2A3A9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285091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184826"/>
            <a:ext cx="8229600" cy="53793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>
                <a:solidFill>
                  <a:srgbClr val="2A3A9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0587"/>
            <a:ext cx="8229600" cy="354403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2A3A92"/>
              </a:buClr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2A3A92"/>
              </a:buCl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2A3A92"/>
              </a:buCl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buClr>
                <a:srgbClr val="2A3A92"/>
              </a:buCl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855030" y="4834901"/>
            <a:ext cx="2133600" cy="273844"/>
          </a:xfrm>
        </p:spPr>
        <p:txBody>
          <a:bodyPr/>
          <a:lstStyle/>
          <a:p>
            <a:fld id="{1991AEDB-842E-4654-B95B-BAC3D3CCE7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524177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855030" y="4834901"/>
            <a:ext cx="2133600" cy="273844"/>
          </a:xfrm>
        </p:spPr>
        <p:txBody>
          <a:bodyPr/>
          <a:lstStyle/>
          <a:p>
            <a:fld id="{1991AEDB-842E-4654-B95B-BAC3D3CCE7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082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40860"/>
            <a:ext cx="4038600" cy="3553763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A3A92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2A3A92"/>
              </a:buCl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2A3A92"/>
              </a:buCl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buClr>
                <a:srgbClr val="2A3A92"/>
              </a:buCl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40860"/>
            <a:ext cx="4038600" cy="3553763"/>
          </a:xfrm>
          <a:prstGeom prst="rect">
            <a:avLst/>
          </a:prstGeom>
        </p:spPr>
        <p:txBody>
          <a:bodyPr/>
          <a:lstStyle>
            <a:lvl1pPr>
              <a:buClr>
                <a:srgbClr val="2A3A92"/>
              </a:buCl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2A3A92"/>
              </a:buCl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2A3A92"/>
              </a:buCl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buClr>
                <a:srgbClr val="2A3A92"/>
              </a:buCl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184826"/>
            <a:ext cx="8229600" cy="53793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>
                <a:solidFill>
                  <a:srgbClr val="2A3A9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457200" y="810308"/>
            <a:ext cx="8229600" cy="0"/>
          </a:xfrm>
          <a:prstGeom prst="line">
            <a:avLst/>
          </a:prstGeom>
          <a:ln w="19050">
            <a:solidFill>
              <a:srgbClr val="1D4A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34602"/>
            <a:ext cx="4040188" cy="47982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2A3A9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buClr>
                <a:srgbClr val="2A3A92"/>
              </a:buClr>
              <a:defRPr sz="1400"/>
            </a:lvl1pPr>
            <a:lvl2pPr>
              <a:buClr>
                <a:srgbClr val="2A3A92"/>
              </a:buClr>
              <a:defRPr sz="1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034602"/>
            <a:ext cx="4041775" cy="47982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2A3A9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buClr>
                <a:srgbClr val="2A3A92"/>
              </a:buClr>
              <a:defRPr sz="1400"/>
            </a:lvl1pPr>
            <a:lvl2pPr>
              <a:buClr>
                <a:srgbClr val="2A3A92"/>
              </a:buClr>
              <a:defRPr sz="1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184826"/>
            <a:ext cx="8229600" cy="53793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>
                <a:solidFill>
                  <a:srgbClr val="2A3A9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 userDrawn="1"/>
        </p:nvCxnSpPr>
        <p:spPr>
          <a:xfrm>
            <a:off x="457200" y="810308"/>
            <a:ext cx="8229600" cy="0"/>
          </a:xfrm>
          <a:prstGeom prst="line">
            <a:avLst/>
          </a:prstGeom>
          <a:ln w="19050">
            <a:solidFill>
              <a:srgbClr val="1D4A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184826"/>
            <a:ext cx="8229600" cy="53793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>
                <a:solidFill>
                  <a:srgbClr val="2A3A9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822445" y="4767263"/>
            <a:ext cx="2133600" cy="273844"/>
          </a:xfrm>
        </p:spPr>
        <p:txBody>
          <a:bodyPr/>
          <a:lstStyle/>
          <a:p>
            <a:fld id="{1991AEDB-842E-4654-B95B-BAC3D3CCE7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1076325"/>
            <a:ext cx="5111750" cy="3518298"/>
          </a:xfrm>
          <a:prstGeom prst="rect">
            <a:avLst/>
          </a:prstGeom>
        </p:spPr>
        <p:txBody>
          <a:bodyPr/>
          <a:lstStyle>
            <a:lvl1pPr>
              <a:buClr>
                <a:srgbClr val="2A3A92"/>
              </a:buCl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2A3A92"/>
              </a:buCl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2A3A92"/>
              </a:buCl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buClr>
                <a:srgbClr val="2A3A92"/>
              </a:buCl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184826"/>
            <a:ext cx="8229600" cy="53793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>
                <a:solidFill>
                  <a:srgbClr val="2A3A9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457200" y="810308"/>
            <a:ext cx="8229600" cy="0"/>
          </a:xfrm>
          <a:prstGeom prst="line">
            <a:avLst/>
          </a:prstGeom>
          <a:ln w="19050">
            <a:solidFill>
              <a:srgbClr val="1D4A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3" Type="http://schemas.openxmlformats.org/officeDocument/2006/relationships/image" Target="../media/image2.png"/><Relationship Id="rId1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46952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991AEDB-842E-4654-B95B-BAC3D3CCE738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5945996" y="4668232"/>
            <a:ext cx="2778904" cy="334073"/>
            <a:chOff x="5945996" y="4668232"/>
            <a:chExt cx="2778904" cy="334073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5945996" y="4706469"/>
              <a:ext cx="1572611" cy="295836"/>
              <a:chOff x="3329045" y="125505"/>
              <a:chExt cx="1572611" cy="295836"/>
            </a:xfrm>
          </p:grpSpPr>
          <p:pic>
            <p:nvPicPr>
              <p:cNvPr id="10" name="Picture 2" descr="\\Drofa2000.local\shares\Reklama\Masha Kachurova\Новая папка\RU LOGO все варианты.png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3329045" y="146051"/>
                <a:ext cx="1145632" cy="268614"/>
              </a:xfrm>
              <a:prstGeom prst="rect">
                <a:avLst/>
              </a:prstGeom>
              <a:noFill/>
            </p:spPr>
          </p:pic>
          <p:pic>
            <p:nvPicPr>
              <p:cNvPr id="11" name="Picture 3" descr="D:\Masha\черная пятница\Фирменные стили и логотипы\!LECTA\LECTA logo+-03.png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4592412" y="125505"/>
                <a:ext cx="309244" cy="295836"/>
              </a:xfrm>
              <a:prstGeom prst="rect">
                <a:avLst/>
              </a:prstGeom>
              <a:noFill/>
            </p:spPr>
          </p:pic>
        </p:grpSp>
        <p:pic>
          <p:nvPicPr>
            <p:cNvPr id="9" name="Picture 3" descr="C:\Users\Kachurova.ME\Desktop\выставка УМСО\UMSO_logo-01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7724775" y="4668232"/>
              <a:ext cx="1000125" cy="332494"/>
            </a:xfrm>
            <a:prstGeom prst="rect">
              <a:avLst/>
            </a:prstGeom>
            <a:noFill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8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4" Type="http://schemas.openxmlformats.org/officeDocument/2006/relationships/slideLayout" Target="../slideLayouts/slideLayout1.xml"/><Relationship Id="rId5" Type="http://schemas.openxmlformats.org/officeDocument/2006/relationships/oleObject" Target="../embeddings/oleObject2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2.vml"/><Relationship Id="rId2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4" Type="http://schemas.openxmlformats.org/officeDocument/2006/relationships/slideLayout" Target="../slideLayouts/slideLayout7.xml"/><Relationship Id="rId5" Type="http://schemas.openxmlformats.org/officeDocument/2006/relationships/oleObject" Target="../embeddings/oleObject11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11.vml"/><Relationship Id="rId2" Type="http://schemas.openxmlformats.org/officeDocument/2006/relationships/tags" Target="../tags/tag6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4" Type="http://schemas.openxmlformats.org/officeDocument/2006/relationships/slideLayout" Target="../slideLayouts/slideLayout7.xml"/><Relationship Id="rId5" Type="http://schemas.openxmlformats.org/officeDocument/2006/relationships/oleObject" Target="../embeddings/oleObject12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12.vml"/><Relationship Id="rId2" Type="http://schemas.openxmlformats.org/officeDocument/2006/relationships/tags" Target="../tags/tag62.xml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.bin"/><Relationship Id="rId12" Type="http://schemas.openxmlformats.org/officeDocument/2006/relationships/image" Target="../media/image7.emf"/><Relationship Id="rId13" Type="http://schemas.openxmlformats.org/officeDocument/2006/relationships/chart" Target="../charts/chart1.xml"/><Relationship Id="rId1" Type="http://schemas.openxmlformats.org/officeDocument/2006/relationships/vmlDrawing" Target="../drawings/vmlDrawing3.vml"/><Relationship Id="rId2" Type="http://schemas.openxmlformats.org/officeDocument/2006/relationships/tags" Target="../tags/tag5.xml"/><Relationship Id="rId3" Type="http://schemas.openxmlformats.org/officeDocument/2006/relationships/tags" Target="../tags/tag6.xml"/><Relationship Id="rId4" Type="http://schemas.openxmlformats.org/officeDocument/2006/relationships/tags" Target="../tags/tag7.xml"/><Relationship Id="rId5" Type="http://schemas.openxmlformats.org/officeDocument/2006/relationships/tags" Target="../tags/tag8.xml"/><Relationship Id="rId6" Type="http://schemas.openxmlformats.org/officeDocument/2006/relationships/tags" Target="../tags/tag9.xml"/><Relationship Id="rId7" Type="http://schemas.openxmlformats.org/officeDocument/2006/relationships/tags" Target="../tags/tag10.xml"/><Relationship Id="rId8" Type="http://schemas.openxmlformats.org/officeDocument/2006/relationships/tags" Target="../tags/tag11.xml"/><Relationship Id="rId9" Type="http://schemas.openxmlformats.org/officeDocument/2006/relationships/tags" Target="../tags/tag12.xml"/><Relationship Id="rId10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4" Type="http://schemas.openxmlformats.org/officeDocument/2006/relationships/slideLayout" Target="../slideLayouts/slideLayout7.xml"/><Relationship Id="rId5" Type="http://schemas.openxmlformats.org/officeDocument/2006/relationships/oleObject" Target="../embeddings/oleObject4.bin"/><Relationship Id="rId6" Type="http://schemas.openxmlformats.org/officeDocument/2006/relationships/image" Target="../media/image7.emf"/><Relationship Id="rId7" Type="http://schemas.openxmlformats.org/officeDocument/2006/relationships/image" Target="../media/image8.png"/><Relationship Id="rId1" Type="http://schemas.openxmlformats.org/officeDocument/2006/relationships/vmlDrawing" Target="../drawings/vmlDrawing4.vml"/><Relationship Id="rId2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4" Type="http://schemas.openxmlformats.org/officeDocument/2006/relationships/slideLayout" Target="../slideLayouts/slideLayout7.xml"/><Relationship Id="rId5" Type="http://schemas.openxmlformats.org/officeDocument/2006/relationships/oleObject" Target="../embeddings/oleObject5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5.vml"/><Relationship Id="rId2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4" Type="http://schemas.openxmlformats.org/officeDocument/2006/relationships/slideLayout" Target="../slideLayouts/slideLayout7.xml"/><Relationship Id="rId5" Type="http://schemas.openxmlformats.org/officeDocument/2006/relationships/oleObject" Target="../embeddings/oleObject6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6.vml"/><Relationship Id="rId2" Type="http://schemas.openxmlformats.org/officeDocument/2006/relationships/tags" Target="../tags/tag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4" Type="http://schemas.openxmlformats.org/officeDocument/2006/relationships/slideLayout" Target="../slideLayouts/slideLayout7.xml"/><Relationship Id="rId5" Type="http://schemas.openxmlformats.org/officeDocument/2006/relationships/oleObject" Target="../embeddings/oleObject7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7.vml"/><Relationship Id="rId2" Type="http://schemas.openxmlformats.org/officeDocument/2006/relationships/tags" Target="../tags/tag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4" Type="http://schemas.openxmlformats.org/officeDocument/2006/relationships/slideLayout" Target="../slideLayouts/slideLayout7.xml"/><Relationship Id="rId5" Type="http://schemas.openxmlformats.org/officeDocument/2006/relationships/oleObject" Target="../embeddings/oleObject8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8.vml"/><Relationship Id="rId2" Type="http://schemas.openxmlformats.org/officeDocument/2006/relationships/tags" Target="../tags/tag21.xml"/></Relationships>
</file>

<file path=ppt/slides/_rels/slide8.xml.rels><?xml version="1.0" encoding="UTF-8" standalone="yes"?>
<Relationships xmlns="http://schemas.openxmlformats.org/package/2006/relationships"><Relationship Id="rId20" Type="http://schemas.openxmlformats.org/officeDocument/2006/relationships/tags" Target="../tags/tag41.xml"/><Relationship Id="rId21" Type="http://schemas.openxmlformats.org/officeDocument/2006/relationships/tags" Target="../tags/tag42.xml"/><Relationship Id="rId22" Type="http://schemas.openxmlformats.org/officeDocument/2006/relationships/tags" Target="../tags/tag43.xml"/><Relationship Id="rId23" Type="http://schemas.openxmlformats.org/officeDocument/2006/relationships/tags" Target="../tags/tag44.xml"/><Relationship Id="rId24" Type="http://schemas.openxmlformats.org/officeDocument/2006/relationships/tags" Target="../tags/tag45.xml"/><Relationship Id="rId25" Type="http://schemas.openxmlformats.org/officeDocument/2006/relationships/tags" Target="../tags/tag46.xml"/><Relationship Id="rId26" Type="http://schemas.openxmlformats.org/officeDocument/2006/relationships/tags" Target="../tags/tag47.xml"/><Relationship Id="rId27" Type="http://schemas.openxmlformats.org/officeDocument/2006/relationships/tags" Target="../tags/tag48.xml"/><Relationship Id="rId28" Type="http://schemas.openxmlformats.org/officeDocument/2006/relationships/tags" Target="../tags/tag49.xml"/><Relationship Id="rId29" Type="http://schemas.openxmlformats.org/officeDocument/2006/relationships/tags" Target="../tags/tag50.xml"/><Relationship Id="rId1" Type="http://schemas.openxmlformats.org/officeDocument/2006/relationships/vmlDrawing" Target="../drawings/vmlDrawing9.vml"/><Relationship Id="rId2" Type="http://schemas.openxmlformats.org/officeDocument/2006/relationships/tags" Target="../tags/tag23.xml"/><Relationship Id="rId3" Type="http://schemas.openxmlformats.org/officeDocument/2006/relationships/tags" Target="../tags/tag24.xml"/><Relationship Id="rId4" Type="http://schemas.openxmlformats.org/officeDocument/2006/relationships/tags" Target="../tags/tag25.xml"/><Relationship Id="rId5" Type="http://schemas.openxmlformats.org/officeDocument/2006/relationships/tags" Target="../tags/tag26.xml"/><Relationship Id="rId30" Type="http://schemas.openxmlformats.org/officeDocument/2006/relationships/tags" Target="../tags/tag51.xml"/><Relationship Id="rId31" Type="http://schemas.openxmlformats.org/officeDocument/2006/relationships/tags" Target="../tags/tag52.xml"/><Relationship Id="rId32" Type="http://schemas.openxmlformats.org/officeDocument/2006/relationships/tags" Target="../tags/tag53.xml"/><Relationship Id="rId9" Type="http://schemas.openxmlformats.org/officeDocument/2006/relationships/tags" Target="../tags/tag30.xml"/><Relationship Id="rId6" Type="http://schemas.openxmlformats.org/officeDocument/2006/relationships/tags" Target="../tags/tag27.xml"/><Relationship Id="rId7" Type="http://schemas.openxmlformats.org/officeDocument/2006/relationships/tags" Target="../tags/tag28.xml"/><Relationship Id="rId8" Type="http://schemas.openxmlformats.org/officeDocument/2006/relationships/tags" Target="../tags/tag29.xml"/><Relationship Id="rId33" Type="http://schemas.openxmlformats.org/officeDocument/2006/relationships/tags" Target="../tags/tag54.xml"/><Relationship Id="rId34" Type="http://schemas.openxmlformats.org/officeDocument/2006/relationships/tags" Target="../tags/tag55.xml"/><Relationship Id="rId35" Type="http://schemas.openxmlformats.org/officeDocument/2006/relationships/tags" Target="../tags/tag56.xml"/><Relationship Id="rId36" Type="http://schemas.openxmlformats.org/officeDocument/2006/relationships/tags" Target="../tags/tag57.xml"/><Relationship Id="rId10" Type="http://schemas.openxmlformats.org/officeDocument/2006/relationships/tags" Target="../tags/tag31.xml"/><Relationship Id="rId11" Type="http://schemas.openxmlformats.org/officeDocument/2006/relationships/tags" Target="../tags/tag32.xml"/><Relationship Id="rId12" Type="http://schemas.openxmlformats.org/officeDocument/2006/relationships/tags" Target="../tags/tag33.xml"/><Relationship Id="rId13" Type="http://schemas.openxmlformats.org/officeDocument/2006/relationships/tags" Target="../tags/tag34.xml"/><Relationship Id="rId14" Type="http://schemas.openxmlformats.org/officeDocument/2006/relationships/tags" Target="../tags/tag35.xml"/><Relationship Id="rId15" Type="http://schemas.openxmlformats.org/officeDocument/2006/relationships/tags" Target="../tags/tag36.xml"/><Relationship Id="rId16" Type="http://schemas.openxmlformats.org/officeDocument/2006/relationships/tags" Target="../tags/tag37.xml"/><Relationship Id="rId17" Type="http://schemas.openxmlformats.org/officeDocument/2006/relationships/tags" Target="../tags/tag38.xml"/><Relationship Id="rId18" Type="http://schemas.openxmlformats.org/officeDocument/2006/relationships/tags" Target="../tags/tag39.xml"/><Relationship Id="rId19" Type="http://schemas.openxmlformats.org/officeDocument/2006/relationships/tags" Target="../tags/tag40.xml"/><Relationship Id="rId37" Type="http://schemas.openxmlformats.org/officeDocument/2006/relationships/slideLayout" Target="../slideLayouts/slideLayout7.xml"/><Relationship Id="rId38" Type="http://schemas.openxmlformats.org/officeDocument/2006/relationships/oleObject" Target="../embeddings/oleObject9.bin"/><Relationship Id="rId39" Type="http://schemas.openxmlformats.org/officeDocument/2006/relationships/image" Target="../media/image7.emf"/><Relationship Id="rId40" Type="http://schemas.openxmlformats.org/officeDocument/2006/relationships/chart" Target="../charts/chart2.xml"/><Relationship Id="rId41" Type="http://schemas.openxmlformats.org/officeDocument/2006/relationships/chart" Target="../charts/chart3.xml"/><Relationship Id="rId42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4" Type="http://schemas.openxmlformats.org/officeDocument/2006/relationships/slideLayout" Target="../slideLayouts/slideLayout7.xml"/><Relationship Id="rId5" Type="http://schemas.openxmlformats.org/officeDocument/2006/relationships/oleObject" Target="../embeddings/oleObject10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10.vml"/><Relationship Id="rId2" Type="http://schemas.openxmlformats.org/officeDocument/2006/relationships/tags" Target="../tags/tag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368452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883769" y="677416"/>
            <a:ext cx="5041156" cy="1353523"/>
          </a:xfrm>
        </p:spPr>
        <p:txBody>
          <a:bodyPr>
            <a:noAutofit/>
          </a:bodyPr>
          <a:lstStyle/>
          <a:p>
            <a:pPr algn="l"/>
            <a:r>
              <a:rPr lang="ru-RU" sz="2200" dirty="0"/>
              <a:t>Развитие </a:t>
            </a:r>
            <a:r>
              <a:rPr lang="ru-RU" sz="2200" dirty="0" smtClean="0"/>
              <a:t>компетентностей </a:t>
            </a:r>
            <a:r>
              <a:rPr lang="ru-RU" sz="2200" dirty="0"/>
              <a:t>директора школы как ресурс повышения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кадрового </a:t>
            </a:r>
            <a:r>
              <a:rPr lang="ru-RU" sz="2200" dirty="0"/>
              <a:t>потенциала региона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83769" y="2246812"/>
            <a:ext cx="418882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Александр БРЫЧКИН, </a:t>
            </a:r>
          </a:p>
          <a:p>
            <a:r>
              <a:rPr lang="ru-RU" sz="1100" dirty="0" smtClean="0"/>
              <a:t>генеральный директор корпорации «Российский учебник»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082553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Следующие шаги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2413" y="2092953"/>
            <a:ext cx="8112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Разработка тестирования, обеспечивающего возможность самооценки директорами школ своих компетенций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82413" y="2769341"/>
            <a:ext cx="8112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Разработка образовательных программ для директоров школ совместно с ключевыми образовательными центрами (Институт образования Высшей школы экономики и др.)</a:t>
            </a:r>
            <a:endParaRPr lang="ru-RU" sz="140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16677" y="2163333"/>
            <a:ext cx="170984" cy="148739"/>
            <a:chOff x="8686801" y="3826120"/>
            <a:chExt cx="385397" cy="372208"/>
          </a:xfrm>
          <a:solidFill>
            <a:srgbClr val="2A3A92"/>
          </a:solidFill>
        </p:grpSpPr>
        <p:sp>
          <p:nvSpPr>
            <p:cNvPr id="9" name="Freeform 62"/>
            <p:cNvSpPr>
              <a:spLocks/>
            </p:cNvSpPr>
            <p:nvPr/>
          </p:nvSpPr>
          <p:spPr bwMode="auto">
            <a:xfrm>
              <a:off x="8864113" y="3826120"/>
              <a:ext cx="208085" cy="372208"/>
            </a:xfrm>
            <a:custGeom>
              <a:avLst/>
              <a:gdLst>
                <a:gd name="T0" fmla="*/ 37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7 w 142"/>
                <a:gd name="T9" fmla="*/ 254 h 254"/>
                <a:gd name="T10" fmla="*/ 142 w 142"/>
                <a:gd name="T11" fmla="*/ 127 h 254"/>
                <a:gd name="T12" fmla="*/ 37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7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7" y="254"/>
                  </a:lnTo>
                  <a:lnTo>
                    <a:pt x="142" y="12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10" name="Freeform 63"/>
            <p:cNvSpPr>
              <a:spLocks/>
            </p:cNvSpPr>
            <p:nvPr/>
          </p:nvSpPr>
          <p:spPr bwMode="auto">
            <a:xfrm>
              <a:off x="8686801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11" name="Freeform 64"/>
            <p:cNvSpPr>
              <a:spLocks/>
            </p:cNvSpPr>
            <p:nvPr/>
          </p:nvSpPr>
          <p:spPr bwMode="auto">
            <a:xfrm>
              <a:off x="8774724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5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5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24111" y="2850992"/>
            <a:ext cx="170984" cy="148739"/>
            <a:chOff x="8686801" y="3826120"/>
            <a:chExt cx="385397" cy="372208"/>
          </a:xfrm>
          <a:solidFill>
            <a:srgbClr val="2A3A92"/>
          </a:solidFill>
        </p:grpSpPr>
        <p:sp>
          <p:nvSpPr>
            <p:cNvPr id="13" name="Freeform 62"/>
            <p:cNvSpPr>
              <a:spLocks/>
            </p:cNvSpPr>
            <p:nvPr/>
          </p:nvSpPr>
          <p:spPr bwMode="auto">
            <a:xfrm>
              <a:off x="8864113" y="3826120"/>
              <a:ext cx="208085" cy="372208"/>
            </a:xfrm>
            <a:custGeom>
              <a:avLst/>
              <a:gdLst>
                <a:gd name="T0" fmla="*/ 37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7 w 142"/>
                <a:gd name="T9" fmla="*/ 254 h 254"/>
                <a:gd name="T10" fmla="*/ 142 w 142"/>
                <a:gd name="T11" fmla="*/ 127 h 254"/>
                <a:gd name="T12" fmla="*/ 37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7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7" y="254"/>
                  </a:lnTo>
                  <a:lnTo>
                    <a:pt x="142" y="12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14" name="Freeform 63"/>
            <p:cNvSpPr>
              <a:spLocks/>
            </p:cNvSpPr>
            <p:nvPr/>
          </p:nvSpPr>
          <p:spPr bwMode="auto">
            <a:xfrm>
              <a:off x="8686801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15" name="Freeform 64"/>
            <p:cNvSpPr>
              <a:spLocks/>
            </p:cNvSpPr>
            <p:nvPr/>
          </p:nvSpPr>
          <p:spPr bwMode="auto">
            <a:xfrm>
              <a:off x="8774724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5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5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</p:grpSp>
    </p:spTree>
    <p:extLst>
      <p:ext uri="{BB962C8B-B14F-4D97-AF65-F5344CB8AC3E}">
        <p14:creationId xmlns:p14="http://schemas.microsoft.com/office/powerpoint/2010/main" val="262942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885546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ПРИЛОЖЕНИЕ: КЛЮЧЕВЫЕ </a:t>
            </a:r>
            <a:r>
              <a:rPr lang="ru-RU" sz="2000" dirty="0"/>
              <a:t>РОЛЕВЫЕ МОДЕЛИ </a:t>
            </a:r>
            <a:r>
              <a:rPr lang="ru-RU" sz="2000" dirty="0" smtClean="0"/>
              <a:t>ДИРЕКТОРА ПО </a:t>
            </a:r>
            <a:r>
              <a:rPr lang="ru-RU" sz="2000" dirty="0"/>
              <a:t>МНЕНИЮ РЕСПОНДЕНТОВ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139122"/>
              </p:ext>
            </p:extLst>
          </p:nvPr>
        </p:nvGraphicFramePr>
        <p:xfrm>
          <a:off x="3077780" y="1521501"/>
          <a:ext cx="4579391" cy="27474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9391"/>
              </a:tblGrid>
              <a:tr h="276685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Ямбург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Евгений Александрович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685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Рачевский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Ефим Лазаревич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7318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Пильдес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Майя Борисовна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685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Пратусевич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Максим Яковлевич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685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Тубельский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Александр Наумович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685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Макаренко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Антон Семенович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685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Караковский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Владимир Абрамович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685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Шевченко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Андрей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Владимирович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685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Сухомлинский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Василий Александрович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685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Хайбуллин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Ренат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Равилевич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ый треугольник 6"/>
          <p:cNvSpPr/>
          <p:nvPr/>
        </p:nvSpPr>
        <p:spPr>
          <a:xfrm rot="10800000">
            <a:off x="2660530" y="1612356"/>
            <a:ext cx="260090" cy="2723526"/>
          </a:xfrm>
          <a:prstGeom prst="rtTriangle">
            <a:avLst/>
          </a:prstGeom>
          <a:solidFill>
            <a:srgbClr val="2A3A9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21" name="TextBox 8"/>
          <p:cNvSpPr txBox="1"/>
          <p:nvPr/>
        </p:nvSpPr>
        <p:spPr>
          <a:xfrm>
            <a:off x="550128" y="835603"/>
            <a:ext cx="783559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/>
              <a:t>Вопрос:</a:t>
            </a:r>
            <a:r>
              <a:rPr lang="ru-RU" sz="1200" dirty="0"/>
              <a:t> Кто из директоров российских школ является для Вас примером идеального директора (помимо директора Вашей школы)?</a:t>
            </a:r>
          </a:p>
        </p:txBody>
      </p:sp>
    </p:spTree>
    <p:extLst>
      <p:ext uri="{BB962C8B-B14F-4D97-AF65-F5344CB8AC3E}">
        <p14:creationId xmlns:p14="http://schemas.microsoft.com/office/powerpoint/2010/main" val="51897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59948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7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Профессия директора школы – одна из немногих профессий, для которых до сих пор нет стройной системы подготовки кадров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2</a:t>
            </a:fld>
            <a:endParaRPr lang="ru-RU" dirty="0"/>
          </a:p>
        </p:txBody>
      </p:sp>
      <p:graphicFrame>
        <p:nvGraphicFramePr>
          <p:cNvPr id="34" name="Chart 3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151991486"/>
              </p:ext>
            </p:extLst>
          </p:nvPr>
        </p:nvGraphicFramePr>
        <p:xfrm>
          <a:off x="5170488" y="1779588"/>
          <a:ext cx="3117850" cy="2360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26" name="Прямоугольник 25"/>
          <p:cNvSpPr/>
          <p:nvPr>
            <p:custDataLst>
              <p:tags r:id="rId5"/>
            </p:custDataLst>
          </p:nvPr>
        </p:nvSpPr>
        <p:spPr bwMode="gray">
          <a:xfrm>
            <a:off x="6378575" y="1922463"/>
            <a:ext cx="403225" cy="192088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857A70DA-81E7-4144-9B11-D09081C9F2A5}" type="datetime'''''''5,0''''''''''''''''''''''''''''''''''''''''%'''''">
              <a:rPr lang="ru-RU" altLang="en-US" sz="1400" smtClean="0">
                <a:solidFill>
                  <a:schemeClr val="bg1"/>
                </a:solidFill>
                <a:sym typeface="+mn-lt"/>
              </a:rPr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5,0%</a:t>
            </a:fld>
            <a:endParaRPr lang="ru-RU" sz="1400">
              <a:solidFill>
                <a:schemeClr val="bg1"/>
              </a:solidFill>
              <a:sym typeface="+mn-lt"/>
            </a:endParaRPr>
          </a:p>
        </p:txBody>
      </p:sp>
      <p:sp>
        <p:nvSpPr>
          <p:cNvPr id="24" name="Прямоугольник 23"/>
          <p:cNvSpPr/>
          <p:nvPr>
            <p:custDataLst>
              <p:tags r:id="rId6"/>
            </p:custDataLst>
          </p:nvPr>
        </p:nvSpPr>
        <p:spPr bwMode="auto">
          <a:xfrm>
            <a:off x="5356225" y="4122738"/>
            <a:ext cx="214313" cy="160338"/>
          </a:xfrm>
          <a:prstGeom prst="rect">
            <a:avLst/>
          </a:prstGeom>
          <a:solidFill>
            <a:srgbClr val="2A3A9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>
            <p:custDataLst>
              <p:tags r:id="rId7"/>
            </p:custDataLst>
          </p:nvPr>
        </p:nvSpPr>
        <p:spPr bwMode="auto">
          <a:xfrm>
            <a:off x="5356225" y="4356100"/>
            <a:ext cx="214313" cy="160338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>
            <p:custDataLst>
              <p:tags r:id="rId8"/>
            </p:custDataLst>
          </p:nvPr>
        </p:nvSpPr>
        <p:spPr bwMode="auto">
          <a:xfrm>
            <a:off x="5621338" y="4351338"/>
            <a:ext cx="1830388" cy="182563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E44F37E8-0AD1-47FB-BDF9-5DDCC536FF31}" type="datetime'По''луч''''аю''''''''''т ''''до''п''. обр''''аз''ов''а''ни''е'">
              <a:rPr lang="ru-RU" altLang="en-US" sz="1200" smtClean="0">
                <a:solidFill>
                  <a:schemeClr val="tx1"/>
                </a:solidFill>
                <a:sym typeface="+mn-lt"/>
              </a:rPr>
              <a:pPr>
                <a:spcBef>
                  <a:spcPct val="0"/>
                </a:spcBef>
                <a:spcAft>
                  <a:spcPct val="0"/>
                </a:spcAft>
              </a:pPr>
              <a:t>Получают доп. образование</a:t>
            </a:fld>
            <a:endParaRPr lang="ru-RU" sz="1200">
              <a:solidFill>
                <a:schemeClr val="tx1"/>
              </a:solidFill>
              <a:sym typeface="+mn-lt"/>
            </a:endParaRPr>
          </a:p>
        </p:txBody>
      </p:sp>
      <p:sp>
        <p:nvSpPr>
          <p:cNvPr id="22" name="Прямоугольник 21"/>
          <p:cNvSpPr/>
          <p:nvPr>
            <p:custDataLst>
              <p:tags r:id="rId9"/>
            </p:custDataLst>
          </p:nvPr>
        </p:nvSpPr>
        <p:spPr bwMode="auto">
          <a:xfrm>
            <a:off x="5621338" y="4117975"/>
            <a:ext cx="2017713" cy="182563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4B180FA6-66B6-4053-8BD8-436F903737DA}" type="datetime'''Н''е ''пол''''у''чаю''т д''оп. ''''о''''б''р''азовани''''я'">
              <a:rPr lang="ru-RU" altLang="en-US" sz="1200" smtClean="0">
                <a:solidFill>
                  <a:schemeClr val="tx1"/>
                </a:solidFill>
                <a:sym typeface="+mn-lt"/>
              </a:rPr>
              <a:pPr>
                <a:spcBef>
                  <a:spcPct val="0"/>
                </a:spcBef>
                <a:spcAft>
                  <a:spcPct val="0"/>
                </a:spcAft>
              </a:pPr>
              <a:t>Не получают доп. образования</a:t>
            </a:fld>
            <a:endParaRPr lang="ru-RU" sz="12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2450" y="1125050"/>
            <a:ext cx="3667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Типичный путь директора школы </a:t>
            </a:r>
            <a:endParaRPr lang="ru-RU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4895850" y="923321"/>
            <a:ext cx="3667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По данным ВШЭ, лишь 5% российских директоров проходят специальное обучение</a:t>
            </a:r>
            <a:endParaRPr lang="ru-RU" sz="14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457200" y="1446541"/>
            <a:ext cx="3762375" cy="0"/>
          </a:xfrm>
          <a:prstGeom prst="line">
            <a:avLst/>
          </a:prstGeom>
          <a:ln w="15875">
            <a:solidFill>
              <a:srgbClr val="2A3A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4857750" y="1446541"/>
            <a:ext cx="3762375" cy="0"/>
          </a:xfrm>
          <a:prstGeom prst="line">
            <a:avLst/>
          </a:prstGeom>
          <a:ln w="15875">
            <a:solidFill>
              <a:srgbClr val="2A3A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52450" y="3088158"/>
            <a:ext cx="103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Педагог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1804634" y="3095592"/>
            <a:ext cx="103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Завуч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3086098" y="3088158"/>
            <a:ext cx="1200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Директор</a:t>
            </a:r>
            <a:endParaRPr lang="ru-RU" dirty="0"/>
          </a:p>
        </p:txBody>
      </p:sp>
      <p:sp>
        <p:nvSpPr>
          <p:cNvPr id="38" name="Равнобедренный треугольник 37"/>
          <p:cNvSpPr/>
          <p:nvPr/>
        </p:nvSpPr>
        <p:spPr>
          <a:xfrm rot="5400000">
            <a:off x="1550905" y="3193836"/>
            <a:ext cx="360000" cy="21600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Равнобедренный треугольник 38"/>
          <p:cNvSpPr/>
          <p:nvPr/>
        </p:nvSpPr>
        <p:spPr>
          <a:xfrm rot="5400000">
            <a:off x="2760927" y="3193836"/>
            <a:ext cx="360000" cy="21600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Freeform 36"/>
          <p:cNvSpPr>
            <a:spLocks noEditPoints="1"/>
          </p:cNvSpPr>
          <p:nvPr/>
        </p:nvSpPr>
        <p:spPr bwMode="auto">
          <a:xfrm>
            <a:off x="3394035" y="2595622"/>
            <a:ext cx="532576" cy="342037"/>
          </a:xfrm>
          <a:custGeom>
            <a:avLst/>
            <a:gdLst/>
            <a:ahLst/>
            <a:cxnLst>
              <a:cxn ang="0">
                <a:pos x="1374" y="598"/>
              </a:cxn>
              <a:cxn ang="0">
                <a:pos x="1109" y="598"/>
              </a:cxn>
              <a:cxn ang="0">
                <a:pos x="141" y="544"/>
              </a:cxn>
              <a:cxn ang="0">
                <a:pos x="279" y="623"/>
              </a:cxn>
              <a:cxn ang="0">
                <a:pos x="24" y="580"/>
              </a:cxn>
              <a:cxn ang="0">
                <a:pos x="1143" y="392"/>
              </a:cxn>
              <a:cxn ang="0">
                <a:pos x="1163" y="514"/>
              </a:cxn>
              <a:cxn ang="0">
                <a:pos x="1081" y="594"/>
              </a:cxn>
              <a:cxn ang="0">
                <a:pos x="1016" y="419"/>
              </a:cxn>
              <a:cxn ang="0">
                <a:pos x="299" y="392"/>
              </a:cxn>
              <a:cxn ang="0">
                <a:pos x="386" y="495"/>
              </a:cxn>
              <a:cxn ang="0">
                <a:pos x="263" y="546"/>
              </a:cxn>
              <a:cxn ang="0">
                <a:pos x="242" y="455"/>
              </a:cxn>
              <a:cxn ang="0">
                <a:pos x="1264" y="354"/>
              </a:cxn>
              <a:cxn ang="0">
                <a:pos x="1315" y="449"/>
              </a:cxn>
              <a:cxn ang="0">
                <a:pos x="1248" y="526"/>
              </a:cxn>
              <a:cxn ang="0">
                <a:pos x="1180" y="491"/>
              </a:cxn>
              <a:cxn ang="0">
                <a:pos x="1184" y="372"/>
              </a:cxn>
              <a:cxn ang="0">
                <a:pos x="182" y="360"/>
              </a:cxn>
              <a:cxn ang="0">
                <a:pos x="210" y="473"/>
              </a:cxn>
              <a:cxn ang="0">
                <a:pos x="141" y="526"/>
              </a:cxn>
              <a:cxn ang="0">
                <a:pos x="73" y="473"/>
              </a:cxn>
              <a:cxn ang="0">
                <a:pos x="101" y="360"/>
              </a:cxn>
              <a:cxn ang="0">
                <a:pos x="1137" y="810"/>
              </a:cxn>
              <a:cxn ang="0">
                <a:pos x="1030" y="299"/>
              </a:cxn>
              <a:cxn ang="0">
                <a:pos x="1026" y="386"/>
              </a:cxn>
              <a:cxn ang="0">
                <a:pos x="911" y="326"/>
              </a:cxn>
              <a:cxn ang="0">
                <a:pos x="380" y="277"/>
              </a:cxn>
              <a:cxn ang="0">
                <a:pos x="473" y="350"/>
              </a:cxn>
              <a:cxn ang="0">
                <a:pos x="327" y="374"/>
              </a:cxn>
              <a:cxn ang="0">
                <a:pos x="380" y="277"/>
              </a:cxn>
              <a:cxn ang="0">
                <a:pos x="1176" y="291"/>
              </a:cxn>
              <a:cxn ang="0">
                <a:pos x="1119" y="376"/>
              </a:cxn>
              <a:cxn ang="0">
                <a:pos x="1058" y="330"/>
              </a:cxn>
              <a:cxn ang="0">
                <a:pos x="1091" y="231"/>
              </a:cxn>
              <a:cxn ang="0">
                <a:pos x="331" y="275"/>
              </a:cxn>
              <a:cxn ang="0">
                <a:pos x="279" y="374"/>
              </a:cxn>
              <a:cxn ang="0">
                <a:pos x="218" y="344"/>
              </a:cxn>
              <a:cxn ang="0">
                <a:pos x="228" y="241"/>
              </a:cxn>
              <a:cxn ang="0">
                <a:pos x="1042" y="176"/>
              </a:cxn>
              <a:cxn ang="0">
                <a:pos x="1026" y="257"/>
              </a:cxn>
              <a:cxn ang="0">
                <a:pos x="992" y="265"/>
              </a:cxn>
              <a:cxn ang="0">
                <a:pos x="953" y="208"/>
              </a:cxn>
              <a:cxn ang="0">
                <a:pos x="384" y="156"/>
              </a:cxn>
              <a:cxn ang="0">
                <a:pos x="428" y="227"/>
              </a:cxn>
              <a:cxn ang="0">
                <a:pos x="388" y="267"/>
              </a:cxn>
              <a:cxn ang="0">
                <a:pos x="351" y="251"/>
              </a:cxn>
              <a:cxn ang="0">
                <a:pos x="353" y="164"/>
              </a:cxn>
              <a:cxn ang="0">
                <a:pos x="650" y="83"/>
              </a:cxn>
              <a:cxn ang="0">
                <a:pos x="683" y="174"/>
              </a:cxn>
              <a:cxn ang="0">
                <a:pos x="731" y="152"/>
              </a:cxn>
              <a:cxn ang="0">
                <a:pos x="709" y="65"/>
              </a:cxn>
              <a:cxn ang="0">
                <a:pos x="782" y="291"/>
              </a:cxn>
              <a:cxn ang="0">
                <a:pos x="691" y="194"/>
              </a:cxn>
              <a:cxn ang="0">
                <a:pos x="602" y="291"/>
              </a:cxn>
            </a:cxnLst>
            <a:rect l="0" t="0" r="r" b="b"/>
            <a:pathLst>
              <a:path w="1384" h="810">
                <a:moveTo>
                  <a:pt x="1242" y="544"/>
                </a:moveTo>
                <a:lnTo>
                  <a:pt x="1275" y="546"/>
                </a:lnTo>
                <a:lnTo>
                  <a:pt x="1309" y="552"/>
                </a:lnTo>
                <a:lnTo>
                  <a:pt x="1337" y="564"/>
                </a:lnTo>
                <a:lnTo>
                  <a:pt x="1359" y="580"/>
                </a:lnTo>
                <a:lnTo>
                  <a:pt x="1374" y="598"/>
                </a:lnTo>
                <a:lnTo>
                  <a:pt x="1380" y="623"/>
                </a:lnTo>
                <a:lnTo>
                  <a:pt x="1384" y="778"/>
                </a:lnTo>
                <a:lnTo>
                  <a:pt x="1167" y="778"/>
                </a:lnTo>
                <a:lnTo>
                  <a:pt x="1103" y="671"/>
                </a:lnTo>
                <a:lnTo>
                  <a:pt x="1103" y="623"/>
                </a:lnTo>
                <a:lnTo>
                  <a:pt x="1109" y="598"/>
                </a:lnTo>
                <a:lnTo>
                  <a:pt x="1125" y="580"/>
                </a:lnTo>
                <a:lnTo>
                  <a:pt x="1147" y="564"/>
                </a:lnTo>
                <a:lnTo>
                  <a:pt x="1176" y="552"/>
                </a:lnTo>
                <a:lnTo>
                  <a:pt x="1208" y="546"/>
                </a:lnTo>
                <a:lnTo>
                  <a:pt x="1242" y="544"/>
                </a:lnTo>
                <a:close/>
                <a:moveTo>
                  <a:pt x="141" y="544"/>
                </a:moveTo>
                <a:lnTo>
                  <a:pt x="176" y="546"/>
                </a:lnTo>
                <a:lnTo>
                  <a:pt x="208" y="552"/>
                </a:lnTo>
                <a:lnTo>
                  <a:pt x="236" y="564"/>
                </a:lnTo>
                <a:lnTo>
                  <a:pt x="259" y="580"/>
                </a:lnTo>
                <a:lnTo>
                  <a:pt x="273" y="598"/>
                </a:lnTo>
                <a:lnTo>
                  <a:pt x="279" y="623"/>
                </a:lnTo>
                <a:lnTo>
                  <a:pt x="281" y="671"/>
                </a:lnTo>
                <a:lnTo>
                  <a:pt x="218" y="778"/>
                </a:lnTo>
                <a:lnTo>
                  <a:pt x="0" y="778"/>
                </a:lnTo>
                <a:lnTo>
                  <a:pt x="4" y="623"/>
                </a:lnTo>
                <a:lnTo>
                  <a:pt x="8" y="598"/>
                </a:lnTo>
                <a:lnTo>
                  <a:pt x="24" y="580"/>
                </a:lnTo>
                <a:lnTo>
                  <a:pt x="47" y="564"/>
                </a:lnTo>
                <a:lnTo>
                  <a:pt x="75" y="552"/>
                </a:lnTo>
                <a:lnTo>
                  <a:pt x="107" y="546"/>
                </a:lnTo>
                <a:lnTo>
                  <a:pt x="141" y="544"/>
                </a:lnTo>
                <a:close/>
                <a:moveTo>
                  <a:pt x="1113" y="390"/>
                </a:moveTo>
                <a:lnTo>
                  <a:pt x="1143" y="392"/>
                </a:lnTo>
                <a:lnTo>
                  <a:pt x="1141" y="404"/>
                </a:lnTo>
                <a:lnTo>
                  <a:pt x="1139" y="427"/>
                </a:lnTo>
                <a:lnTo>
                  <a:pt x="1143" y="455"/>
                </a:lnTo>
                <a:lnTo>
                  <a:pt x="1147" y="483"/>
                </a:lnTo>
                <a:lnTo>
                  <a:pt x="1157" y="503"/>
                </a:lnTo>
                <a:lnTo>
                  <a:pt x="1163" y="514"/>
                </a:lnTo>
                <a:lnTo>
                  <a:pt x="1172" y="524"/>
                </a:lnTo>
                <a:lnTo>
                  <a:pt x="1145" y="534"/>
                </a:lnTo>
                <a:lnTo>
                  <a:pt x="1121" y="546"/>
                </a:lnTo>
                <a:lnTo>
                  <a:pt x="1101" y="562"/>
                </a:lnTo>
                <a:lnTo>
                  <a:pt x="1085" y="582"/>
                </a:lnTo>
                <a:lnTo>
                  <a:pt x="1081" y="594"/>
                </a:lnTo>
                <a:lnTo>
                  <a:pt x="1079" y="612"/>
                </a:lnTo>
                <a:lnTo>
                  <a:pt x="1077" y="629"/>
                </a:lnTo>
                <a:lnTo>
                  <a:pt x="998" y="495"/>
                </a:lnTo>
                <a:lnTo>
                  <a:pt x="998" y="457"/>
                </a:lnTo>
                <a:lnTo>
                  <a:pt x="1004" y="437"/>
                </a:lnTo>
                <a:lnTo>
                  <a:pt x="1016" y="419"/>
                </a:lnTo>
                <a:lnTo>
                  <a:pt x="1036" y="408"/>
                </a:lnTo>
                <a:lnTo>
                  <a:pt x="1058" y="398"/>
                </a:lnTo>
                <a:lnTo>
                  <a:pt x="1085" y="392"/>
                </a:lnTo>
                <a:lnTo>
                  <a:pt x="1113" y="390"/>
                </a:lnTo>
                <a:close/>
                <a:moveTo>
                  <a:pt x="269" y="390"/>
                </a:moveTo>
                <a:lnTo>
                  <a:pt x="299" y="392"/>
                </a:lnTo>
                <a:lnTo>
                  <a:pt x="325" y="398"/>
                </a:lnTo>
                <a:lnTo>
                  <a:pt x="349" y="408"/>
                </a:lnTo>
                <a:lnTo>
                  <a:pt x="368" y="419"/>
                </a:lnTo>
                <a:lnTo>
                  <a:pt x="380" y="437"/>
                </a:lnTo>
                <a:lnTo>
                  <a:pt x="386" y="457"/>
                </a:lnTo>
                <a:lnTo>
                  <a:pt x="386" y="495"/>
                </a:lnTo>
                <a:lnTo>
                  <a:pt x="305" y="629"/>
                </a:lnTo>
                <a:lnTo>
                  <a:pt x="305" y="612"/>
                </a:lnTo>
                <a:lnTo>
                  <a:pt x="303" y="594"/>
                </a:lnTo>
                <a:lnTo>
                  <a:pt x="297" y="582"/>
                </a:lnTo>
                <a:lnTo>
                  <a:pt x="283" y="562"/>
                </a:lnTo>
                <a:lnTo>
                  <a:pt x="263" y="546"/>
                </a:lnTo>
                <a:lnTo>
                  <a:pt x="238" y="534"/>
                </a:lnTo>
                <a:lnTo>
                  <a:pt x="212" y="524"/>
                </a:lnTo>
                <a:lnTo>
                  <a:pt x="220" y="514"/>
                </a:lnTo>
                <a:lnTo>
                  <a:pt x="228" y="503"/>
                </a:lnTo>
                <a:lnTo>
                  <a:pt x="236" y="483"/>
                </a:lnTo>
                <a:lnTo>
                  <a:pt x="242" y="455"/>
                </a:lnTo>
                <a:lnTo>
                  <a:pt x="244" y="427"/>
                </a:lnTo>
                <a:lnTo>
                  <a:pt x="244" y="404"/>
                </a:lnTo>
                <a:lnTo>
                  <a:pt x="242" y="392"/>
                </a:lnTo>
                <a:lnTo>
                  <a:pt x="269" y="390"/>
                </a:lnTo>
                <a:close/>
                <a:moveTo>
                  <a:pt x="1242" y="350"/>
                </a:moveTo>
                <a:lnTo>
                  <a:pt x="1264" y="354"/>
                </a:lnTo>
                <a:lnTo>
                  <a:pt x="1283" y="360"/>
                </a:lnTo>
                <a:lnTo>
                  <a:pt x="1299" y="372"/>
                </a:lnTo>
                <a:lnTo>
                  <a:pt x="1311" y="386"/>
                </a:lnTo>
                <a:lnTo>
                  <a:pt x="1317" y="408"/>
                </a:lnTo>
                <a:lnTo>
                  <a:pt x="1317" y="425"/>
                </a:lnTo>
                <a:lnTo>
                  <a:pt x="1315" y="449"/>
                </a:lnTo>
                <a:lnTo>
                  <a:pt x="1311" y="473"/>
                </a:lnTo>
                <a:lnTo>
                  <a:pt x="1303" y="491"/>
                </a:lnTo>
                <a:lnTo>
                  <a:pt x="1291" y="505"/>
                </a:lnTo>
                <a:lnTo>
                  <a:pt x="1275" y="516"/>
                </a:lnTo>
                <a:lnTo>
                  <a:pt x="1254" y="524"/>
                </a:lnTo>
                <a:lnTo>
                  <a:pt x="1248" y="526"/>
                </a:lnTo>
                <a:lnTo>
                  <a:pt x="1242" y="526"/>
                </a:lnTo>
                <a:lnTo>
                  <a:pt x="1238" y="526"/>
                </a:lnTo>
                <a:lnTo>
                  <a:pt x="1230" y="524"/>
                </a:lnTo>
                <a:lnTo>
                  <a:pt x="1210" y="516"/>
                </a:lnTo>
                <a:lnTo>
                  <a:pt x="1192" y="505"/>
                </a:lnTo>
                <a:lnTo>
                  <a:pt x="1180" y="491"/>
                </a:lnTo>
                <a:lnTo>
                  <a:pt x="1174" y="473"/>
                </a:lnTo>
                <a:lnTo>
                  <a:pt x="1170" y="449"/>
                </a:lnTo>
                <a:lnTo>
                  <a:pt x="1169" y="425"/>
                </a:lnTo>
                <a:lnTo>
                  <a:pt x="1169" y="408"/>
                </a:lnTo>
                <a:lnTo>
                  <a:pt x="1174" y="386"/>
                </a:lnTo>
                <a:lnTo>
                  <a:pt x="1184" y="372"/>
                </a:lnTo>
                <a:lnTo>
                  <a:pt x="1200" y="360"/>
                </a:lnTo>
                <a:lnTo>
                  <a:pt x="1220" y="354"/>
                </a:lnTo>
                <a:lnTo>
                  <a:pt x="1242" y="350"/>
                </a:lnTo>
                <a:close/>
                <a:moveTo>
                  <a:pt x="141" y="350"/>
                </a:moveTo>
                <a:lnTo>
                  <a:pt x="162" y="354"/>
                </a:lnTo>
                <a:lnTo>
                  <a:pt x="182" y="360"/>
                </a:lnTo>
                <a:lnTo>
                  <a:pt x="198" y="372"/>
                </a:lnTo>
                <a:lnTo>
                  <a:pt x="210" y="386"/>
                </a:lnTo>
                <a:lnTo>
                  <a:pt x="216" y="408"/>
                </a:lnTo>
                <a:lnTo>
                  <a:pt x="216" y="425"/>
                </a:lnTo>
                <a:lnTo>
                  <a:pt x="214" y="449"/>
                </a:lnTo>
                <a:lnTo>
                  <a:pt x="210" y="473"/>
                </a:lnTo>
                <a:lnTo>
                  <a:pt x="204" y="491"/>
                </a:lnTo>
                <a:lnTo>
                  <a:pt x="192" y="505"/>
                </a:lnTo>
                <a:lnTo>
                  <a:pt x="174" y="516"/>
                </a:lnTo>
                <a:lnTo>
                  <a:pt x="152" y="524"/>
                </a:lnTo>
                <a:lnTo>
                  <a:pt x="147" y="526"/>
                </a:lnTo>
                <a:lnTo>
                  <a:pt x="141" y="526"/>
                </a:lnTo>
                <a:lnTo>
                  <a:pt x="137" y="526"/>
                </a:lnTo>
                <a:lnTo>
                  <a:pt x="129" y="524"/>
                </a:lnTo>
                <a:lnTo>
                  <a:pt x="109" y="516"/>
                </a:lnTo>
                <a:lnTo>
                  <a:pt x="91" y="505"/>
                </a:lnTo>
                <a:lnTo>
                  <a:pt x="79" y="491"/>
                </a:lnTo>
                <a:lnTo>
                  <a:pt x="73" y="473"/>
                </a:lnTo>
                <a:lnTo>
                  <a:pt x="69" y="449"/>
                </a:lnTo>
                <a:lnTo>
                  <a:pt x="67" y="425"/>
                </a:lnTo>
                <a:lnTo>
                  <a:pt x="67" y="408"/>
                </a:lnTo>
                <a:lnTo>
                  <a:pt x="73" y="386"/>
                </a:lnTo>
                <a:lnTo>
                  <a:pt x="85" y="372"/>
                </a:lnTo>
                <a:lnTo>
                  <a:pt x="101" y="360"/>
                </a:lnTo>
                <a:lnTo>
                  <a:pt x="121" y="354"/>
                </a:lnTo>
                <a:lnTo>
                  <a:pt x="141" y="350"/>
                </a:lnTo>
                <a:close/>
                <a:moveTo>
                  <a:pt x="509" y="330"/>
                </a:moveTo>
                <a:lnTo>
                  <a:pt x="873" y="330"/>
                </a:lnTo>
                <a:lnTo>
                  <a:pt x="1006" y="570"/>
                </a:lnTo>
                <a:lnTo>
                  <a:pt x="1137" y="810"/>
                </a:lnTo>
                <a:lnTo>
                  <a:pt x="248" y="810"/>
                </a:lnTo>
                <a:lnTo>
                  <a:pt x="378" y="570"/>
                </a:lnTo>
                <a:lnTo>
                  <a:pt x="509" y="330"/>
                </a:lnTo>
                <a:close/>
                <a:moveTo>
                  <a:pt x="1002" y="277"/>
                </a:moveTo>
                <a:lnTo>
                  <a:pt x="1030" y="281"/>
                </a:lnTo>
                <a:lnTo>
                  <a:pt x="1030" y="299"/>
                </a:lnTo>
                <a:lnTo>
                  <a:pt x="1032" y="320"/>
                </a:lnTo>
                <a:lnTo>
                  <a:pt x="1036" y="340"/>
                </a:lnTo>
                <a:lnTo>
                  <a:pt x="1042" y="356"/>
                </a:lnTo>
                <a:lnTo>
                  <a:pt x="1050" y="366"/>
                </a:lnTo>
                <a:lnTo>
                  <a:pt x="1058" y="374"/>
                </a:lnTo>
                <a:lnTo>
                  <a:pt x="1026" y="386"/>
                </a:lnTo>
                <a:lnTo>
                  <a:pt x="1002" y="402"/>
                </a:lnTo>
                <a:lnTo>
                  <a:pt x="984" y="423"/>
                </a:lnTo>
                <a:lnTo>
                  <a:pt x="978" y="439"/>
                </a:lnTo>
                <a:lnTo>
                  <a:pt x="976" y="459"/>
                </a:lnTo>
                <a:lnTo>
                  <a:pt x="911" y="350"/>
                </a:lnTo>
                <a:lnTo>
                  <a:pt x="911" y="326"/>
                </a:lnTo>
                <a:lnTo>
                  <a:pt x="917" y="309"/>
                </a:lnTo>
                <a:lnTo>
                  <a:pt x="931" y="295"/>
                </a:lnTo>
                <a:lnTo>
                  <a:pt x="951" y="285"/>
                </a:lnTo>
                <a:lnTo>
                  <a:pt x="976" y="279"/>
                </a:lnTo>
                <a:lnTo>
                  <a:pt x="1002" y="277"/>
                </a:lnTo>
                <a:close/>
                <a:moveTo>
                  <a:pt x="380" y="277"/>
                </a:moveTo>
                <a:lnTo>
                  <a:pt x="408" y="279"/>
                </a:lnTo>
                <a:lnTo>
                  <a:pt x="432" y="285"/>
                </a:lnTo>
                <a:lnTo>
                  <a:pt x="454" y="295"/>
                </a:lnTo>
                <a:lnTo>
                  <a:pt x="467" y="309"/>
                </a:lnTo>
                <a:lnTo>
                  <a:pt x="471" y="326"/>
                </a:lnTo>
                <a:lnTo>
                  <a:pt x="473" y="350"/>
                </a:lnTo>
                <a:lnTo>
                  <a:pt x="408" y="459"/>
                </a:lnTo>
                <a:lnTo>
                  <a:pt x="406" y="439"/>
                </a:lnTo>
                <a:lnTo>
                  <a:pt x="400" y="423"/>
                </a:lnTo>
                <a:lnTo>
                  <a:pt x="382" y="402"/>
                </a:lnTo>
                <a:lnTo>
                  <a:pt x="356" y="386"/>
                </a:lnTo>
                <a:lnTo>
                  <a:pt x="327" y="374"/>
                </a:lnTo>
                <a:lnTo>
                  <a:pt x="335" y="366"/>
                </a:lnTo>
                <a:lnTo>
                  <a:pt x="341" y="356"/>
                </a:lnTo>
                <a:lnTo>
                  <a:pt x="349" y="334"/>
                </a:lnTo>
                <a:lnTo>
                  <a:pt x="354" y="307"/>
                </a:lnTo>
                <a:lnTo>
                  <a:pt x="354" y="281"/>
                </a:lnTo>
                <a:lnTo>
                  <a:pt x="380" y="277"/>
                </a:lnTo>
                <a:close/>
                <a:moveTo>
                  <a:pt x="1115" y="229"/>
                </a:moveTo>
                <a:lnTo>
                  <a:pt x="1137" y="231"/>
                </a:lnTo>
                <a:lnTo>
                  <a:pt x="1157" y="241"/>
                </a:lnTo>
                <a:lnTo>
                  <a:pt x="1170" y="255"/>
                </a:lnTo>
                <a:lnTo>
                  <a:pt x="1176" y="275"/>
                </a:lnTo>
                <a:lnTo>
                  <a:pt x="1176" y="291"/>
                </a:lnTo>
                <a:lnTo>
                  <a:pt x="1174" y="310"/>
                </a:lnTo>
                <a:lnTo>
                  <a:pt x="1172" y="330"/>
                </a:lnTo>
                <a:lnTo>
                  <a:pt x="1167" y="344"/>
                </a:lnTo>
                <a:lnTo>
                  <a:pt x="1149" y="362"/>
                </a:lnTo>
                <a:lnTo>
                  <a:pt x="1125" y="374"/>
                </a:lnTo>
                <a:lnTo>
                  <a:pt x="1119" y="376"/>
                </a:lnTo>
                <a:lnTo>
                  <a:pt x="1115" y="376"/>
                </a:lnTo>
                <a:lnTo>
                  <a:pt x="1111" y="376"/>
                </a:lnTo>
                <a:lnTo>
                  <a:pt x="1105" y="374"/>
                </a:lnTo>
                <a:lnTo>
                  <a:pt x="1079" y="362"/>
                </a:lnTo>
                <a:lnTo>
                  <a:pt x="1064" y="344"/>
                </a:lnTo>
                <a:lnTo>
                  <a:pt x="1058" y="330"/>
                </a:lnTo>
                <a:lnTo>
                  <a:pt x="1054" y="310"/>
                </a:lnTo>
                <a:lnTo>
                  <a:pt x="1052" y="291"/>
                </a:lnTo>
                <a:lnTo>
                  <a:pt x="1052" y="275"/>
                </a:lnTo>
                <a:lnTo>
                  <a:pt x="1060" y="255"/>
                </a:lnTo>
                <a:lnTo>
                  <a:pt x="1073" y="241"/>
                </a:lnTo>
                <a:lnTo>
                  <a:pt x="1091" y="231"/>
                </a:lnTo>
                <a:lnTo>
                  <a:pt x="1115" y="229"/>
                </a:lnTo>
                <a:close/>
                <a:moveTo>
                  <a:pt x="269" y="229"/>
                </a:moveTo>
                <a:lnTo>
                  <a:pt x="291" y="231"/>
                </a:lnTo>
                <a:lnTo>
                  <a:pt x="311" y="241"/>
                </a:lnTo>
                <a:lnTo>
                  <a:pt x="325" y="255"/>
                </a:lnTo>
                <a:lnTo>
                  <a:pt x="331" y="275"/>
                </a:lnTo>
                <a:lnTo>
                  <a:pt x="331" y="291"/>
                </a:lnTo>
                <a:lnTo>
                  <a:pt x="331" y="310"/>
                </a:lnTo>
                <a:lnTo>
                  <a:pt x="327" y="330"/>
                </a:lnTo>
                <a:lnTo>
                  <a:pt x="321" y="344"/>
                </a:lnTo>
                <a:lnTo>
                  <a:pt x="305" y="362"/>
                </a:lnTo>
                <a:lnTo>
                  <a:pt x="279" y="374"/>
                </a:lnTo>
                <a:lnTo>
                  <a:pt x="273" y="376"/>
                </a:lnTo>
                <a:lnTo>
                  <a:pt x="269" y="376"/>
                </a:lnTo>
                <a:lnTo>
                  <a:pt x="265" y="376"/>
                </a:lnTo>
                <a:lnTo>
                  <a:pt x="259" y="374"/>
                </a:lnTo>
                <a:lnTo>
                  <a:pt x="234" y="362"/>
                </a:lnTo>
                <a:lnTo>
                  <a:pt x="218" y="344"/>
                </a:lnTo>
                <a:lnTo>
                  <a:pt x="212" y="330"/>
                </a:lnTo>
                <a:lnTo>
                  <a:pt x="208" y="310"/>
                </a:lnTo>
                <a:lnTo>
                  <a:pt x="206" y="291"/>
                </a:lnTo>
                <a:lnTo>
                  <a:pt x="208" y="275"/>
                </a:lnTo>
                <a:lnTo>
                  <a:pt x="214" y="255"/>
                </a:lnTo>
                <a:lnTo>
                  <a:pt x="228" y="241"/>
                </a:lnTo>
                <a:lnTo>
                  <a:pt x="248" y="231"/>
                </a:lnTo>
                <a:lnTo>
                  <a:pt x="269" y="229"/>
                </a:lnTo>
                <a:close/>
                <a:moveTo>
                  <a:pt x="998" y="156"/>
                </a:moveTo>
                <a:lnTo>
                  <a:pt x="1016" y="158"/>
                </a:lnTo>
                <a:lnTo>
                  <a:pt x="1030" y="164"/>
                </a:lnTo>
                <a:lnTo>
                  <a:pt x="1042" y="176"/>
                </a:lnTo>
                <a:lnTo>
                  <a:pt x="1046" y="192"/>
                </a:lnTo>
                <a:lnTo>
                  <a:pt x="1046" y="208"/>
                </a:lnTo>
                <a:lnTo>
                  <a:pt x="1044" y="227"/>
                </a:lnTo>
                <a:lnTo>
                  <a:pt x="1038" y="243"/>
                </a:lnTo>
                <a:lnTo>
                  <a:pt x="1034" y="251"/>
                </a:lnTo>
                <a:lnTo>
                  <a:pt x="1026" y="257"/>
                </a:lnTo>
                <a:lnTo>
                  <a:pt x="1016" y="263"/>
                </a:lnTo>
                <a:lnTo>
                  <a:pt x="1006" y="265"/>
                </a:lnTo>
                <a:lnTo>
                  <a:pt x="1002" y="267"/>
                </a:lnTo>
                <a:lnTo>
                  <a:pt x="998" y="267"/>
                </a:lnTo>
                <a:lnTo>
                  <a:pt x="996" y="267"/>
                </a:lnTo>
                <a:lnTo>
                  <a:pt x="992" y="265"/>
                </a:lnTo>
                <a:lnTo>
                  <a:pt x="982" y="263"/>
                </a:lnTo>
                <a:lnTo>
                  <a:pt x="972" y="257"/>
                </a:lnTo>
                <a:lnTo>
                  <a:pt x="965" y="251"/>
                </a:lnTo>
                <a:lnTo>
                  <a:pt x="961" y="243"/>
                </a:lnTo>
                <a:lnTo>
                  <a:pt x="955" y="227"/>
                </a:lnTo>
                <a:lnTo>
                  <a:pt x="953" y="208"/>
                </a:lnTo>
                <a:lnTo>
                  <a:pt x="953" y="192"/>
                </a:lnTo>
                <a:lnTo>
                  <a:pt x="957" y="176"/>
                </a:lnTo>
                <a:lnTo>
                  <a:pt x="968" y="164"/>
                </a:lnTo>
                <a:lnTo>
                  <a:pt x="982" y="158"/>
                </a:lnTo>
                <a:lnTo>
                  <a:pt x="998" y="156"/>
                </a:lnTo>
                <a:close/>
                <a:moveTo>
                  <a:pt x="384" y="156"/>
                </a:moveTo>
                <a:lnTo>
                  <a:pt x="402" y="158"/>
                </a:lnTo>
                <a:lnTo>
                  <a:pt x="416" y="164"/>
                </a:lnTo>
                <a:lnTo>
                  <a:pt x="426" y="176"/>
                </a:lnTo>
                <a:lnTo>
                  <a:pt x="432" y="192"/>
                </a:lnTo>
                <a:lnTo>
                  <a:pt x="432" y="208"/>
                </a:lnTo>
                <a:lnTo>
                  <a:pt x="428" y="227"/>
                </a:lnTo>
                <a:lnTo>
                  <a:pt x="424" y="243"/>
                </a:lnTo>
                <a:lnTo>
                  <a:pt x="418" y="251"/>
                </a:lnTo>
                <a:lnTo>
                  <a:pt x="412" y="257"/>
                </a:lnTo>
                <a:lnTo>
                  <a:pt x="402" y="263"/>
                </a:lnTo>
                <a:lnTo>
                  <a:pt x="392" y="265"/>
                </a:lnTo>
                <a:lnTo>
                  <a:pt x="388" y="267"/>
                </a:lnTo>
                <a:lnTo>
                  <a:pt x="384" y="267"/>
                </a:lnTo>
                <a:lnTo>
                  <a:pt x="382" y="267"/>
                </a:lnTo>
                <a:lnTo>
                  <a:pt x="376" y="265"/>
                </a:lnTo>
                <a:lnTo>
                  <a:pt x="366" y="263"/>
                </a:lnTo>
                <a:lnTo>
                  <a:pt x="358" y="257"/>
                </a:lnTo>
                <a:lnTo>
                  <a:pt x="351" y="251"/>
                </a:lnTo>
                <a:lnTo>
                  <a:pt x="345" y="243"/>
                </a:lnTo>
                <a:lnTo>
                  <a:pt x="341" y="227"/>
                </a:lnTo>
                <a:lnTo>
                  <a:pt x="339" y="208"/>
                </a:lnTo>
                <a:lnTo>
                  <a:pt x="339" y="192"/>
                </a:lnTo>
                <a:lnTo>
                  <a:pt x="343" y="176"/>
                </a:lnTo>
                <a:lnTo>
                  <a:pt x="353" y="164"/>
                </a:lnTo>
                <a:lnTo>
                  <a:pt x="368" y="158"/>
                </a:lnTo>
                <a:lnTo>
                  <a:pt x="384" y="156"/>
                </a:lnTo>
                <a:close/>
                <a:moveTo>
                  <a:pt x="691" y="63"/>
                </a:moveTo>
                <a:lnTo>
                  <a:pt x="675" y="65"/>
                </a:lnTo>
                <a:lnTo>
                  <a:pt x="659" y="71"/>
                </a:lnTo>
                <a:lnTo>
                  <a:pt x="650" y="83"/>
                </a:lnTo>
                <a:lnTo>
                  <a:pt x="644" y="99"/>
                </a:lnTo>
                <a:lnTo>
                  <a:pt x="644" y="114"/>
                </a:lnTo>
                <a:lnTo>
                  <a:pt x="648" y="134"/>
                </a:lnTo>
                <a:lnTo>
                  <a:pt x="652" y="152"/>
                </a:lnTo>
                <a:lnTo>
                  <a:pt x="665" y="164"/>
                </a:lnTo>
                <a:lnTo>
                  <a:pt x="683" y="174"/>
                </a:lnTo>
                <a:lnTo>
                  <a:pt x="689" y="174"/>
                </a:lnTo>
                <a:lnTo>
                  <a:pt x="691" y="174"/>
                </a:lnTo>
                <a:lnTo>
                  <a:pt x="695" y="174"/>
                </a:lnTo>
                <a:lnTo>
                  <a:pt x="699" y="174"/>
                </a:lnTo>
                <a:lnTo>
                  <a:pt x="719" y="164"/>
                </a:lnTo>
                <a:lnTo>
                  <a:pt x="731" y="152"/>
                </a:lnTo>
                <a:lnTo>
                  <a:pt x="737" y="134"/>
                </a:lnTo>
                <a:lnTo>
                  <a:pt x="739" y="114"/>
                </a:lnTo>
                <a:lnTo>
                  <a:pt x="739" y="99"/>
                </a:lnTo>
                <a:lnTo>
                  <a:pt x="735" y="83"/>
                </a:lnTo>
                <a:lnTo>
                  <a:pt x="723" y="71"/>
                </a:lnTo>
                <a:lnTo>
                  <a:pt x="709" y="65"/>
                </a:lnTo>
                <a:lnTo>
                  <a:pt x="691" y="63"/>
                </a:lnTo>
                <a:close/>
                <a:moveTo>
                  <a:pt x="626" y="0"/>
                </a:moveTo>
                <a:lnTo>
                  <a:pt x="677" y="0"/>
                </a:lnTo>
                <a:lnTo>
                  <a:pt x="883" y="0"/>
                </a:lnTo>
                <a:lnTo>
                  <a:pt x="883" y="291"/>
                </a:lnTo>
                <a:lnTo>
                  <a:pt x="782" y="291"/>
                </a:lnTo>
                <a:lnTo>
                  <a:pt x="780" y="243"/>
                </a:lnTo>
                <a:lnTo>
                  <a:pt x="774" y="225"/>
                </a:lnTo>
                <a:lnTo>
                  <a:pt x="761" y="211"/>
                </a:lnTo>
                <a:lnTo>
                  <a:pt x="741" y="202"/>
                </a:lnTo>
                <a:lnTo>
                  <a:pt x="717" y="196"/>
                </a:lnTo>
                <a:lnTo>
                  <a:pt x="691" y="194"/>
                </a:lnTo>
                <a:lnTo>
                  <a:pt x="665" y="196"/>
                </a:lnTo>
                <a:lnTo>
                  <a:pt x="642" y="202"/>
                </a:lnTo>
                <a:lnTo>
                  <a:pt x="622" y="211"/>
                </a:lnTo>
                <a:lnTo>
                  <a:pt x="608" y="225"/>
                </a:lnTo>
                <a:lnTo>
                  <a:pt x="604" y="243"/>
                </a:lnTo>
                <a:lnTo>
                  <a:pt x="602" y="291"/>
                </a:lnTo>
                <a:lnTo>
                  <a:pt x="499" y="291"/>
                </a:lnTo>
                <a:lnTo>
                  <a:pt x="499" y="0"/>
                </a:lnTo>
                <a:lnTo>
                  <a:pt x="566" y="0"/>
                </a:lnTo>
                <a:lnTo>
                  <a:pt x="626" y="0"/>
                </a:lnTo>
                <a:close/>
              </a:path>
            </a:pathLst>
          </a:custGeom>
          <a:solidFill>
            <a:srgbClr val="2A3A9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grpSp>
        <p:nvGrpSpPr>
          <p:cNvPr id="49" name="Group 40"/>
          <p:cNvGrpSpPr/>
          <p:nvPr/>
        </p:nvGrpSpPr>
        <p:grpSpPr>
          <a:xfrm>
            <a:off x="875746" y="2581534"/>
            <a:ext cx="480557" cy="356125"/>
            <a:chOff x="3821113" y="1517650"/>
            <a:chExt cx="938213" cy="722313"/>
          </a:xfrm>
          <a:solidFill>
            <a:srgbClr val="2A3A92"/>
          </a:solidFill>
        </p:grpSpPr>
        <p:sp>
          <p:nvSpPr>
            <p:cNvPr id="50" name="Freeform 19"/>
            <p:cNvSpPr>
              <a:spLocks noEditPoints="1"/>
            </p:cNvSpPr>
            <p:nvPr/>
          </p:nvSpPr>
          <p:spPr bwMode="auto">
            <a:xfrm>
              <a:off x="3821113" y="1546225"/>
              <a:ext cx="512763" cy="669925"/>
            </a:xfrm>
            <a:custGeom>
              <a:avLst/>
              <a:gdLst/>
              <a:ahLst/>
              <a:cxnLst>
                <a:cxn ang="0">
                  <a:pos x="127" y="218"/>
                </a:cxn>
                <a:cxn ang="0">
                  <a:pos x="168" y="285"/>
                </a:cxn>
                <a:cxn ang="0">
                  <a:pos x="158" y="224"/>
                </a:cxn>
                <a:cxn ang="0">
                  <a:pos x="154" y="216"/>
                </a:cxn>
                <a:cxn ang="0">
                  <a:pos x="150" y="208"/>
                </a:cxn>
                <a:cxn ang="0">
                  <a:pos x="147" y="202"/>
                </a:cxn>
                <a:cxn ang="0">
                  <a:pos x="147" y="198"/>
                </a:cxn>
                <a:cxn ang="0">
                  <a:pos x="156" y="196"/>
                </a:cxn>
                <a:cxn ang="0">
                  <a:pos x="172" y="194"/>
                </a:cxn>
                <a:cxn ang="0">
                  <a:pos x="174" y="196"/>
                </a:cxn>
                <a:cxn ang="0">
                  <a:pos x="178" y="200"/>
                </a:cxn>
                <a:cxn ang="0">
                  <a:pos x="180" y="210"/>
                </a:cxn>
                <a:cxn ang="0">
                  <a:pos x="184" y="218"/>
                </a:cxn>
                <a:cxn ang="0">
                  <a:pos x="190" y="234"/>
                </a:cxn>
                <a:cxn ang="0">
                  <a:pos x="200" y="264"/>
                </a:cxn>
                <a:cxn ang="0">
                  <a:pos x="208" y="244"/>
                </a:cxn>
                <a:cxn ang="0">
                  <a:pos x="230" y="236"/>
                </a:cxn>
                <a:cxn ang="0">
                  <a:pos x="267" y="305"/>
                </a:cxn>
                <a:cxn ang="0">
                  <a:pos x="380" y="341"/>
                </a:cxn>
                <a:cxn ang="0">
                  <a:pos x="394" y="343"/>
                </a:cxn>
                <a:cxn ang="0">
                  <a:pos x="638" y="198"/>
                </a:cxn>
                <a:cxn ang="0">
                  <a:pos x="414" y="371"/>
                </a:cxn>
                <a:cxn ang="0">
                  <a:pos x="406" y="400"/>
                </a:cxn>
                <a:cxn ang="0">
                  <a:pos x="374" y="412"/>
                </a:cxn>
                <a:cxn ang="0">
                  <a:pos x="248" y="341"/>
                </a:cxn>
                <a:cxn ang="0">
                  <a:pos x="246" y="541"/>
                </a:cxn>
                <a:cxn ang="0">
                  <a:pos x="234" y="664"/>
                </a:cxn>
                <a:cxn ang="0">
                  <a:pos x="226" y="832"/>
                </a:cxn>
                <a:cxn ang="0">
                  <a:pos x="222" y="842"/>
                </a:cxn>
                <a:cxn ang="0">
                  <a:pos x="152" y="844"/>
                </a:cxn>
                <a:cxn ang="0">
                  <a:pos x="147" y="838"/>
                </a:cxn>
                <a:cxn ang="0">
                  <a:pos x="145" y="824"/>
                </a:cxn>
                <a:cxn ang="0">
                  <a:pos x="127" y="824"/>
                </a:cxn>
                <a:cxn ang="0">
                  <a:pos x="125" y="838"/>
                </a:cxn>
                <a:cxn ang="0">
                  <a:pos x="117" y="844"/>
                </a:cxn>
                <a:cxn ang="0">
                  <a:pos x="49" y="842"/>
                </a:cxn>
                <a:cxn ang="0">
                  <a:pos x="46" y="832"/>
                </a:cxn>
                <a:cxn ang="0">
                  <a:pos x="47" y="551"/>
                </a:cxn>
                <a:cxn ang="0">
                  <a:pos x="28" y="551"/>
                </a:cxn>
                <a:cxn ang="0">
                  <a:pos x="16" y="545"/>
                </a:cxn>
                <a:cxn ang="0">
                  <a:pos x="10" y="531"/>
                </a:cxn>
                <a:cxn ang="0">
                  <a:pos x="2" y="284"/>
                </a:cxn>
                <a:cxn ang="0">
                  <a:pos x="20" y="232"/>
                </a:cxn>
                <a:cxn ang="0">
                  <a:pos x="59" y="194"/>
                </a:cxn>
                <a:cxn ang="0">
                  <a:pos x="103" y="188"/>
                </a:cxn>
                <a:cxn ang="0">
                  <a:pos x="158" y="2"/>
                </a:cxn>
                <a:cxn ang="0">
                  <a:pos x="196" y="20"/>
                </a:cxn>
                <a:cxn ang="0">
                  <a:pos x="214" y="58"/>
                </a:cxn>
                <a:cxn ang="0">
                  <a:pos x="214" y="99"/>
                </a:cxn>
                <a:cxn ang="0">
                  <a:pos x="206" y="141"/>
                </a:cxn>
                <a:cxn ang="0">
                  <a:pos x="180" y="169"/>
                </a:cxn>
                <a:cxn ang="0">
                  <a:pos x="152" y="179"/>
                </a:cxn>
                <a:cxn ang="0">
                  <a:pos x="143" y="179"/>
                </a:cxn>
                <a:cxn ang="0">
                  <a:pos x="115" y="169"/>
                </a:cxn>
                <a:cxn ang="0">
                  <a:pos x="85" y="141"/>
                </a:cxn>
                <a:cxn ang="0">
                  <a:pos x="71" y="99"/>
                </a:cxn>
                <a:cxn ang="0">
                  <a:pos x="67" y="58"/>
                </a:cxn>
                <a:cxn ang="0">
                  <a:pos x="81" y="20"/>
                </a:cxn>
                <a:cxn ang="0">
                  <a:pos x="117" y="2"/>
                </a:cxn>
              </a:cxnLst>
              <a:rect l="0" t="0" r="r" b="b"/>
              <a:pathLst>
                <a:path w="646" h="844">
                  <a:moveTo>
                    <a:pt x="103" y="188"/>
                  </a:moveTo>
                  <a:lnTo>
                    <a:pt x="127" y="218"/>
                  </a:lnTo>
                  <a:lnTo>
                    <a:pt x="149" y="252"/>
                  </a:lnTo>
                  <a:lnTo>
                    <a:pt x="168" y="285"/>
                  </a:lnTo>
                  <a:lnTo>
                    <a:pt x="158" y="224"/>
                  </a:lnTo>
                  <a:lnTo>
                    <a:pt x="158" y="224"/>
                  </a:lnTo>
                  <a:lnTo>
                    <a:pt x="156" y="220"/>
                  </a:lnTo>
                  <a:lnTo>
                    <a:pt x="154" y="216"/>
                  </a:lnTo>
                  <a:lnTo>
                    <a:pt x="152" y="212"/>
                  </a:lnTo>
                  <a:lnTo>
                    <a:pt x="150" y="208"/>
                  </a:lnTo>
                  <a:lnTo>
                    <a:pt x="149" y="204"/>
                  </a:lnTo>
                  <a:lnTo>
                    <a:pt x="147" y="202"/>
                  </a:lnTo>
                  <a:lnTo>
                    <a:pt x="147" y="200"/>
                  </a:lnTo>
                  <a:lnTo>
                    <a:pt x="147" y="198"/>
                  </a:lnTo>
                  <a:lnTo>
                    <a:pt x="147" y="198"/>
                  </a:lnTo>
                  <a:lnTo>
                    <a:pt x="156" y="196"/>
                  </a:lnTo>
                  <a:lnTo>
                    <a:pt x="164" y="196"/>
                  </a:lnTo>
                  <a:lnTo>
                    <a:pt x="172" y="194"/>
                  </a:lnTo>
                  <a:lnTo>
                    <a:pt x="174" y="194"/>
                  </a:lnTo>
                  <a:lnTo>
                    <a:pt x="174" y="196"/>
                  </a:lnTo>
                  <a:lnTo>
                    <a:pt x="176" y="196"/>
                  </a:lnTo>
                  <a:lnTo>
                    <a:pt x="178" y="200"/>
                  </a:lnTo>
                  <a:lnTo>
                    <a:pt x="180" y="204"/>
                  </a:lnTo>
                  <a:lnTo>
                    <a:pt x="180" y="210"/>
                  </a:lnTo>
                  <a:lnTo>
                    <a:pt x="182" y="214"/>
                  </a:lnTo>
                  <a:lnTo>
                    <a:pt x="184" y="218"/>
                  </a:lnTo>
                  <a:lnTo>
                    <a:pt x="184" y="220"/>
                  </a:lnTo>
                  <a:lnTo>
                    <a:pt x="190" y="234"/>
                  </a:lnTo>
                  <a:lnTo>
                    <a:pt x="196" y="248"/>
                  </a:lnTo>
                  <a:lnTo>
                    <a:pt x="200" y="264"/>
                  </a:lnTo>
                  <a:lnTo>
                    <a:pt x="204" y="278"/>
                  </a:lnTo>
                  <a:lnTo>
                    <a:pt x="208" y="244"/>
                  </a:lnTo>
                  <a:lnTo>
                    <a:pt x="208" y="210"/>
                  </a:lnTo>
                  <a:lnTo>
                    <a:pt x="230" y="236"/>
                  </a:lnTo>
                  <a:lnTo>
                    <a:pt x="250" y="270"/>
                  </a:lnTo>
                  <a:lnTo>
                    <a:pt x="267" y="305"/>
                  </a:lnTo>
                  <a:lnTo>
                    <a:pt x="283" y="337"/>
                  </a:lnTo>
                  <a:lnTo>
                    <a:pt x="380" y="341"/>
                  </a:lnTo>
                  <a:lnTo>
                    <a:pt x="388" y="341"/>
                  </a:lnTo>
                  <a:lnTo>
                    <a:pt x="394" y="343"/>
                  </a:lnTo>
                  <a:lnTo>
                    <a:pt x="398" y="347"/>
                  </a:lnTo>
                  <a:lnTo>
                    <a:pt x="638" y="198"/>
                  </a:lnTo>
                  <a:lnTo>
                    <a:pt x="646" y="208"/>
                  </a:lnTo>
                  <a:lnTo>
                    <a:pt x="414" y="371"/>
                  </a:lnTo>
                  <a:lnTo>
                    <a:pt x="412" y="386"/>
                  </a:lnTo>
                  <a:lnTo>
                    <a:pt x="406" y="400"/>
                  </a:lnTo>
                  <a:lnTo>
                    <a:pt x="394" y="408"/>
                  </a:lnTo>
                  <a:lnTo>
                    <a:pt x="374" y="412"/>
                  </a:lnTo>
                  <a:lnTo>
                    <a:pt x="255" y="406"/>
                  </a:lnTo>
                  <a:lnTo>
                    <a:pt x="248" y="341"/>
                  </a:lnTo>
                  <a:lnTo>
                    <a:pt x="248" y="442"/>
                  </a:lnTo>
                  <a:lnTo>
                    <a:pt x="246" y="541"/>
                  </a:lnTo>
                  <a:lnTo>
                    <a:pt x="238" y="541"/>
                  </a:lnTo>
                  <a:lnTo>
                    <a:pt x="234" y="664"/>
                  </a:lnTo>
                  <a:lnTo>
                    <a:pt x="228" y="824"/>
                  </a:lnTo>
                  <a:lnTo>
                    <a:pt x="226" y="832"/>
                  </a:lnTo>
                  <a:lnTo>
                    <a:pt x="224" y="838"/>
                  </a:lnTo>
                  <a:lnTo>
                    <a:pt x="222" y="842"/>
                  </a:lnTo>
                  <a:lnTo>
                    <a:pt x="218" y="844"/>
                  </a:lnTo>
                  <a:lnTo>
                    <a:pt x="152" y="844"/>
                  </a:lnTo>
                  <a:lnTo>
                    <a:pt x="150" y="842"/>
                  </a:lnTo>
                  <a:lnTo>
                    <a:pt x="147" y="838"/>
                  </a:lnTo>
                  <a:lnTo>
                    <a:pt x="147" y="832"/>
                  </a:lnTo>
                  <a:lnTo>
                    <a:pt x="145" y="824"/>
                  </a:lnTo>
                  <a:lnTo>
                    <a:pt x="143" y="600"/>
                  </a:lnTo>
                  <a:lnTo>
                    <a:pt x="127" y="824"/>
                  </a:lnTo>
                  <a:lnTo>
                    <a:pt x="127" y="832"/>
                  </a:lnTo>
                  <a:lnTo>
                    <a:pt x="125" y="838"/>
                  </a:lnTo>
                  <a:lnTo>
                    <a:pt x="121" y="842"/>
                  </a:lnTo>
                  <a:lnTo>
                    <a:pt x="117" y="844"/>
                  </a:lnTo>
                  <a:lnTo>
                    <a:pt x="53" y="844"/>
                  </a:lnTo>
                  <a:lnTo>
                    <a:pt x="49" y="842"/>
                  </a:lnTo>
                  <a:lnTo>
                    <a:pt x="47" y="838"/>
                  </a:lnTo>
                  <a:lnTo>
                    <a:pt x="46" y="832"/>
                  </a:lnTo>
                  <a:lnTo>
                    <a:pt x="46" y="824"/>
                  </a:lnTo>
                  <a:lnTo>
                    <a:pt x="47" y="551"/>
                  </a:lnTo>
                  <a:lnTo>
                    <a:pt x="36" y="551"/>
                  </a:lnTo>
                  <a:lnTo>
                    <a:pt x="28" y="551"/>
                  </a:lnTo>
                  <a:lnTo>
                    <a:pt x="20" y="549"/>
                  </a:lnTo>
                  <a:lnTo>
                    <a:pt x="16" y="545"/>
                  </a:lnTo>
                  <a:lnTo>
                    <a:pt x="12" y="539"/>
                  </a:lnTo>
                  <a:lnTo>
                    <a:pt x="10" y="531"/>
                  </a:lnTo>
                  <a:lnTo>
                    <a:pt x="0" y="311"/>
                  </a:lnTo>
                  <a:lnTo>
                    <a:pt x="2" y="284"/>
                  </a:lnTo>
                  <a:lnTo>
                    <a:pt x="8" y="256"/>
                  </a:lnTo>
                  <a:lnTo>
                    <a:pt x="20" y="232"/>
                  </a:lnTo>
                  <a:lnTo>
                    <a:pt x="38" y="210"/>
                  </a:lnTo>
                  <a:lnTo>
                    <a:pt x="59" y="194"/>
                  </a:lnTo>
                  <a:lnTo>
                    <a:pt x="87" y="188"/>
                  </a:lnTo>
                  <a:lnTo>
                    <a:pt x="103" y="188"/>
                  </a:lnTo>
                  <a:close/>
                  <a:moveTo>
                    <a:pt x="137" y="0"/>
                  </a:moveTo>
                  <a:lnTo>
                    <a:pt x="158" y="2"/>
                  </a:lnTo>
                  <a:lnTo>
                    <a:pt x="178" y="10"/>
                  </a:lnTo>
                  <a:lnTo>
                    <a:pt x="196" y="20"/>
                  </a:lnTo>
                  <a:lnTo>
                    <a:pt x="208" y="36"/>
                  </a:lnTo>
                  <a:lnTo>
                    <a:pt x="214" y="58"/>
                  </a:lnTo>
                  <a:lnTo>
                    <a:pt x="216" y="76"/>
                  </a:lnTo>
                  <a:lnTo>
                    <a:pt x="214" y="99"/>
                  </a:lnTo>
                  <a:lnTo>
                    <a:pt x="212" y="123"/>
                  </a:lnTo>
                  <a:lnTo>
                    <a:pt x="206" y="141"/>
                  </a:lnTo>
                  <a:lnTo>
                    <a:pt x="196" y="157"/>
                  </a:lnTo>
                  <a:lnTo>
                    <a:pt x="180" y="169"/>
                  </a:lnTo>
                  <a:lnTo>
                    <a:pt x="160" y="177"/>
                  </a:lnTo>
                  <a:lnTo>
                    <a:pt x="152" y="179"/>
                  </a:lnTo>
                  <a:lnTo>
                    <a:pt x="149" y="179"/>
                  </a:lnTo>
                  <a:lnTo>
                    <a:pt x="143" y="179"/>
                  </a:lnTo>
                  <a:lnTo>
                    <a:pt x="137" y="177"/>
                  </a:lnTo>
                  <a:lnTo>
                    <a:pt x="115" y="169"/>
                  </a:lnTo>
                  <a:lnTo>
                    <a:pt x="97" y="157"/>
                  </a:lnTo>
                  <a:lnTo>
                    <a:pt x="85" y="141"/>
                  </a:lnTo>
                  <a:lnTo>
                    <a:pt x="77" y="123"/>
                  </a:lnTo>
                  <a:lnTo>
                    <a:pt x="71" y="99"/>
                  </a:lnTo>
                  <a:lnTo>
                    <a:pt x="69" y="76"/>
                  </a:lnTo>
                  <a:lnTo>
                    <a:pt x="67" y="58"/>
                  </a:lnTo>
                  <a:lnTo>
                    <a:pt x="71" y="36"/>
                  </a:lnTo>
                  <a:lnTo>
                    <a:pt x="81" y="20"/>
                  </a:lnTo>
                  <a:lnTo>
                    <a:pt x="97" y="10"/>
                  </a:lnTo>
                  <a:lnTo>
                    <a:pt x="117" y="2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51" name="Freeform 20"/>
            <p:cNvSpPr>
              <a:spLocks noEditPoints="1"/>
            </p:cNvSpPr>
            <p:nvPr/>
          </p:nvSpPr>
          <p:spPr bwMode="auto">
            <a:xfrm>
              <a:off x="4078288" y="1517650"/>
              <a:ext cx="681038" cy="722313"/>
            </a:xfrm>
            <a:custGeom>
              <a:avLst/>
              <a:gdLst/>
              <a:ahLst/>
              <a:cxnLst>
                <a:cxn ang="0">
                  <a:pos x="210" y="750"/>
                </a:cxn>
                <a:cxn ang="0">
                  <a:pos x="277" y="796"/>
                </a:cxn>
                <a:cxn ang="0">
                  <a:pos x="289" y="820"/>
                </a:cxn>
                <a:cxn ang="0">
                  <a:pos x="335" y="760"/>
                </a:cxn>
                <a:cxn ang="0">
                  <a:pos x="430" y="740"/>
                </a:cxn>
                <a:cxn ang="0">
                  <a:pos x="523" y="760"/>
                </a:cxn>
                <a:cxn ang="0">
                  <a:pos x="570" y="820"/>
                </a:cxn>
                <a:cxn ang="0">
                  <a:pos x="580" y="796"/>
                </a:cxn>
                <a:cxn ang="0">
                  <a:pos x="649" y="750"/>
                </a:cxn>
                <a:cxn ang="0">
                  <a:pos x="748" y="742"/>
                </a:cxn>
                <a:cxn ang="0">
                  <a:pos x="832" y="776"/>
                </a:cxn>
                <a:cxn ang="0">
                  <a:pos x="857" y="885"/>
                </a:cxn>
                <a:cxn ang="0">
                  <a:pos x="685" y="909"/>
                </a:cxn>
                <a:cxn ang="0">
                  <a:pos x="501" y="903"/>
                </a:cxn>
                <a:cxn ang="0">
                  <a:pos x="287" y="885"/>
                </a:cxn>
                <a:cxn ang="0">
                  <a:pos x="71" y="903"/>
                </a:cxn>
                <a:cxn ang="0">
                  <a:pos x="12" y="796"/>
                </a:cxn>
                <a:cxn ang="0">
                  <a:pos x="77" y="750"/>
                </a:cxn>
                <a:cxn ang="0">
                  <a:pos x="713" y="544"/>
                </a:cxn>
                <a:cxn ang="0">
                  <a:pos x="770" y="564"/>
                </a:cxn>
                <a:cxn ang="0">
                  <a:pos x="788" y="620"/>
                </a:cxn>
                <a:cxn ang="0">
                  <a:pos x="776" y="685"/>
                </a:cxn>
                <a:cxn ang="0">
                  <a:pos x="725" y="721"/>
                </a:cxn>
                <a:cxn ang="0">
                  <a:pos x="707" y="721"/>
                </a:cxn>
                <a:cxn ang="0">
                  <a:pos x="661" y="701"/>
                </a:cxn>
                <a:cxn ang="0">
                  <a:pos x="640" y="643"/>
                </a:cxn>
                <a:cxn ang="0">
                  <a:pos x="643" y="580"/>
                </a:cxn>
                <a:cxn ang="0">
                  <a:pos x="691" y="546"/>
                </a:cxn>
                <a:cxn ang="0">
                  <a:pos x="451" y="546"/>
                </a:cxn>
                <a:cxn ang="0">
                  <a:pos x="499" y="580"/>
                </a:cxn>
                <a:cxn ang="0">
                  <a:pos x="503" y="643"/>
                </a:cxn>
                <a:cxn ang="0">
                  <a:pos x="479" y="701"/>
                </a:cxn>
                <a:cxn ang="0">
                  <a:pos x="434" y="721"/>
                </a:cxn>
                <a:cxn ang="0">
                  <a:pos x="418" y="721"/>
                </a:cxn>
                <a:cxn ang="0">
                  <a:pos x="366" y="685"/>
                </a:cxn>
                <a:cxn ang="0">
                  <a:pos x="354" y="620"/>
                </a:cxn>
                <a:cxn ang="0">
                  <a:pos x="370" y="564"/>
                </a:cxn>
                <a:cxn ang="0">
                  <a:pos x="430" y="544"/>
                </a:cxn>
                <a:cxn ang="0">
                  <a:pos x="186" y="552"/>
                </a:cxn>
                <a:cxn ang="0">
                  <a:pos x="220" y="602"/>
                </a:cxn>
                <a:cxn ang="0">
                  <a:pos x="214" y="667"/>
                </a:cxn>
                <a:cxn ang="0">
                  <a:pos x="178" y="713"/>
                </a:cxn>
                <a:cxn ang="0">
                  <a:pos x="144" y="723"/>
                </a:cxn>
                <a:cxn ang="0">
                  <a:pos x="113" y="713"/>
                </a:cxn>
                <a:cxn ang="0">
                  <a:pos x="75" y="667"/>
                </a:cxn>
                <a:cxn ang="0">
                  <a:pos x="69" y="602"/>
                </a:cxn>
                <a:cxn ang="0">
                  <a:pos x="103" y="552"/>
                </a:cxn>
                <a:cxn ang="0">
                  <a:pos x="237" y="69"/>
                </a:cxn>
                <a:cxn ang="0">
                  <a:pos x="539" y="69"/>
                </a:cxn>
                <a:cxn ang="0">
                  <a:pos x="735" y="489"/>
                </a:cxn>
                <a:cxn ang="0">
                  <a:pos x="325" y="249"/>
                </a:cxn>
                <a:cxn ang="0">
                  <a:pos x="123" y="69"/>
                </a:cxn>
                <a:cxn ang="0">
                  <a:pos x="760" y="0"/>
                </a:cxn>
                <a:cxn ang="0">
                  <a:pos x="99" y="0"/>
                </a:cxn>
              </a:cxnLst>
              <a:rect l="0" t="0" r="r" b="b"/>
              <a:pathLst>
                <a:path w="857" h="909">
                  <a:moveTo>
                    <a:pt x="142" y="740"/>
                  </a:moveTo>
                  <a:lnTo>
                    <a:pt x="176" y="742"/>
                  </a:lnTo>
                  <a:lnTo>
                    <a:pt x="210" y="750"/>
                  </a:lnTo>
                  <a:lnTo>
                    <a:pt x="237" y="760"/>
                  </a:lnTo>
                  <a:lnTo>
                    <a:pt x="261" y="776"/>
                  </a:lnTo>
                  <a:lnTo>
                    <a:pt x="277" y="796"/>
                  </a:lnTo>
                  <a:lnTo>
                    <a:pt x="285" y="820"/>
                  </a:lnTo>
                  <a:lnTo>
                    <a:pt x="287" y="831"/>
                  </a:lnTo>
                  <a:lnTo>
                    <a:pt x="289" y="820"/>
                  </a:lnTo>
                  <a:lnTo>
                    <a:pt x="295" y="796"/>
                  </a:lnTo>
                  <a:lnTo>
                    <a:pt x="313" y="776"/>
                  </a:lnTo>
                  <a:lnTo>
                    <a:pt x="335" y="760"/>
                  </a:lnTo>
                  <a:lnTo>
                    <a:pt x="364" y="750"/>
                  </a:lnTo>
                  <a:lnTo>
                    <a:pt x="396" y="742"/>
                  </a:lnTo>
                  <a:lnTo>
                    <a:pt x="430" y="740"/>
                  </a:lnTo>
                  <a:lnTo>
                    <a:pt x="463" y="742"/>
                  </a:lnTo>
                  <a:lnTo>
                    <a:pt x="495" y="750"/>
                  </a:lnTo>
                  <a:lnTo>
                    <a:pt x="523" y="760"/>
                  </a:lnTo>
                  <a:lnTo>
                    <a:pt x="546" y="776"/>
                  </a:lnTo>
                  <a:lnTo>
                    <a:pt x="562" y="796"/>
                  </a:lnTo>
                  <a:lnTo>
                    <a:pt x="570" y="820"/>
                  </a:lnTo>
                  <a:lnTo>
                    <a:pt x="570" y="831"/>
                  </a:lnTo>
                  <a:lnTo>
                    <a:pt x="572" y="820"/>
                  </a:lnTo>
                  <a:lnTo>
                    <a:pt x="580" y="796"/>
                  </a:lnTo>
                  <a:lnTo>
                    <a:pt x="596" y="776"/>
                  </a:lnTo>
                  <a:lnTo>
                    <a:pt x="620" y="760"/>
                  </a:lnTo>
                  <a:lnTo>
                    <a:pt x="649" y="750"/>
                  </a:lnTo>
                  <a:lnTo>
                    <a:pt x="681" y="742"/>
                  </a:lnTo>
                  <a:lnTo>
                    <a:pt x="715" y="740"/>
                  </a:lnTo>
                  <a:lnTo>
                    <a:pt x="748" y="742"/>
                  </a:lnTo>
                  <a:lnTo>
                    <a:pt x="780" y="750"/>
                  </a:lnTo>
                  <a:lnTo>
                    <a:pt x="808" y="760"/>
                  </a:lnTo>
                  <a:lnTo>
                    <a:pt x="832" y="776"/>
                  </a:lnTo>
                  <a:lnTo>
                    <a:pt x="847" y="796"/>
                  </a:lnTo>
                  <a:lnTo>
                    <a:pt x="853" y="820"/>
                  </a:lnTo>
                  <a:lnTo>
                    <a:pt x="857" y="885"/>
                  </a:lnTo>
                  <a:lnTo>
                    <a:pt x="802" y="901"/>
                  </a:lnTo>
                  <a:lnTo>
                    <a:pt x="743" y="909"/>
                  </a:lnTo>
                  <a:lnTo>
                    <a:pt x="685" y="909"/>
                  </a:lnTo>
                  <a:lnTo>
                    <a:pt x="628" y="901"/>
                  </a:lnTo>
                  <a:lnTo>
                    <a:pt x="570" y="885"/>
                  </a:lnTo>
                  <a:lnTo>
                    <a:pt x="501" y="903"/>
                  </a:lnTo>
                  <a:lnTo>
                    <a:pt x="430" y="909"/>
                  </a:lnTo>
                  <a:lnTo>
                    <a:pt x="356" y="903"/>
                  </a:lnTo>
                  <a:lnTo>
                    <a:pt x="287" y="885"/>
                  </a:lnTo>
                  <a:lnTo>
                    <a:pt x="216" y="903"/>
                  </a:lnTo>
                  <a:lnTo>
                    <a:pt x="144" y="909"/>
                  </a:lnTo>
                  <a:lnTo>
                    <a:pt x="71" y="903"/>
                  </a:lnTo>
                  <a:lnTo>
                    <a:pt x="0" y="885"/>
                  </a:lnTo>
                  <a:lnTo>
                    <a:pt x="4" y="820"/>
                  </a:lnTo>
                  <a:lnTo>
                    <a:pt x="12" y="796"/>
                  </a:lnTo>
                  <a:lnTo>
                    <a:pt x="26" y="776"/>
                  </a:lnTo>
                  <a:lnTo>
                    <a:pt x="49" y="760"/>
                  </a:lnTo>
                  <a:lnTo>
                    <a:pt x="77" y="750"/>
                  </a:lnTo>
                  <a:lnTo>
                    <a:pt x="109" y="742"/>
                  </a:lnTo>
                  <a:lnTo>
                    <a:pt x="142" y="740"/>
                  </a:lnTo>
                  <a:close/>
                  <a:moveTo>
                    <a:pt x="713" y="544"/>
                  </a:moveTo>
                  <a:lnTo>
                    <a:pt x="735" y="546"/>
                  </a:lnTo>
                  <a:lnTo>
                    <a:pt x="754" y="552"/>
                  </a:lnTo>
                  <a:lnTo>
                    <a:pt x="770" y="564"/>
                  </a:lnTo>
                  <a:lnTo>
                    <a:pt x="782" y="580"/>
                  </a:lnTo>
                  <a:lnTo>
                    <a:pt x="788" y="602"/>
                  </a:lnTo>
                  <a:lnTo>
                    <a:pt x="788" y="620"/>
                  </a:lnTo>
                  <a:lnTo>
                    <a:pt x="786" y="643"/>
                  </a:lnTo>
                  <a:lnTo>
                    <a:pt x="782" y="667"/>
                  </a:lnTo>
                  <a:lnTo>
                    <a:pt x="776" y="685"/>
                  </a:lnTo>
                  <a:lnTo>
                    <a:pt x="764" y="701"/>
                  </a:lnTo>
                  <a:lnTo>
                    <a:pt x="746" y="713"/>
                  </a:lnTo>
                  <a:lnTo>
                    <a:pt x="725" y="721"/>
                  </a:lnTo>
                  <a:lnTo>
                    <a:pt x="719" y="721"/>
                  </a:lnTo>
                  <a:lnTo>
                    <a:pt x="713" y="723"/>
                  </a:lnTo>
                  <a:lnTo>
                    <a:pt x="707" y="721"/>
                  </a:lnTo>
                  <a:lnTo>
                    <a:pt x="701" y="721"/>
                  </a:lnTo>
                  <a:lnTo>
                    <a:pt x="679" y="713"/>
                  </a:lnTo>
                  <a:lnTo>
                    <a:pt x="661" y="701"/>
                  </a:lnTo>
                  <a:lnTo>
                    <a:pt x="649" y="685"/>
                  </a:lnTo>
                  <a:lnTo>
                    <a:pt x="643" y="667"/>
                  </a:lnTo>
                  <a:lnTo>
                    <a:pt x="640" y="643"/>
                  </a:lnTo>
                  <a:lnTo>
                    <a:pt x="638" y="620"/>
                  </a:lnTo>
                  <a:lnTo>
                    <a:pt x="638" y="602"/>
                  </a:lnTo>
                  <a:lnTo>
                    <a:pt x="643" y="580"/>
                  </a:lnTo>
                  <a:lnTo>
                    <a:pt x="655" y="564"/>
                  </a:lnTo>
                  <a:lnTo>
                    <a:pt x="671" y="552"/>
                  </a:lnTo>
                  <a:lnTo>
                    <a:pt x="691" y="546"/>
                  </a:lnTo>
                  <a:lnTo>
                    <a:pt x="713" y="544"/>
                  </a:lnTo>
                  <a:close/>
                  <a:moveTo>
                    <a:pt x="430" y="544"/>
                  </a:moveTo>
                  <a:lnTo>
                    <a:pt x="451" y="546"/>
                  </a:lnTo>
                  <a:lnTo>
                    <a:pt x="471" y="552"/>
                  </a:lnTo>
                  <a:lnTo>
                    <a:pt x="487" y="564"/>
                  </a:lnTo>
                  <a:lnTo>
                    <a:pt x="499" y="580"/>
                  </a:lnTo>
                  <a:lnTo>
                    <a:pt x="505" y="602"/>
                  </a:lnTo>
                  <a:lnTo>
                    <a:pt x="505" y="620"/>
                  </a:lnTo>
                  <a:lnTo>
                    <a:pt x="503" y="643"/>
                  </a:lnTo>
                  <a:lnTo>
                    <a:pt x="499" y="667"/>
                  </a:lnTo>
                  <a:lnTo>
                    <a:pt x="491" y="685"/>
                  </a:lnTo>
                  <a:lnTo>
                    <a:pt x="479" y="701"/>
                  </a:lnTo>
                  <a:lnTo>
                    <a:pt x="461" y="713"/>
                  </a:lnTo>
                  <a:lnTo>
                    <a:pt x="441" y="721"/>
                  </a:lnTo>
                  <a:lnTo>
                    <a:pt x="434" y="721"/>
                  </a:lnTo>
                  <a:lnTo>
                    <a:pt x="430" y="723"/>
                  </a:lnTo>
                  <a:lnTo>
                    <a:pt x="424" y="721"/>
                  </a:lnTo>
                  <a:lnTo>
                    <a:pt x="418" y="721"/>
                  </a:lnTo>
                  <a:lnTo>
                    <a:pt x="396" y="713"/>
                  </a:lnTo>
                  <a:lnTo>
                    <a:pt x="378" y="701"/>
                  </a:lnTo>
                  <a:lnTo>
                    <a:pt x="366" y="685"/>
                  </a:lnTo>
                  <a:lnTo>
                    <a:pt x="360" y="667"/>
                  </a:lnTo>
                  <a:lnTo>
                    <a:pt x="356" y="643"/>
                  </a:lnTo>
                  <a:lnTo>
                    <a:pt x="354" y="620"/>
                  </a:lnTo>
                  <a:lnTo>
                    <a:pt x="354" y="602"/>
                  </a:lnTo>
                  <a:lnTo>
                    <a:pt x="358" y="580"/>
                  </a:lnTo>
                  <a:lnTo>
                    <a:pt x="370" y="564"/>
                  </a:lnTo>
                  <a:lnTo>
                    <a:pt x="388" y="552"/>
                  </a:lnTo>
                  <a:lnTo>
                    <a:pt x="408" y="546"/>
                  </a:lnTo>
                  <a:lnTo>
                    <a:pt x="430" y="544"/>
                  </a:lnTo>
                  <a:close/>
                  <a:moveTo>
                    <a:pt x="144" y="544"/>
                  </a:moveTo>
                  <a:lnTo>
                    <a:pt x="166" y="546"/>
                  </a:lnTo>
                  <a:lnTo>
                    <a:pt x="186" y="552"/>
                  </a:lnTo>
                  <a:lnTo>
                    <a:pt x="204" y="564"/>
                  </a:lnTo>
                  <a:lnTo>
                    <a:pt x="216" y="580"/>
                  </a:lnTo>
                  <a:lnTo>
                    <a:pt x="220" y="602"/>
                  </a:lnTo>
                  <a:lnTo>
                    <a:pt x="220" y="620"/>
                  </a:lnTo>
                  <a:lnTo>
                    <a:pt x="218" y="643"/>
                  </a:lnTo>
                  <a:lnTo>
                    <a:pt x="214" y="667"/>
                  </a:lnTo>
                  <a:lnTo>
                    <a:pt x="208" y="685"/>
                  </a:lnTo>
                  <a:lnTo>
                    <a:pt x="196" y="701"/>
                  </a:lnTo>
                  <a:lnTo>
                    <a:pt x="178" y="713"/>
                  </a:lnTo>
                  <a:lnTo>
                    <a:pt x="156" y="721"/>
                  </a:lnTo>
                  <a:lnTo>
                    <a:pt x="150" y="721"/>
                  </a:lnTo>
                  <a:lnTo>
                    <a:pt x="144" y="723"/>
                  </a:lnTo>
                  <a:lnTo>
                    <a:pt x="140" y="721"/>
                  </a:lnTo>
                  <a:lnTo>
                    <a:pt x="132" y="721"/>
                  </a:lnTo>
                  <a:lnTo>
                    <a:pt x="113" y="713"/>
                  </a:lnTo>
                  <a:lnTo>
                    <a:pt x="95" y="701"/>
                  </a:lnTo>
                  <a:lnTo>
                    <a:pt x="83" y="685"/>
                  </a:lnTo>
                  <a:lnTo>
                    <a:pt x="75" y="667"/>
                  </a:lnTo>
                  <a:lnTo>
                    <a:pt x="71" y="643"/>
                  </a:lnTo>
                  <a:lnTo>
                    <a:pt x="69" y="620"/>
                  </a:lnTo>
                  <a:lnTo>
                    <a:pt x="69" y="602"/>
                  </a:lnTo>
                  <a:lnTo>
                    <a:pt x="75" y="580"/>
                  </a:lnTo>
                  <a:lnTo>
                    <a:pt x="87" y="564"/>
                  </a:lnTo>
                  <a:lnTo>
                    <a:pt x="103" y="552"/>
                  </a:lnTo>
                  <a:lnTo>
                    <a:pt x="123" y="546"/>
                  </a:lnTo>
                  <a:lnTo>
                    <a:pt x="144" y="544"/>
                  </a:lnTo>
                  <a:close/>
                  <a:moveTo>
                    <a:pt x="237" y="69"/>
                  </a:moveTo>
                  <a:lnTo>
                    <a:pt x="344" y="69"/>
                  </a:lnTo>
                  <a:lnTo>
                    <a:pt x="443" y="69"/>
                  </a:lnTo>
                  <a:lnTo>
                    <a:pt x="539" y="69"/>
                  </a:lnTo>
                  <a:lnTo>
                    <a:pt x="636" y="69"/>
                  </a:lnTo>
                  <a:lnTo>
                    <a:pt x="735" y="69"/>
                  </a:lnTo>
                  <a:lnTo>
                    <a:pt x="735" y="489"/>
                  </a:lnTo>
                  <a:lnTo>
                    <a:pt x="123" y="489"/>
                  </a:lnTo>
                  <a:lnTo>
                    <a:pt x="123" y="410"/>
                  </a:lnTo>
                  <a:lnTo>
                    <a:pt x="325" y="249"/>
                  </a:lnTo>
                  <a:lnTo>
                    <a:pt x="321" y="243"/>
                  </a:lnTo>
                  <a:lnTo>
                    <a:pt x="123" y="382"/>
                  </a:lnTo>
                  <a:lnTo>
                    <a:pt x="123" y="69"/>
                  </a:lnTo>
                  <a:lnTo>
                    <a:pt x="237" y="69"/>
                  </a:lnTo>
                  <a:close/>
                  <a:moveTo>
                    <a:pt x="99" y="0"/>
                  </a:moveTo>
                  <a:lnTo>
                    <a:pt x="760" y="0"/>
                  </a:lnTo>
                  <a:lnTo>
                    <a:pt x="760" y="51"/>
                  </a:lnTo>
                  <a:lnTo>
                    <a:pt x="99" y="51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</p:grpSp>
      <p:sp>
        <p:nvSpPr>
          <p:cNvPr id="52" name="Freeform 128"/>
          <p:cNvSpPr>
            <a:spLocks noEditPoints="1"/>
          </p:cNvSpPr>
          <p:nvPr/>
        </p:nvSpPr>
        <p:spPr bwMode="auto">
          <a:xfrm>
            <a:off x="2082252" y="2581048"/>
            <a:ext cx="512269" cy="356611"/>
          </a:xfrm>
          <a:custGeom>
            <a:avLst/>
            <a:gdLst/>
            <a:ahLst/>
            <a:cxnLst>
              <a:cxn ang="0">
                <a:pos x="670" y="283"/>
              </a:cxn>
              <a:cxn ang="0">
                <a:pos x="659" y="425"/>
              </a:cxn>
              <a:cxn ang="0">
                <a:pos x="565" y="255"/>
              </a:cxn>
              <a:cxn ang="0">
                <a:pos x="579" y="254"/>
              </a:cxn>
              <a:cxn ang="0">
                <a:pos x="588" y="247"/>
              </a:cxn>
              <a:cxn ang="0">
                <a:pos x="595" y="254"/>
              </a:cxn>
              <a:cxn ang="0">
                <a:pos x="585" y="295"/>
              </a:cxn>
              <a:cxn ang="0">
                <a:pos x="79" y="277"/>
              </a:cxn>
              <a:cxn ang="0">
                <a:pos x="81" y="256"/>
              </a:cxn>
              <a:cxn ang="0">
                <a:pos x="82" y="248"/>
              </a:cxn>
              <a:cxn ang="0">
                <a:pos x="94" y="252"/>
              </a:cxn>
              <a:cxn ang="0">
                <a:pos x="110" y="273"/>
              </a:cxn>
              <a:cxn ang="0">
                <a:pos x="19" y="425"/>
              </a:cxn>
              <a:cxn ang="0">
                <a:pos x="0" y="296"/>
              </a:cxn>
              <a:cxn ang="0">
                <a:pos x="607" y="134"/>
              </a:cxn>
              <a:cxn ang="0">
                <a:pos x="649" y="189"/>
              </a:cxn>
              <a:cxn ang="0">
                <a:pos x="604" y="232"/>
              </a:cxn>
              <a:cxn ang="0">
                <a:pos x="566" y="185"/>
              </a:cxn>
              <a:cxn ang="0">
                <a:pos x="607" y="134"/>
              </a:cxn>
              <a:cxn ang="0">
                <a:pos x="107" y="174"/>
              </a:cxn>
              <a:cxn ang="0">
                <a:pos x="75" y="232"/>
              </a:cxn>
              <a:cxn ang="0">
                <a:pos x="28" y="202"/>
              </a:cxn>
              <a:cxn ang="0">
                <a:pos x="54" y="136"/>
              </a:cxn>
              <a:cxn ang="0">
                <a:pos x="417" y="157"/>
              </a:cxn>
              <a:cxn ang="0">
                <a:pos x="480" y="175"/>
              </a:cxn>
              <a:cxn ang="0">
                <a:pos x="506" y="152"/>
              </a:cxn>
              <a:cxn ang="0">
                <a:pos x="513" y="141"/>
              </a:cxn>
              <a:cxn ang="0">
                <a:pos x="523" y="148"/>
              </a:cxn>
              <a:cxn ang="0">
                <a:pos x="514" y="185"/>
              </a:cxn>
              <a:cxn ang="0">
                <a:pos x="554" y="175"/>
              </a:cxn>
              <a:cxn ang="0">
                <a:pos x="570" y="233"/>
              </a:cxn>
              <a:cxn ang="0">
                <a:pos x="532" y="305"/>
              </a:cxn>
              <a:cxn ang="0">
                <a:pos x="80" y="425"/>
              </a:cxn>
              <a:cxn ang="0">
                <a:pos x="114" y="243"/>
              </a:cxn>
              <a:cxn ang="0">
                <a:pos x="119" y="201"/>
              </a:cxn>
              <a:cxn ang="0">
                <a:pos x="128" y="138"/>
              </a:cxn>
              <a:cxn ang="0">
                <a:pos x="153" y="152"/>
              </a:cxn>
              <a:cxn ang="0">
                <a:pos x="154" y="142"/>
              </a:cxn>
              <a:cxn ang="0">
                <a:pos x="165" y="148"/>
              </a:cxn>
              <a:cxn ang="0">
                <a:pos x="179" y="151"/>
              </a:cxn>
              <a:cxn ang="0">
                <a:pos x="256" y="187"/>
              </a:cxn>
              <a:cxn ang="0">
                <a:pos x="326" y="154"/>
              </a:cxn>
              <a:cxn ang="0">
                <a:pos x="326" y="111"/>
              </a:cxn>
              <a:cxn ang="0">
                <a:pos x="347" y="115"/>
              </a:cxn>
              <a:cxn ang="0">
                <a:pos x="539" y="29"/>
              </a:cxn>
              <a:cxn ang="0">
                <a:pos x="581" y="83"/>
              </a:cxn>
              <a:cxn ang="0">
                <a:pos x="536" y="127"/>
              </a:cxn>
              <a:cxn ang="0">
                <a:pos x="498" y="80"/>
              </a:cxn>
              <a:cxn ang="0">
                <a:pos x="539" y="29"/>
              </a:cxn>
              <a:cxn ang="0">
                <a:pos x="176" y="69"/>
              </a:cxn>
              <a:cxn ang="0">
                <a:pos x="143" y="126"/>
              </a:cxn>
              <a:cxn ang="0">
                <a:pos x="96" y="97"/>
              </a:cxn>
              <a:cxn ang="0">
                <a:pos x="122" y="30"/>
              </a:cxn>
              <a:cxn ang="0">
                <a:pos x="378" y="31"/>
              </a:cxn>
              <a:cxn ang="0">
                <a:pos x="344" y="96"/>
              </a:cxn>
              <a:cxn ang="0">
                <a:pos x="303" y="76"/>
              </a:cxn>
              <a:cxn ang="0">
                <a:pos x="315" y="5"/>
              </a:cxn>
            </a:cxnLst>
            <a:rect l="0" t="0" r="r" b="b"/>
            <a:pathLst>
              <a:path w="674" h="453">
                <a:moveTo>
                  <a:pt x="620" y="244"/>
                </a:moveTo>
                <a:lnTo>
                  <a:pt x="626" y="244"/>
                </a:lnTo>
                <a:lnTo>
                  <a:pt x="638" y="246"/>
                </a:lnTo>
                <a:lnTo>
                  <a:pt x="650" y="251"/>
                </a:lnTo>
                <a:lnTo>
                  <a:pt x="659" y="261"/>
                </a:lnTo>
                <a:lnTo>
                  <a:pt x="665" y="271"/>
                </a:lnTo>
                <a:lnTo>
                  <a:pt x="670" y="283"/>
                </a:lnTo>
                <a:lnTo>
                  <a:pt x="673" y="296"/>
                </a:lnTo>
                <a:lnTo>
                  <a:pt x="674" y="308"/>
                </a:lnTo>
                <a:lnTo>
                  <a:pt x="668" y="414"/>
                </a:lnTo>
                <a:lnTo>
                  <a:pt x="667" y="418"/>
                </a:lnTo>
                <a:lnTo>
                  <a:pt x="666" y="421"/>
                </a:lnTo>
                <a:lnTo>
                  <a:pt x="663" y="424"/>
                </a:lnTo>
                <a:lnTo>
                  <a:pt x="659" y="425"/>
                </a:lnTo>
                <a:lnTo>
                  <a:pt x="655" y="425"/>
                </a:lnTo>
                <a:lnTo>
                  <a:pt x="619" y="425"/>
                </a:lnTo>
                <a:lnTo>
                  <a:pt x="544" y="321"/>
                </a:lnTo>
                <a:lnTo>
                  <a:pt x="544" y="301"/>
                </a:lnTo>
                <a:lnTo>
                  <a:pt x="547" y="284"/>
                </a:lnTo>
                <a:lnTo>
                  <a:pt x="554" y="268"/>
                </a:lnTo>
                <a:lnTo>
                  <a:pt x="565" y="255"/>
                </a:lnTo>
                <a:lnTo>
                  <a:pt x="564" y="273"/>
                </a:lnTo>
                <a:lnTo>
                  <a:pt x="566" y="291"/>
                </a:lnTo>
                <a:lnTo>
                  <a:pt x="571" y="275"/>
                </a:lnTo>
                <a:lnTo>
                  <a:pt x="577" y="260"/>
                </a:lnTo>
                <a:lnTo>
                  <a:pt x="578" y="260"/>
                </a:lnTo>
                <a:lnTo>
                  <a:pt x="578" y="258"/>
                </a:lnTo>
                <a:lnTo>
                  <a:pt x="579" y="254"/>
                </a:lnTo>
                <a:lnTo>
                  <a:pt x="580" y="252"/>
                </a:lnTo>
                <a:lnTo>
                  <a:pt x="581" y="250"/>
                </a:lnTo>
                <a:lnTo>
                  <a:pt x="581" y="248"/>
                </a:lnTo>
                <a:lnTo>
                  <a:pt x="582" y="247"/>
                </a:lnTo>
                <a:lnTo>
                  <a:pt x="583" y="247"/>
                </a:lnTo>
                <a:lnTo>
                  <a:pt x="584" y="247"/>
                </a:lnTo>
                <a:lnTo>
                  <a:pt x="588" y="247"/>
                </a:lnTo>
                <a:lnTo>
                  <a:pt x="592" y="248"/>
                </a:lnTo>
                <a:lnTo>
                  <a:pt x="596" y="248"/>
                </a:lnTo>
                <a:lnTo>
                  <a:pt x="597" y="249"/>
                </a:lnTo>
                <a:lnTo>
                  <a:pt x="597" y="249"/>
                </a:lnTo>
                <a:lnTo>
                  <a:pt x="597" y="250"/>
                </a:lnTo>
                <a:lnTo>
                  <a:pt x="596" y="252"/>
                </a:lnTo>
                <a:lnTo>
                  <a:pt x="595" y="254"/>
                </a:lnTo>
                <a:lnTo>
                  <a:pt x="593" y="256"/>
                </a:lnTo>
                <a:lnTo>
                  <a:pt x="592" y="259"/>
                </a:lnTo>
                <a:lnTo>
                  <a:pt x="591" y="261"/>
                </a:lnTo>
                <a:lnTo>
                  <a:pt x="590" y="263"/>
                </a:lnTo>
                <a:lnTo>
                  <a:pt x="590" y="263"/>
                </a:lnTo>
                <a:lnTo>
                  <a:pt x="587" y="279"/>
                </a:lnTo>
                <a:lnTo>
                  <a:pt x="585" y="295"/>
                </a:lnTo>
                <a:lnTo>
                  <a:pt x="595" y="277"/>
                </a:lnTo>
                <a:lnTo>
                  <a:pt x="606" y="260"/>
                </a:lnTo>
                <a:lnTo>
                  <a:pt x="620" y="244"/>
                </a:lnTo>
                <a:close/>
                <a:moveTo>
                  <a:pt x="48" y="244"/>
                </a:moveTo>
                <a:lnTo>
                  <a:pt x="54" y="244"/>
                </a:lnTo>
                <a:lnTo>
                  <a:pt x="67" y="260"/>
                </a:lnTo>
                <a:lnTo>
                  <a:pt x="79" y="277"/>
                </a:lnTo>
                <a:lnTo>
                  <a:pt x="89" y="295"/>
                </a:lnTo>
                <a:lnTo>
                  <a:pt x="87" y="279"/>
                </a:lnTo>
                <a:lnTo>
                  <a:pt x="84" y="263"/>
                </a:lnTo>
                <a:lnTo>
                  <a:pt x="84" y="263"/>
                </a:lnTo>
                <a:lnTo>
                  <a:pt x="83" y="261"/>
                </a:lnTo>
                <a:lnTo>
                  <a:pt x="82" y="259"/>
                </a:lnTo>
                <a:lnTo>
                  <a:pt x="81" y="256"/>
                </a:lnTo>
                <a:lnTo>
                  <a:pt x="79" y="254"/>
                </a:lnTo>
                <a:lnTo>
                  <a:pt x="78" y="252"/>
                </a:lnTo>
                <a:lnTo>
                  <a:pt x="78" y="250"/>
                </a:lnTo>
                <a:lnTo>
                  <a:pt x="77" y="249"/>
                </a:lnTo>
                <a:lnTo>
                  <a:pt x="77" y="249"/>
                </a:lnTo>
                <a:lnTo>
                  <a:pt x="78" y="248"/>
                </a:lnTo>
                <a:lnTo>
                  <a:pt x="82" y="248"/>
                </a:lnTo>
                <a:lnTo>
                  <a:pt x="86" y="247"/>
                </a:lnTo>
                <a:lnTo>
                  <a:pt x="90" y="247"/>
                </a:lnTo>
                <a:lnTo>
                  <a:pt x="91" y="247"/>
                </a:lnTo>
                <a:lnTo>
                  <a:pt x="92" y="247"/>
                </a:lnTo>
                <a:lnTo>
                  <a:pt x="93" y="248"/>
                </a:lnTo>
                <a:lnTo>
                  <a:pt x="93" y="250"/>
                </a:lnTo>
                <a:lnTo>
                  <a:pt x="94" y="252"/>
                </a:lnTo>
                <a:lnTo>
                  <a:pt x="95" y="254"/>
                </a:lnTo>
                <a:lnTo>
                  <a:pt x="96" y="258"/>
                </a:lnTo>
                <a:lnTo>
                  <a:pt x="96" y="260"/>
                </a:lnTo>
                <a:lnTo>
                  <a:pt x="97" y="260"/>
                </a:lnTo>
                <a:lnTo>
                  <a:pt x="103" y="275"/>
                </a:lnTo>
                <a:lnTo>
                  <a:pt x="107" y="291"/>
                </a:lnTo>
                <a:lnTo>
                  <a:pt x="110" y="273"/>
                </a:lnTo>
                <a:lnTo>
                  <a:pt x="110" y="255"/>
                </a:lnTo>
                <a:lnTo>
                  <a:pt x="120" y="268"/>
                </a:lnTo>
                <a:lnTo>
                  <a:pt x="127" y="284"/>
                </a:lnTo>
                <a:lnTo>
                  <a:pt x="130" y="301"/>
                </a:lnTo>
                <a:lnTo>
                  <a:pt x="130" y="321"/>
                </a:lnTo>
                <a:lnTo>
                  <a:pt x="55" y="425"/>
                </a:lnTo>
                <a:lnTo>
                  <a:pt x="19" y="425"/>
                </a:lnTo>
                <a:lnTo>
                  <a:pt x="15" y="425"/>
                </a:lnTo>
                <a:lnTo>
                  <a:pt x="11" y="424"/>
                </a:lnTo>
                <a:lnTo>
                  <a:pt x="7" y="421"/>
                </a:lnTo>
                <a:lnTo>
                  <a:pt x="6" y="418"/>
                </a:lnTo>
                <a:lnTo>
                  <a:pt x="5" y="414"/>
                </a:lnTo>
                <a:lnTo>
                  <a:pt x="0" y="308"/>
                </a:lnTo>
                <a:lnTo>
                  <a:pt x="0" y="296"/>
                </a:lnTo>
                <a:lnTo>
                  <a:pt x="3" y="283"/>
                </a:lnTo>
                <a:lnTo>
                  <a:pt x="9" y="271"/>
                </a:lnTo>
                <a:lnTo>
                  <a:pt x="15" y="261"/>
                </a:lnTo>
                <a:lnTo>
                  <a:pt x="24" y="251"/>
                </a:lnTo>
                <a:lnTo>
                  <a:pt x="35" y="246"/>
                </a:lnTo>
                <a:lnTo>
                  <a:pt x="48" y="244"/>
                </a:lnTo>
                <a:close/>
                <a:moveTo>
                  <a:pt x="607" y="134"/>
                </a:moveTo>
                <a:lnTo>
                  <a:pt x="620" y="136"/>
                </a:lnTo>
                <a:lnTo>
                  <a:pt x="631" y="139"/>
                </a:lnTo>
                <a:lnTo>
                  <a:pt x="639" y="145"/>
                </a:lnTo>
                <a:lnTo>
                  <a:pt x="647" y="154"/>
                </a:lnTo>
                <a:lnTo>
                  <a:pt x="650" y="166"/>
                </a:lnTo>
                <a:lnTo>
                  <a:pt x="650" y="176"/>
                </a:lnTo>
                <a:lnTo>
                  <a:pt x="649" y="189"/>
                </a:lnTo>
                <a:lnTo>
                  <a:pt x="646" y="202"/>
                </a:lnTo>
                <a:lnTo>
                  <a:pt x="643" y="212"/>
                </a:lnTo>
                <a:lnTo>
                  <a:pt x="635" y="220"/>
                </a:lnTo>
                <a:lnTo>
                  <a:pt x="626" y="228"/>
                </a:lnTo>
                <a:lnTo>
                  <a:pt x="615" y="232"/>
                </a:lnTo>
                <a:lnTo>
                  <a:pt x="610" y="232"/>
                </a:lnTo>
                <a:lnTo>
                  <a:pt x="604" y="232"/>
                </a:lnTo>
                <a:lnTo>
                  <a:pt x="599" y="232"/>
                </a:lnTo>
                <a:lnTo>
                  <a:pt x="587" y="229"/>
                </a:lnTo>
                <a:lnTo>
                  <a:pt x="578" y="223"/>
                </a:lnTo>
                <a:lnTo>
                  <a:pt x="571" y="216"/>
                </a:lnTo>
                <a:lnTo>
                  <a:pt x="568" y="209"/>
                </a:lnTo>
                <a:lnTo>
                  <a:pt x="566" y="198"/>
                </a:lnTo>
                <a:lnTo>
                  <a:pt x="566" y="185"/>
                </a:lnTo>
                <a:lnTo>
                  <a:pt x="566" y="174"/>
                </a:lnTo>
                <a:lnTo>
                  <a:pt x="566" y="166"/>
                </a:lnTo>
                <a:lnTo>
                  <a:pt x="569" y="154"/>
                </a:lnTo>
                <a:lnTo>
                  <a:pt x="576" y="145"/>
                </a:lnTo>
                <a:lnTo>
                  <a:pt x="585" y="139"/>
                </a:lnTo>
                <a:lnTo>
                  <a:pt x="596" y="136"/>
                </a:lnTo>
                <a:lnTo>
                  <a:pt x="607" y="134"/>
                </a:lnTo>
                <a:close/>
                <a:moveTo>
                  <a:pt x="66" y="134"/>
                </a:moveTo>
                <a:lnTo>
                  <a:pt x="79" y="136"/>
                </a:lnTo>
                <a:lnTo>
                  <a:pt x="89" y="139"/>
                </a:lnTo>
                <a:lnTo>
                  <a:pt x="98" y="145"/>
                </a:lnTo>
                <a:lnTo>
                  <a:pt x="104" y="154"/>
                </a:lnTo>
                <a:lnTo>
                  <a:pt x="107" y="166"/>
                </a:lnTo>
                <a:lnTo>
                  <a:pt x="107" y="174"/>
                </a:lnTo>
                <a:lnTo>
                  <a:pt x="107" y="185"/>
                </a:lnTo>
                <a:lnTo>
                  <a:pt x="107" y="198"/>
                </a:lnTo>
                <a:lnTo>
                  <a:pt x="105" y="209"/>
                </a:lnTo>
                <a:lnTo>
                  <a:pt x="103" y="216"/>
                </a:lnTo>
                <a:lnTo>
                  <a:pt x="96" y="223"/>
                </a:lnTo>
                <a:lnTo>
                  <a:pt x="87" y="229"/>
                </a:lnTo>
                <a:lnTo>
                  <a:pt x="75" y="232"/>
                </a:lnTo>
                <a:lnTo>
                  <a:pt x="69" y="232"/>
                </a:lnTo>
                <a:lnTo>
                  <a:pt x="64" y="232"/>
                </a:lnTo>
                <a:lnTo>
                  <a:pt x="59" y="232"/>
                </a:lnTo>
                <a:lnTo>
                  <a:pt x="48" y="228"/>
                </a:lnTo>
                <a:lnTo>
                  <a:pt x="38" y="220"/>
                </a:lnTo>
                <a:lnTo>
                  <a:pt x="31" y="212"/>
                </a:lnTo>
                <a:lnTo>
                  <a:pt x="28" y="202"/>
                </a:lnTo>
                <a:lnTo>
                  <a:pt x="25" y="189"/>
                </a:lnTo>
                <a:lnTo>
                  <a:pt x="24" y="176"/>
                </a:lnTo>
                <a:lnTo>
                  <a:pt x="24" y="166"/>
                </a:lnTo>
                <a:lnTo>
                  <a:pt x="27" y="154"/>
                </a:lnTo>
                <a:lnTo>
                  <a:pt x="34" y="145"/>
                </a:lnTo>
                <a:lnTo>
                  <a:pt x="43" y="139"/>
                </a:lnTo>
                <a:lnTo>
                  <a:pt x="54" y="136"/>
                </a:lnTo>
                <a:lnTo>
                  <a:pt x="66" y="134"/>
                </a:lnTo>
                <a:close/>
                <a:moveTo>
                  <a:pt x="370" y="105"/>
                </a:moveTo>
                <a:lnTo>
                  <a:pt x="385" y="110"/>
                </a:lnTo>
                <a:lnTo>
                  <a:pt x="398" y="117"/>
                </a:lnTo>
                <a:lnTo>
                  <a:pt x="407" y="129"/>
                </a:lnTo>
                <a:lnTo>
                  <a:pt x="415" y="142"/>
                </a:lnTo>
                <a:lnTo>
                  <a:pt x="417" y="157"/>
                </a:lnTo>
                <a:lnTo>
                  <a:pt x="418" y="172"/>
                </a:lnTo>
                <a:lnTo>
                  <a:pt x="418" y="187"/>
                </a:lnTo>
                <a:lnTo>
                  <a:pt x="458" y="187"/>
                </a:lnTo>
                <a:lnTo>
                  <a:pt x="476" y="218"/>
                </a:lnTo>
                <a:lnTo>
                  <a:pt x="476" y="203"/>
                </a:lnTo>
                <a:lnTo>
                  <a:pt x="477" y="188"/>
                </a:lnTo>
                <a:lnTo>
                  <a:pt x="480" y="175"/>
                </a:lnTo>
                <a:lnTo>
                  <a:pt x="486" y="163"/>
                </a:lnTo>
                <a:lnTo>
                  <a:pt x="495" y="151"/>
                </a:lnTo>
                <a:lnTo>
                  <a:pt x="495" y="167"/>
                </a:lnTo>
                <a:lnTo>
                  <a:pt x="496" y="181"/>
                </a:lnTo>
                <a:lnTo>
                  <a:pt x="501" y="167"/>
                </a:lnTo>
                <a:lnTo>
                  <a:pt x="506" y="153"/>
                </a:lnTo>
                <a:lnTo>
                  <a:pt x="506" y="152"/>
                </a:lnTo>
                <a:lnTo>
                  <a:pt x="507" y="151"/>
                </a:lnTo>
                <a:lnTo>
                  <a:pt x="509" y="148"/>
                </a:lnTo>
                <a:lnTo>
                  <a:pt x="509" y="146"/>
                </a:lnTo>
                <a:lnTo>
                  <a:pt x="510" y="144"/>
                </a:lnTo>
                <a:lnTo>
                  <a:pt x="511" y="142"/>
                </a:lnTo>
                <a:lnTo>
                  <a:pt x="512" y="141"/>
                </a:lnTo>
                <a:lnTo>
                  <a:pt x="513" y="141"/>
                </a:lnTo>
                <a:lnTo>
                  <a:pt x="516" y="142"/>
                </a:lnTo>
                <a:lnTo>
                  <a:pt x="520" y="142"/>
                </a:lnTo>
                <a:lnTo>
                  <a:pt x="524" y="143"/>
                </a:lnTo>
                <a:lnTo>
                  <a:pt x="525" y="144"/>
                </a:lnTo>
                <a:lnTo>
                  <a:pt x="525" y="145"/>
                </a:lnTo>
                <a:lnTo>
                  <a:pt x="524" y="146"/>
                </a:lnTo>
                <a:lnTo>
                  <a:pt x="523" y="148"/>
                </a:lnTo>
                <a:lnTo>
                  <a:pt x="522" y="150"/>
                </a:lnTo>
                <a:lnTo>
                  <a:pt x="521" y="152"/>
                </a:lnTo>
                <a:lnTo>
                  <a:pt x="520" y="154"/>
                </a:lnTo>
                <a:lnTo>
                  <a:pt x="519" y="155"/>
                </a:lnTo>
                <a:lnTo>
                  <a:pt x="519" y="156"/>
                </a:lnTo>
                <a:lnTo>
                  <a:pt x="516" y="171"/>
                </a:lnTo>
                <a:lnTo>
                  <a:pt x="514" y="185"/>
                </a:lnTo>
                <a:lnTo>
                  <a:pt x="529" y="161"/>
                </a:lnTo>
                <a:lnTo>
                  <a:pt x="546" y="138"/>
                </a:lnTo>
                <a:lnTo>
                  <a:pt x="556" y="138"/>
                </a:lnTo>
                <a:lnTo>
                  <a:pt x="565" y="139"/>
                </a:lnTo>
                <a:lnTo>
                  <a:pt x="558" y="150"/>
                </a:lnTo>
                <a:lnTo>
                  <a:pt x="555" y="165"/>
                </a:lnTo>
                <a:lnTo>
                  <a:pt x="554" y="175"/>
                </a:lnTo>
                <a:lnTo>
                  <a:pt x="554" y="187"/>
                </a:lnTo>
                <a:lnTo>
                  <a:pt x="555" y="201"/>
                </a:lnTo>
                <a:lnTo>
                  <a:pt x="557" y="213"/>
                </a:lnTo>
                <a:lnTo>
                  <a:pt x="561" y="222"/>
                </a:lnTo>
                <a:lnTo>
                  <a:pt x="563" y="227"/>
                </a:lnTo>
                <a:lnTo>
                  <a:pt x="566" y="230"/>
                </a:lnTo>
                <a:lnTo>
                  <a:pt x="570" y="233"/>
                </a:lnTo>
                <a:lnTo>
                  <a:pt x="574" y="236"/>
                </a:lnTo>
                <a:lnTo>
                  <a:pt x="560" y="243"/>
                </a:lnTo>
                <a:lnTo>
                  <a:pt x="549" y="255"/>
                </a:lnTo>
                <a:lnTo>
                  <a:pt x="539" y="269"/>
                </a:lnTo>
                <a:lnTo>
                  <a:pt x="534" y="284"/>
                </a:lnTo>
                <a:lnTo>
                  <a:pt x="532" y="301"/>
                </a:lnTo>
                <a:lnTo>
                  <a:pt x="532" y="305"/>
                </a:lnTo>
                <a:lnTo>
                  <a:pt x="499" y="260"/>
                </a:lnTo>
                <a:lnTo>
                  <a:pt x="594" y="425"/>
                </a:lnTo>
                <a:lnTo>
                  <a:pt x="594" y="425"/>
                </a:lnTo>
                <a:lnTo>
                  <a:pt x="611" y="453"/>
                </a:lnTo>
                <a:lnTo>
                  <a:pt x="63" y="453"/>
                </a:lnTo>
                <a:lnTo>
                  <a:pt x="80" y="425"/>
                </a:lnTo>
                <a:lnTo>
                  <a:pt x="80" y="425"/>
                </a:lnTo>
                <a:lnTo>
                  <a:pt x="175" y="260"/>
                </a:lnTo>
                <a:lnTo>
                  <a:pt x="142" y="305"/>
                </a:lnTo>
                <a:lnTo>
                  <a:pt x="143" y="301"/>
                </a:lnTo>
                <a:lnTo>
                  <a:pt x="140" y="284"/>
                </a:lnTo>
                <a:lnTo>
                  <a:pt x="134" y="269"/>
                </a:lnTo>
                <a:lnTo>
                  <a:pt x="125" y="255"/>
                </a:lnTo>
                <a:lnTo>
                  <a:pt x="114" y="243"/>
                </a:lnTo>
                <a:lnTo>
                  <a:pt x="99" y="236"/>
                </a:lnTo>
                <a:lnTo>
                  <a:pt x="103" y="233"/>
                </a:lnTo>
                <a:lnTo>
                  <a:pt x="107" y="230"/>
                </a:lnTo>
                <a:lnTo>
                  <a:pt x="111" y="227"/>
                </a:lnTo>
                <a:lnTo>
                  <a:pt x="114" y="222"/>
                </a:lnTo>
                <a:lnTo>
                  <a:pt x="117" y="213"/>
                </a:lnTo>
                <a:lnTo>
                  <a:pt x="119" y="201"/>
                </a:lnTo>
                <a:lnTo>
                  <a:pt x="120" y="187"/>
                </a:lnTo>
                <a:lnTo>
                  <a:pt x="120" y="175"/>
                </a:lnTo>
                <a:lnTo>
                  <a:pt x="119" y="165"/>
                </a:lnTo>
                <a:lnTo>
                  <a:pt x="116" y="150"/>
                </a:lnTo>
                <a:lnTo>
                  <a:pt x="109" y="139"/>
                </a:lnTo>
                <a:lnTo>
                  <a:pt x="118" y="138"/>
                </a:lnTo>
                <a:lnTo>
                  <a:pt x="128" y="138"/>
                </a:lnTo>
                <a:lnTo>
                  <a:pt x="146" y="161"/>
                </a:lnTo>
                <a:lnTo>
                  <a:pt x="160" y="185"/>
                </a:lnTo>
                <a:lnTo>
                  <a:pt x="158" y="171"/>
                </a:lnTo>
                <a:lnTo>
                  <a:pt x="155" y="156"/>
                </a:lnTo>
                <a:lnTo>
                  <a:pt x="155" y="155"/>
                </a:lnTo>
                <a:lnTo>
                  <a:pt x="154" y="154"/>
                </a:lnTo>
                <a:lnTo>
                  <a:pt x="153" y="152"/>
                </a:lnTo>
                <a:lnTo>
                  <a:pt x="152" y="150"/>
                </a:lnTo>
                <a:lnTo>
                  <a:pt x="151" y="148"/>
                </a:lnTo>
                <a:lnTo>
                  <a:pt x="150" y="146"/>
                </a:lnTo>
                <a:lnTo>
                  <a:pt x="149" y="145"/>
                </a:lnTo>
                <a:lnTo>
                  <a:pt x="149" y="144"/>
                </a:lnTo>
                <a:lnTo>
                  <a:pt x="150" y="143"/>
                </a:lnTo>
                <a:lnTo>
                  <a:pt x="154" y="142"/>
                </a:lnTo>
                <a:lnTo>
                  <a:pt x="158" y="142"/>
                </a:lnTo>
                <a:lnTo>
                  <a:pt x="161" y="141"/>
                </a:lnTo>
                <a:lnTo>
                  <a:pt x="162" y="141"/>
                </a:lnTo>
                <a:lnTo>
                  <a:pt x="163" y="142"/>
                </a:lnTo>
                <a:lnTo>
                  <a:pt x="164" y="144"/>
                </a:lnTo>
                <a:lnTo>
                  <a:pt x="165" y="146"/>
                </a:lnTo>
                <a:lnTo>
                  <a:pt x="165" y="148"/>
                </a:lnTo>
                <a:lnTo>
                  <a:pt x="166" y="151"/>
                </a:lnTo>
                <a:lnTo>
                  <a:pt x="167" y="152"/>
                </a:lnTo>
                <a:lnTo>
                  <a:pt x="167" y="153"/>
                </a:lnTo>
                <a:lnTo>
                  <a:pt x="172" y="167"/>
                </a:lnTo>
                <a:lnTo>
                  <a:pt x="178" y="181"/>
                </a:lnTo>
                <a:lnTo>
                  <a:pt x="179" y="167"/>
                </a:lnTo>
                <a:lnTo>
                  <a:pt x="179" y="151"/>
                </a:lnTo>
                <a:lnTo>
                  <a:pt x="188" y="163"/>
                </a:lnTo>
                <a:lnTo>
                  <a:pt x="194" y="175"/>
                </a:lnTo>
                <a:lnTo>
                  <a:pt x="197" y="188"/>
                </a:lnTo>
                <a:lnTo>
                  <a:pt x="198" y="203"/>
                </a:lnTo>
                <a:lnTo>
                  <a:pt x="198" y="218"/>
                </a:lnTo>
                <a:lnTo>
                  <a:pt x="216" y="187"/>
                </a:lnTo>
                <a:lnTo>
                  <a:pt x="256" y="187"/>
                </a:lnTo>
                <a:lnTo>
                  <a:pt x="257" y="157"/>
                </a:lnTo>
                <a:lnTo>
                  <a:pt x="259" y="142"/>
                </a:lnTo>
                <a:lnTo>
                  <a:pt x="265" y="129"/>
                </a:lnTo>
                <a:lnTo>
                  <a:pt x="276" y="117"/>
                </a:lnTo>
                <a:lnTo>
                  <a:pt x="289" y="110"/>
                </a:lnTo>
                <a:lnTo>
                  <a:pt x="303" y="105"/>
                </a:lnTo>
                <a:lnTo>
                  <a:pt x="326" y="154"/>
                </a:lnTo>
                <a:lnTo>
                  <a:pt x="328" y="123"/>
                </a:lnTo>
                <a:lnTo>
                  <a:pt x="328" y="122"/>
                </a:lnTo>
                <a:lnTo>
                  <a:pt x="328" y="120"/>
                </a:lnTo>
                <a:lnTo>
                  <a:pt x="327" y="118"/>
                </a:lnTo>
                <a:lnTo>
                  <a:pt x="327" y="115"/>
                </a:lnTo>
                <a:lnTo>
                  <a:pt x="326" y="112"/>
                </a:lnTo>
                <a:lnTo>
                  <a:pt x="326" y="111"/>
                </a:lnTo>
                <a:lnTo>
                  <a:pt x="327" y="109"/>
                </a:lnTo>
                <a:lnTo>
                  <a:pt x="328" y="109"/>
                </a:lnTo>
                <a:lnTo>
                  <a:pt x="346" y="109"/>
                </a:lnTo>
                <a:lnTo>
                  <a:pt x="347" y="109"/>
                </a:lnTo>
                <a:lnTo>
                  <a:pt x="348" y="111"/>
                </a:lnTo>
                <a:lnTo>
                  <a:pt x="347" y="112"/>
                </a:lnTo>
                <a:lnTo>
                  <a:pt x="347" y="115"/>
                </a:lnTo>
                <a:lnTo>
                  <a:pt x="347" y="118"/>
                </a:lnTo>
                <a:lnTo>
                  <a:pt x="346" y="120"/>
                </a:lnTo>
                <a:lnTo>
                  <a:pt x="346" y="122"/>
                </a:lnTo>
                <a:lnTo>
                  <a:pt x="346" y="123"/>
                </a:lnTo>
                <a:lnTo>
                  <a:pt x="348" y="154"/>
                </a:lnTo>
                <a:lnTo>
                  <a:pt x="370" y="105"/>
                </a:lnTo>
                <a:close/>
                <a:moveTo>
                  <a:pt x="539" y="29"/>
                </a:moveTo>
                <a:lnTo>
                  <a:pt x="552" y="30"/>
                </a:lnTo>
                <a:lnTo>
                  <a:pt x="563" y="34"/>
                </a:lnTo>
                <a:lnTo>
                  <a:pt x="572" y="40"/>
                </a:lnTo>
                <a:lnTo>
                  <a:pt x="579" y="48"/>
                </a:lnTo>
                <a:lnTo>
                  <a:pt x="582" y="60"/>
                </a:lnTo>
                <a:lnTo>
                  <a:pt x="582" y="70"/>
                </a:lnTo>
                <a:lnTo>
                  <a:pt x="581" y="83"/>
                </a:lnTo>
                <a:lnTo>
                  <a:pt x="578" y="97"/>
                </a:lnTo>
                <a:lnTo>
                  <a:pt x="574" y="106"/>
                </a:lnTo>
                <a:lnTo>
                  <a:pt x="568" y="114"/>
                </a:lnTo>
                <a:lnTo>
                  <a:pt x="558" y="121"/>
                </a:lnTo>
                <a:lnTo>
                  <a:pt x="547" y="126"/>
                </a:lnTo>
                <a:lnTo>
                  <a:pt x="542" y="127"/>
                </a:lnTo>
                <a:lnTo>
                  <a:pt x="536" y="127"/>
                </a:lnTo>
                <a:lnTo>
                  <a:pt x="531" y="126"/>
                </a:lnTo>
                <a:lnTo>
                  <a:pt x="520" y="122"/>
                </a:lnTo>
                <a:lnTo>
                  <a:pt x="510" y="118"/>
                </a:lnTo>
                <a:lnTo>
                  <a:pt x="503" y="111"/>
                </a:lnTo>
                <a:lnTo>
                  <a:pt x="500" y="103"/>
                </a:lnTo>
                <a:lnTo>
                  <a:pt x="499" y="91"/>
                </a:lnTo>
                <a:lnTo>
                  <a:pt x="498" y="80"/>
                </a:lnTo>
                <a:lnTo>
                  <a:pt x="498" y="69"/>
                </a:lnTo>
                <a:lnTo>
                  <a:pt x="498" y="60"/>
                </a:lnTo>
                <a:lnTo>
                  <a:pt x="501" y="48"/>
                </a:lnTo>
                <a:lnTo>
                  <a:pt x="507" y="40"/>
                </a:lnTo>
                <a:lnTo>
                  <a:pt x="517" y="34"/>
                </a:lnTo>
                <a:lnTo>
                  <a:pt x="528" y="30"/>
                </a:lnTo>
                <a:lnTo>
                  <a:pt x="539" y="29"/>
                </a:lnTo>
                <a:close/>
                <a:moveTo>
                  <a:pt x="134" y="29"/>
                </a:moveTo>
                <a:lnTo>
                  <a:pt x="146" y="30"/>
                </a:lnTo>
                <a:lnTo>
                  <a:pt x="157" y="34"/>
                </a:lnTo>
                <a:lnTo>
                  <a:pt x="166" y="40"/>
                </a:lnTo>
                <a:lnTo>
                  <a:pt x="172" y="48"/>
                </a:lnTo>
                <a:lnTo>
                  <a:pt x="176" y="60"/>
                </a:lnTo>
                <a:lnTo>
                  <a:pt x="176" y="69"/>
                </a:lnTo>
                <a:lnTo>
                  <a:pt x="176" y="80"/>
                </a:lnTo>
                <a:lnTo>
                  <a:pt x="176" y="91"/>
                </a:lnTo>
                <a:lnTo>
                  <a:pt x="173" y="103"/>
                </a:lnTo>
                <a:lnTo>
                  <a:pt x="170" y="111"/>
                </a:lnTo>
                <a:lnTo>
                  <a:pt x="164" y="118"/>
                </a:lnTo>
                <a:lnTo>
                  <a:pt x="155" y="122"/>
                </a:lnTo>
                <a:lnTo>
                  <a:pt x="143" y="126"/>
                </a:lnTo>
                <a:lnTo>
                  <a:pt x="137" y="127"/>
                </a:lnTo>
                <a:lnTo>
                  <a:pt x="132" y="127"/>
                </a:lnTo>
                <a:lnTo>
                  <a:pt x="127" y="126"/>
                </a:lnTo>
                <a:lnTo>
                  <a:pt x="116" y="121"/>
                </a:lnTo>
                <a:lnTo>
                  <a:pt x="105" y="114"/>
                </a:lnTo>
                <a:lnTo>
                  <a:pt x="99" y="106"/>
                </a:lnTo>
                <a:lnTo>
                  <a:pt x="96" y="97"/>
                </a:lnTo>
                <a:lnTo>
                  <a:pt x="93" y="83"/>
                </a:lnTo>
                <a:lnTo>
                  <a:pt x="92" y="70"/>
                </a:lnTo>
                <a:lnTo>
                  <a:pt x="92" y="60"/>
                </a:lnTo>
                <a:lnTo>
                  <a:pt x="95" y="48"/>
                </a:lnTo>
                <a:lnTo>
                  <a:pt x="101" y="40"/>
                </a:lnTo>
                <a:lnTo>
                  <a:pt x="111" y="34"/>
                </a:lnTo>
                <a:lnTo>
                  <a:pt x="122" y="30"/>
                </a:lnTo>
                <a:lnTo>
                  <a:pt x="134" y="29"/>
                </a:lnTo>
                <a:close/>
                <a:moveTo>
                  <a:pt x="336" y="0"/>
                </a:moveTo>
                <a:lnTo>
                  <a:pt x="349" y="1"/>
                </a:lnTo>
                <a:lnTo>
                  <a:pt x="359" y="5"/>
                </a:lnTo>
                <a:lnTo>
                  <a:pt x="368" y="11"/>
                </a:lnTo>
                <a:lnTo>
                  <a:pt x="375" y="19"/>
                </a:lnTo>
                <a:lnTo>
                  <a:pt x="378" y="31"/>
                </a:lnTo>
                <a:lnTo>
                  <a:pt x="378" y="41"/>
                </a:lnTo>
                <a:lnTo>
                  <a:pt x="377" y="53"/>
                </a:lnTo>
                <a:lnTo>
                  <a:pt x="375" y="67"/>
                </a:lnTo>
                <a:lnTo>
                  <a:pt x="370" y="76"/>
                </a:lnTo>
                <a:lnTo>
                  <a:pt x="364" y="84"/>
                </a:lnTo>
                <a:lnTo>
                  <a:pt x="355" y="90"/>
                </a:lnTo>
                <a:lnTo>
                  <a:pt x="344" y="96"/>
                </a:lnTo>
                <a:lnTo>
                  <a:pt x="339" y="96"/>
                </a:lnTo>
                <a:lnTo>
                  <a:pt x="336" y="96"/>
                </a:lnTo>
                <a:lnTo>
                  <a:pt x="334" y="96"/>
                </a:lnTo>
                <a:lnTo>
                  <a:pt x="330" y="96"/>
                </a:lnTo>
                <a:lnTo>
                  <a:pt x="319" y="90"/>
                </a:lnTo>
                <a:lnTo>
                  <a:pt x="310" y="84"/>
                </a:lnTo>
                <a:lnTo>
                  <a:pt x="303" y="76"/>
                </a:lnTo>
                <a:lnTo>
                  <a:pt x="299" y="67"/>
                </a:lnTo>
                <a:lnTo>
                  <a:pt x="297" y="53"/>
                </a:lnTo>
                <a:lnTo>
                  <a:pt x="296" y="41"/>
                </a:lnTo>
                <a:lnTo>
                  <a:pt x="296" y="31"/>
                </a:lnTo>
                <a:lnTo>
                  <a:pt x="299" y="19"/>
                </a:lnTo>
                <a:lnTo>
                  <a:pt x="305" y="11"/>
                </a:lnTo>
                <a:lnTo>
                  <a:pt x="315" y="5"/>
                </a:lnTo>
                <a:lnTo>
                  <a:pt x="325" y="1"/>
                </a:lnTo>
                <a:lnTo>
                  <a:pt x="336" y="0"/>
                </a:lnTo>
                <a:close/>
              </a:path>
            </a:pathLst>
          </a:custGeom>
          <a:solidFill>
            <a:srgbClr val="2A3A9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</p:spTree>
    <p:extLst>
      <p:ext uri="{BB962C8B-B14F-4D97-AF65-F5344CB8AC3E}">
        <p14:creationId xmlns:p14="http://schemas.microsoft.com/office/powerpoint/2010/main" val="186498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738117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На сегодняшний день не существует разделяемого всеми понимания о том, чему необходимо учить директоров школ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027779" y="2101507"/>
            <a:ext cx="4992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/>
              <a:t>Профстандарт</a:t>
            </a:r>
            <a:r>
              <a:rPr lang="ru-RU" sz="1400" dirty="0" smtClean="0"/>
              <a:t> отражает лишь минимальные требования к директорам школ, определяющие профпригодность</a:t>
            </a:r>
            <a:endParaRPr lang="ru-RU" sz="1400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3680522" y="2166633"/>
            <a:ext cx="281877" cy="198599"/>
            <a:chOff x="8686801" y="3826120"/>
            <a:chExt cx="385397" cy="372208"/>
          </a:xfrm>
          <a:solidFill>
            <a:srgbClr val="2A3A92"/>
          </a:solidFill>
        </p:grpSpPr>
        <p:sp>
          <p:nvSpPr>
            <p:cNvPr id="16" name="Freeform 62"/>
            <p:cNvSpPr>
              <a:spLocks/>
            </p:cNvSpPr>
            <p:nvPr/>
          </p:nvSpPr>
          <p:spPr bwMode="auto">
            <a:xfrm>
              <a:off x="8864113" y="3826120"/>
              <a:ext cx="208085" cy="372208"/>
            </a:xfrm>
            <a:custGeom>
              <a:avLst/>
              <a:gdLst>
                <a:gd name="T0" fmla="*/ 37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7 w 142"/>
                <a:gd name="T9" fmla="*/ 254 h 254"/>
                <a:gd name="T10" fmla="*/ 142 w 142"/>
                <a:gd name="T11" fmla="*/ 127 h 254"/>
                <a:gd name="T12" fmla="*/ 37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7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7" y="254"/>
                  </a:lnTo>
                  <a:lnTo>
                    <a:pt x="142" y="12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17" name="Freeform 63"/>
            <p:cNvSpPr>
              <a:spLocks/>
            </p:cNvSpPr>
            <p:nvPr/>
          </p:nvSpPr>
          <p:spPr bwMode="auto">
            <a:xfrm>
              <a:off x="8686801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18" name="Freeform 64"/>
            <p:cNvSpPr>
              <a:spLocks/>
            </p:cNvSpPr>
            <p:nvPr/>
          </p:nvSpPr>
          <p:spPr bwMode="auto">
            <a:xfrm>
              <a:off x="8774724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5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5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680522" y="2816636"/>
            <a:ext cx="281877" cy="198599"/>
            <a:chOff x="8686801" y="3826120"/>
            <a:chExt cx="385397" cy="372208"/>
          </a:xfrm>
          <a:solidFill>
            <a:srgbClr val="2A3A92"/>
          </a:solidFill>
        </p:grpSpPr>
        <p:sp>
          <p:nvSpPr>
            <p:cNvPr id="20" name="Freeform 62"/>
            <p:cNvSpPr>
              <a:spLocks/>
            </p:cNvSpPr>
            <p:nvPr/>
          </p:nvSpPr>
          <p:spPr bwMode="auto">
            <a:xfrm>
              <a:off x="8864113" y="3826120"/>
              <a:ext cx="208085" cy="372208"/>
            </a:xfrm>
            <a:custGeom>
              <a:avLst/>
              <a:gdLst>
                <a:gd name="T0" fmla="*/ 37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7 w 142"/>
                <a:gd name="T9" fmla="*/ 254 h 254"/>
                <a:gd name="T10" fmla="*/ 142 w 142"/>
                <a:gd name="T11" fmla="*/ 127 h 254"/>
                <a:gd name="T12" fmla="*/ 37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7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7" y="254"/>
                  </a:lnTo>
                  <a:lnTo>
                    <a:pt x="142" y="12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21" name="Freeform 63"/>
            <p:cNvSpPr>
              <a:spLocks/>
            </p:cNvSpPr>
            <p:nvPr/>
          </p:nvSpPr>
          <p:spPr bwMode="auto">
            <a:xfrm>
              <a:off x="8686801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22" name="Freeform 64"/>
            <p:cNvSpPr>
              <a:spLocks/>
            </p:cNvSpPr>
            <p:nvPr/>
          </p:nvSpPr>
          <p:spPr bwMode="auto">
            <a:xfrm>
              <a:off x="8774724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5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5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851" y="1570607"/>
            <a:ext cx="2572634" cy="3259665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29" name="TextBox 28"/>
          <p:cNvSpPr txBox="1"/>
          <p:nvPr/>
        </p:nvSpPr>
        <p:spPr>
          <a:xfrm>
            <a:off x="333343" y="835422"/>
            <a:ext cx="2880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Существует проект </a:t>
            </a:r>
            <a:r>
              <a:rPr lang="ru-RU" sz="1400" dirty="0" err="1" smtClean="0"/>
              <a:t>профстандарта</a:t>
            </a:r>
            <a:r>
              <a:rPr lang="ru-RU" sz="1400" dirty="0" smtClean="0"/>
              <a:t> директора школы…</a:t>
            </a:r>
            <a:endParaRPr lang="ru-RU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4294884" y="1047061"/>
            <a:ext cx="3667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Но…</a:t>
            </a:r>
            <a:endParaRPr lang="ru-RU" sz="1400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379029" y="1362647"/>
            <a:ext cx="2720278" cy="0"/>
          </a:xfrm>
          <a:prstGeom prst="line">
            <a:avLst/>
          </a:prstGeom>
          <a:ln w="15875">
            <a:solidFill>
              <a:srgbClr val="2A3A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680522" y="1362647"/>
            <a:ext cx="4895850" cy="0"/>
          </a:xfrm>
          <a:prstGeom prst="line">
            <a:avLst/>
          </a:prstGeom>
          <a:ln w="15875">
            <a:solidFill>
              <a:srgbClr val="2A3A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027779" y="2752748"/>
            <a:ext cx="4992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Не существует документов, описывающих направления для обучения и профессионального развития директоров (в </a:t>
            </a:r>
            <a:r>
              <a:rPr lang="ru-RU" sz="1400" dirty="0" err="1" smtClean="0"/>
              <a:t>т.ч</a:t>
            </a:r>
            <a:r>
              <a:rPr lang="ru-RU" sz="1400" dirty="0" smtClean="0"/>
              <a:t>., самообучения)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27779" y="1453619"/>
            <a:ext cx="4992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Данный проект пока не принят и не имеет официального статуса</a:t>
            </a:r>
            <a:endParaRPr lang="ru-RU" sz="1400" dirty="0"/>
          </a:p>
        </p:txBody>
      </p:sp>
      <p:grpSp>
        <p:nvGrpSpPr>
          <p:cNvPr id="39" name="Группа 38"/>
          <p:cNvGrpSpPr/>
          <p:nvPr/>
        </p:nvGrpSpPr>
        <p:grpSpPr>
          <a:xfrm>
            <a:off x="3680522" y="1518745"/>
            <a:ext cx="281877" cy="198599"/>
            <a:chOff x="8686801" y="3826120"/>
            <a:chExt cx="385397" cy="372208"/>
          </a:xfrm>
          <a:solidFill>
            <a:srgbClr val="2A3A92"/>
          </a:solidFill>
        </p:grpSpPr>
        <p:sp>
          <p:nvSpPr>
            <p:cNvPr id="40" name="Freeform 62"/>
            <p:cNvSpPr>
              <a:spLocks/>
            </p:cNvSpPr>
            <p:nvPr/>
          </p:nvSpPr>
          <p:spPr bwMode="auto">
            <a:xfrm>
              <a:off x="8864113" y="3826120"/>
              <a:ext cx="208085" cy="372208"/>
            </a:xfrm>
            <a:custGeom>
              <a:avLst/>
              <a:gdLst>
                <a:gd name="T0" fmla="*/ 37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7 w 142"/>
                <a:gd name="T9" fmla="*/ 254 h 254"/>
                <a:gd name="T10" fmla="*/ 142 w 142"/>
                <a:gd name="T11" fmla="*/ 127 h 254"/>
                <a:gd name="T12" fmla="*/ 37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7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7" y="254"/>
                  </a:lnTo>
                  <a:lnTo>
                    <a:pt x="142" y="12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41" name="Freeform 63"/>
            <p:cNvSpPr>
              <a:spLocks/>
            </p:cNvSpPr>
            <p:nvPr/>
          </p:nvSpPr>
          <p:spPr bwMode="auto">
            <a:xfrm>
              <a:off x="8686801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42" name="Freeform 64"/>
            <p:cNvSpPr>
              <a:spLocks/>
            </p:cNvSpPr>
            <p:nvPr/>
          </p:nvSpPr>
          <p:spPr bwMode="auto">
            <a:xfrm>
              <a:off x="8774724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5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5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</p:grpSp>
    </p:spTree>
    <p:extLst>
      <p:ext uri="{BB962C8B-B14F-4D97-AF65-F5344CB8AC3E}">
        <p14:creationId xmlns:p14="http://schemas.microsoft.com/office/powerpoint/2010/main" val="131907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82865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437" y="164417"/>
            <a:ext cx="8229600" cy="537931"/>
          </a:xfrm>
        </p:spPr>
        <p:txBody>
          <a:bodyPr>
            <a:noAutofit/>
          </a:bodyPr>
          <a:lstStyle/>
          <a:p>
            <a:r>
              <a:rPr lang="ru-RU" sz="2000" dirty="0" smtClean="0"/>
              <a:t>Корпорация «Российский учебник» совместно с Высшей школой экономики провела исследование, позволившее разработать модель компетентностей директора школы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1000" y="2514600"/>
            <a:ext cx="1809750" cy="1028700"/>
          </a:xfrm>
          <a:prstGeom prst="rect">
            <a:avLst/>
          </a:prstGeom>
          <a:solidFill>
            <a:srgbClr val="2A3A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Анализ международного опыта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98750" y="2514600"/>
            <a:ext cx="1733550" cy="1028700"/>
          </a:xfrm>
          <a:prstGeom prst="rect">
            <a:avLst/>
          </a:prstGeom>
          <a:solidFill>
            <a:srgbClr val="2A3A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Интервью с директорами школ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40300" y="2514600"/>
            <a:ext cx="1733550" cy="1028700"/>
          </a:xfrm>
          <a:prstGeom prst="rect">
            <a:avLst/>
          </a:prstGeom>
          <a:solidFill>
            <a:srgbClr val="2A3A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Он-</a:t>
            </a:r>
            <a:r>
              <a:rPr lang="ru-RU" sz="1600" dirty="0" err="1" smtClean="0"/>
              <a:t>лайн</a:t>
            </a:r>
            <a:r>
              <a:rPr lang="ru-RU" sz="1600" dirty="0" smtClean="0"/>
              <a:t> опрос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81850" y="2514600"/>
            <a:ext cx="1733550" cy="1028700"/>
          </a:xfrm>
          <a:prstGeom prst="rect">
            <a:avLst/>
          </a:prstGeom>
          <a:solidFill>
            <a:srgbClr val="2A3A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Обсуждение с экспертами и лидерами мнений</a:t>
            </a:r>
            <a:endParaRPr lang="ru-RU" sz="1600" dirty="0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2115342" y="2909887"/>
            <a:ext cx="658815" cy="238125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4356892" y="2909886"/>
            <a:ext cx="658815" cy="238125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5400000">
            <a:off x="6598442" y="2909885"/>
            <a:ext cx="658815" cy="238125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074234" y="1497157"/>
            <a:ext cx="7162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Процесс исследования для разработки модели компетентностей</a:t>
            </a:r>
            <a:endParaRPr lang="ru-RU" sz="16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81000" y="1921893"/>
            <a:ext cx="8534400" cy="0"/>
          </a:xfrm>
          <a:prstGeom prst="line">
            <a:avLst/>
          </a:prstGeom>
          <a:ln w="15875">
            <a:solidFill>
              <a:srgbClr val="2A3A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87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625092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486378" y="2360956"/>
            <a:ext cx="1610480" cy="16165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В России сегодня директор школы выполняет 3 роли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604350" y="1307649"/>
            <a:ext cx="1440000" cy="1440000"/>
          </a:xfrm>
          <a:prstGeom prst="ellipse">
            <a:avLst/>
          </a:prstGeom>
          <a:solidFill>
            <a:srgbClr val="2A3A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716840" y="2905696"/>
            <a:ext cx="1440000" cy="1440000"/>
          </a:xfrm>
          <a:prstGeom prst="ellipse">
            <a:avLst/>
          </a:prstGeom>
          <a:solidFill>
            <a:srgbClr val="2A3A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549508" y="2939239"/>
            <a:ext cx="1440000" cy="1440000"/>
          </a:xfrm>
          <a:prstGeom prst="ellipse">
            <a:avLst/>
          </a:prstGeom>
          <a:solidFill>
            <a:srgbClr val="2A3A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952875" y="1855400"/>
            <a:ext cx="742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Педагог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2527" y="3487196"/>
            <a:ext cx="11486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Руководитель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73374" y="3523957"/>
            <a:ext cx="130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Администратор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27689" y="3146479"/>
            <a:ext cx="2519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 smtClean="0"/>
              <a:t>Руководство коллективом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 smtClean="0"/>
              <a:t>Мотивация педагогов</a:t>
            </a:r>
            <a:endParaRPr lang="ru-RU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5096858" y="1386831"/>
            <a:ext cx="271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 smtClean="0"/>
              <a:t>Управление образовательными программами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 smtClean="0"/>
              <a:t>Внедрение новых образовательных технологий</a:t>
            </a:r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95605" y="3146479"/>
            <a:ext cx="21026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 smtClean="0"/>
              <a:t>Руководство процессами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 smtClean="0"/>
              <a:t>Выполнение установленных процедур, регламентов, правил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74325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680882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Интервью с директорами показали, что успешный директор школы, как правило, руководствуется в своей работе 6 ценностями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99863" y="4786313"/>
            <a:ext cx="2133600" cy="273844"/>
          </a:xfrm>
        </p:spPr>
        <p:txBody>
          <a:bodyPr/>
          <a:lstStyle/>
          <a:p>
            <a:fld id="{1991AEDB-842E-4654-B95B-BAC3D3CCE73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386510" y="1030098"/>
            <a:ext cx="1224000" cy="400740"/>
          </a:xfrm>
          <a:custGeom>
            <a:avLst/>
            <a:gdLst>
              <a:gd name="connsiteX0" fmla="*/ 0 w 1060920"/>
              <a:gd name="connsiteY0" fmla="*/ 0 h 400740"/>
              <a:gd name="connsiteX1" fmla="*/ 1060920 w 1060920"/>
              <a:gd name="connsiteY1" fmla="*/ 0 h 400740"/>
              <a:gd name="connsiteX2" fmla="*/ 1060920 w 1060920"/>
              <a:gd name="connsiteY2" fmla="*/ 400740 h 400740"/>
              <a:gd name="connsiteX3" fmla="*/ 0 w 1060920"/>
              <a:gd name="connsiteY3" fmla="*/ 400740 h 400740"/>
              <a:gd name="connsiteX4" fmla="*/ 0 w 1060920"/>
              <a:gd name="connsiteY4" fmla="*/ 0 h 40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400740">
                <a:moveTo>
                  <a:pt x="0" y="0"/>
                </a:moveTo>
                <a:lnTo>
                  <a:pt x="1060920" y="0"/>
                </a:lnTo>
                <a:lnTo>
                  <a:pt x="1060920" y="400740"/>
                </a:lnTo>
                <a:lnTo>
                  <a:pt x="0" y="400740"/>
                </a:lnTo>
                <a:lnTo>
                  <a:pt x="0" y="0"/>
                </a:lnTo>
                <a:close/>
              </a:path>
            </a:pathLst>
          </a:custGeom>
          <a:solidFill>
            <a:srgbClr val="2A3A92"/>
          </a:solidFill>
          <a:ln w="127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232" tIns="44704" rIns="78232" bIns="44704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kern="1200" dirty="0">
                <a:solidFill>
                  <a:schemeClr val="bg1"/>
                </a:solidFill>
                <a:latin typeface="+mn-lt"/>
              </a:rPr>
              <a:t>Образовательное </a:t>
            </a:r>
            <a:r>
              <a:rPr lang="ru-RU" sz="1100" kern="1200" dirty="0" smtClean="0">
                <a:solidFill>
                  <a:schemeClr val="bg1"/>
                </a:solidFill>
                <a:latin typeface="+mn-lt"/>
              </a:rPr>
              <a:t>лидерство</a:t>
            </a:r>
            <a:endParaRPr lang="ru-RU" sz="1100" kern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386510" y="1430839"/>
            <a:ext cx="1224000" cy="3141161"/>
          </a:xfrm>
          <a:custGeom>
            <a:avLst/>
            <a:gdLst>
              <a:gd name="connsiteX0" fmla="*/ 0 w 1060920"/>
              <a:gd name="connsiteY0" fmla="*/ 0 h 3396937"/>
              <a:gd name="connsiteX1" fmla="*/ 1060920 w 1060920"/>
              <a:gd name="connsiteY1" fmla="*/ 0 h 3396937"/>
              <a:gd name="connsiteX2" fmla="*/ 1060920 w 1060920"/>
              <a:gd name="connsiteY2" fmla="*/ 3396937 h 3396937"/>
              <a:gd name="connsiteX3" fmla="*/ 0 w 1060920"/>
              <a:gd name="connsiteY3" fmla="*/ 3396937 h 3396937"/>
              <a:gd name="connsiteX4" fmla="*/ 0 w 1060920"/>
              <a:gd name="connsiteY4" fmla="*/ 0 h 3396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3396937">
                <a:moveTo>
                  <a:pt x="0" y="0"/>
                </a:moveTo>
                <a:lnTo>
                  <a:pt x="1060920" y="0"/>
                </a:lnTo>
                <a:lnTo>
                  <a:pt x="1060920" y="3396937"/>
                </a:lnTo>
                <a:lnTo>
                  <a:pt x="0" y="3396937"/>
                </a:lnTo>
                <a:lnTo>
                  <a:pt x="0" y="0"/>
                </a:lnTo>
                <a:close/>
              </a:path>
            </a:pathLst>
          </a:custGeom>
          <a:ln w="12700"/>
        </p:spPr>
        <p:style>
          <a:lnRef idx="2">
            <a:schemeClr val="accent1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674" tIns="58674" rIns="78232" bIns="88011" numCol="1" spcCol="1270" anchor="t" anchorCtr="0">
            <a:noAutofit/>
          </a:bodyPr>
          <a:lstStyle/>
          <a:p>
            <a:pPr marL="57150" lvl="1" indent="-57150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ru-RU" sz="1050" dirty="0"/>
              <a:t>Формулирует стратегию </a:t>
            </a:r>
          </a:p>
          <a:p>
            <a:pPr marL="5715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Вдохновляет и вовлекает других</a:t>
            </a:r>
          </a:p>
          <a:p>
            <a:pPr marL="5715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dirty="0" smtClean="0"/>
              <a:t>Т</a:t>
            </a:r>
            <a:r>
              <a:rPr lang="ru-RU" sz="1050" kern="1200" dirty="0" smtClean="0">
                <a:latin typeface="+mn-lt"/>
              </a:rPr>
              <a:t>ранслирует оптимизм </a:t>
            </a:r>
            <a:r>
              <a:rPr lang="ru-RU" sz="1050" kern="1200" dirty="0">
                <a:latin typeface="+mn-lt"/>
              </a:rPr>
              <a:t>и веру в успех</a:t>
            </a:r>
          </a:p>
          <a:p>
            <a:pPr marL="57150" lvl="1" indent="-57150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ru-RU" sz="1050" dirty="0" smtClean="0"/>
              <a:t>Пример </a:t>
            </a:r>
            <a:r>
              <a:rPr lang="ru-RU" sz="1050" dirty="0"/>
              <a:t>для учеников и педагогов</a:t>
            </a:r>
          </a:p>
          <a:p>
            <a:pPr marL="0" lvl="1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ru-RU" sz="1050" kern="1200" dirty="0">
              <a:latin typeface="+mn-lt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1816888" y="1030098"/>
            <a:ext cx="1263509" cy="400740"/>
          </a:xfrm>
          <a:custGeom>
            <a:avLst/>
            <a:gdLst>
              <a:gd name="connsiteX0" fmla="*/ 0 w 1060920"/>
              <a:gd name="connsiteY0" fmla="*/ 0 h 400740"/>
              <a:gd name="connsiteX1" fmla="*/ 1060920 w 1060920"/>
              <a:gd name="connsiteY1" fmla="*/ 0 h 400740"/>
              <a:gd name="connsiteX2" fmla="*/ 1060920 w 1060920"/>
              <a:gd name="connsiteY2" fmla="*/ 400740 h 400740"/>
              <a:gd name="connsiteX3" fmla="*/ 0 w 1060920"/>
              <a:gd name="connsiteY3" fmla="*/ 400740 h 400740"/>
              <a:gd name="connsiteX4" fmla="*/ 0 w 1060920"/>
              <a:gd name="connsiteY4" fmla="*/ 0 h 40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400740">
                <a:moveTo>
                  <a:pt x="0" y="0"/>
                </a:moveTo>
                <a:lnTo>
                  <a:pt x="1060920" y="0"/>
                </a:lnTo>
                <a:lnTo>
                  <a:pt x="1060920" y="400740"/>
                </a:lnTo>
                <a:lnTo>
                  <a:pt x="0" y="400740"/>
                </a:lnTo>
                <a:lnTo>
                  <a:pt x="0" y="0"/>
                </a:lnTo>
                <a:close/>
              </a:path>
            </a:pathLst>
          </a:custGeom>
          <a:solidFill>
            <a:srgbClr val="2A3A92"/>
          </a:solidFill>
          <a:ln w="127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232" tIns="44704" rIns="78232" bIns="44704" numCol="1" spcCol="1270" anchor="ctr" anchorCtr="0">
            <a:no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dirty="0">
                <a:solidFill>
                  <a:schemeClr val="bg1"/>
                </a:solidFill>
              </a:rPr>
              <a:t>Развитие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1816888" y="1430839"/>
            <a:ext cx="1263510" cy="3141161"/>
          </a:xfrm>
          <a:custGeom>
            <a:avLst/>
            <a:gdLst>
              <a:gd name="connsiteX0" fmla="*/ 0 w 1060920"/>
              <a:gd name="connsiteY0" fmla="*/ 0 h 3396937"/>
              <a:gd name="connsiteX1" fmla="*/ 1060920 w 1060920"/>
              <a:gd name="connsiteY1" fmla="*/ 0 h 3396937"/>
              <a:gd name="connsiteX2" fmla="*/ 1060920 w 1060920"/>
              <a:gd name="connsiteY2" fmla="*/ 3396937 h 3396937"/>
              <a:gd name="connsiteX3" fmla="*/ 0 w 1060920"/>
              <a:gd name="connsiteY3" fmla="*/ 3396937 h 3396937"/>
              <a:gd name="connsiteX4" fmla="*/ 0 w 1060920"/>
              <a:gd name="connsiteY4" fmla="*/ 0 h 3396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3396937">
                <a:moveTo>
                  <a:pt x="0" y="0"/>
                </a:moveTo>
                <a:lnTo>
                  <a:pt x="1060920" y="0"/>
                </a:lnTo>
                <a:lnTo>
                  <a:pt x="1060920" y="3396937"/>
                </a:lnTo>
                <a:lnTo>
                  <a:pt x="0" y="3396937"/>
                </a:lnTo>
                <a:lnTo>
                  <a:pt x="0" y="0"/>
                </a:lnTo>
                <a:close/>
              </a:path>
            </a:pathLst>
          </a:custGeom>
          <a:ln w="12700"/>
        </p:spPr>
        <p:style>
          <a:lnRef idx="2">
            <a:schemeClr val="accent1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670" tIns="26670" rIns="35560" bIns="40005" numCol="1" spcCol="1270" anchor="t" anchorCtr="0">
            <a:noAutofit/>
          </a:bodyPr>
          <a:lstStyle/>
          <a:p>
            <a:pPr marL="57150" lvl="1" indent="-57150" algn="l" defTabSz="222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Открыт </a:t>
            </a:r>
            <a:r>
              <a:rPr lang="ru-RU" sz="1050" kern="1200" dirty="0">
                <a:latin typeface="+mn-lt"/>
              </a:rPr>
              <a:t>новому </a:t>
            </a:r>
            <a:endParaRPr lang="ru-RU" sz="1050" kern="1200" dirty="0" smtClean="0">
              <a:latin typeface="+mn-lt"/>
            </a:endParaRPr>
          </a:p>
          <a:p>
            <a:pPr marL="57150" lvl="1" indent="-57150" algn="l" defTabSz="222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Постоянно ищет возможности </a:t>
            </a:r>
            <a:r>
              <a:rPr lang="ru-RU" sz="1050" kern="1200" dirty="0">
                <a:latin typeface="+mn-lt"/>
              </a:rPr>
              <a:t>для улучшений</a:t>
            </a:r>
          </a:p>
          <a:p>
            <a:pPr marL="57150" lvl="1" indent="-57150" algn="l" defTabSz="222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Проявляет гибкость </a:t>
            </a:r>
          </a:p>
          <a:p>
            <a:pPr marL="57150" lvl="1" indent="-57150" algn="l" defTabSz="222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Помогает </a:t>
            </a:r>
            <a:r>
              <a:rPr lang="ru-RU" sz="1050" kern="1200" dirty="0">
                <a:latin typeface="+mn-lt"/>
              </a:rPr>
              <a:t>развиваться </a:t>
            </a:r>
            <a:r>
              <a:rPr lang="ru-RU" sz="1050" kern="1200" dirty="0" smtClean="0">
                <a:latin typeface="+mn-lt"/>
              </a:rPr>
              <a:t>коллегам</a:t>
            </a:r>
            <a:endParaRPr lang="ru-RU" sz="1050" kern="1200" dirty="0">
              <a:latin typeface="+mn-lt"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3286776" y="1030098"/>
            <a:ext cx="1224000" cy="400740"/>
          </a:xfrm>
          <a:custGeom>
            <a:avLst/>
            <a:gdLst>
              <a:gd name="connsiteX0" fmla="*/ 0 w 1060920"/>
              <a:gd name="connsiteY0" fmla="*/ 0 h 400740"/>
              <a:gd name="connsiteX1" fmla="*/ 1060920 w 1060920"/>
              <a:gd name="connsiteY1" fmla="*/ 0 h 400740"/>
              <a:gd name="connsiteX2" fmla="*/ 1060920 w 1060920"/>
              <a:gd name="connsiteY2" fmla="*/ 400740 h 400740"/>
              <a:gd name="connsiteX3" fmla="*/ 0 w 1060920"/>
              <a:gd name="connsiteY3" fmla="*/ 400740 h 400740"/>
              <a:gd name="connsiteX4" fmla="*/ 0 w 1060920"/>
              <a:gd name="connsiteY4" fmla="*/ 0 h 40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400740">
                <a:moveTo>
                  <a:pt x="0" y="0"/>
                </a:moveTo>
                <a:lnTo>
                  <a:pt x="1060920" y="0"/>
                </a:lnTo>
                <a:lnTo>
                  <a:pt x="1060920" y="400740"/>
                </a:lnTo>
                <a:lnTo>
                  <a:pt x="0" y="400740"/>
                </a:lnTo>
                <a:lnTo>
                  <a:pt x="0" y="0"/>
                </a:lnTo>
                <a:close/>
              </a:path>
            </a:pathLst>
          </a:custGeom>
          <a:solidFill>
            <a:srgbClr val="2A3A92"/>
          </a:solidFill>
          <a:ln w="127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232" tIns="44704" rIns="78232" bIns="44704" numCol="1" spcCol="1270" anchor="ctr" anchorCtr="0">
            <a:no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dirty="0" err="1" smtClean="0">
                <a:solidFill>
                  <a:schemeClr val="bg1"/>
                </a:solidFill>
              </a:rPr>
              <a:t>Профессио-нализм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3286776" y="1430839"/>
            <a:ext cx="1224000" cy="3141161"/>
          </a:xfrm>
          <a:custGeom>
            <a:avLst/>
            <a:gdLst>
              <a:gd name="connsiteX0" fmla="*/ 0 w 1060920"/>
              <a:gd name="connsiteY0" fmla="*/ 0 h 3396937"/>
              <a:gd name="connsiteX1" fmla="*/ 1060920 w 1060920"/>
              <a:gd name="connsiteY1" fmla="*/ 0 h 3396937"/>
              <a:gd name="connsiteX2" fmla="*/ 1060920 w 1060920"/>
              <a:gd name="connsiteY2" fmla="*/ 3396937 h 3396937"/>
              <a:gd name="connsiteX3" fmla="*/ 0 w 1060920"/>
              <a:gd name="connsiteY3" fmla="*/ 3396937 h 3396937"/>
              <a:gd name="connsiteX4" fmla="*/ 0 w 1060920"/>
              <a:gd name="connsiteY4" fmla="*/ 0 h 3396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3396937">
                <a:moveTo>
                  <a:pt x="0" y="0"/>
                </a:moveTo>
                <a:lnTo>
                  <a:pt x="1060920" y="0"/>
                </a:lnTo>
                <a:lnTo>
                  <a:pt x="1060920" y="3396937"/>
                </a:lnTo>
                <a:lnTo>
                  <a:pt x="0" y="3396937"/>
                </a:lnTo>
                <a:lnTo>
                  <a:pt x="0" y="0"/>
                </a:lnTo>
                <a:close/>
              </a:path>
            </a:pathLst>
          </a:custGeom>
          <a:ln w="12700"/>
        </p:spPr>
        <p:style>
          <a:lnRef idx="2">
            <a:schemeClr val="accent1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670" tIns="26670" rIns="35560" bIns="40005" numCol="1" spcCol="1270" anchor="t" anchorCtr="0">
            <a:noAutofit/>
          </a:bodyPr>
          <a:lstStyle/>
          <a:p>
            <a:pPr marL="57150" lvl="1" indent="-57150" algn="l" defTabSz="222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Профессионал </a:t>
            </a:r>
            <a:r>
              <a:rPr lang="ru-RU" sz="1050" kern="1200" dirty="0">
                <a:latin typeface="+mn-lt"/>
              </a:rPr>
              <a:t>своего </a:t>
            </a:r>
            <a:r>
              <a:rPr lang="ru-RU" sz="1050" kern="1200" dirty="0" smtClean="0">
                <a:latin typeface="+mn-lt"/>
              </a:rPr>
              <a:t>дела</a:t>
            </a:r>
          </a:p>
          <a:p>
            <a:pPr marL="57150" lvl="1" indent="-57150" algn="l" defTabSz="222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Поддерживает и развивает свои навыки</a:t>
            </a:r>
          </a:p>
          <a:p>
            <a:pPr marL="57150" lvl="1" indent="-57150" algn="l" defTabSz="222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Осваивает </a:t>
            </a:r>
            <a:r>
              <a:rPr lang="ru-RU" sz="1050" kern="1200" dirty="0">
                <a:latin typeface="+mn-lt"/>
              </a:rPr>
              <a:t>новые технологии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4717154" y="1030098"/>
            <a:ext cx="1224000" cy="400740"/>
          </a:xfrm>
          <a:custGeom>
            <a:avLst/>
            <a:gdLst>
              <a:gd name="connsiteX0" fmla="*/ 0 w 1060920"/>
              <a:gd name="connsiteY0" fmla="*/ 0 h 400740"/>
              <a:gd name="connsiteX1" fmla="*/ 1060920 w 1060920"/>
              <a:gd name="connsiteY1" fmla="*/ 0 h 400740"/>
              <a:gd name="connsiteX2" fmla="*/ 1060920 w 1060920"/>
              <a:gd name="connsiteY2" fmla="*/ 400740 h 400740"/>
              <a:gd name="connsiteX3" fmla="*/ 0 w 1060920"/>
              <a:gd name="connsiteY3" fmla="*/ 400740 h 400740"/>
              <a:gd name="connsiteX4" fmla="*/ 0 w 1060920"/>
              <a:gd name="connsiteY4" fmla="*/ 0 h 40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400740">
                <a:moveTo>
                  <a:pt x="0" y="0"/>
                </a:moveTo>
                <a:lnTo>
                  <a:pt x="1060920" y="0"/>
                </a:lnTo>
                <a:lnTo>
                  <a:pt x="1060920" y="400740"/>
                </a:lnTo>
                <a:lnTo>
                  <a:pt x="0" y="400740"/>
                </a:lnTo>
                <a:lnTo>
                  <a:pt x="0" y="0"/>
                </a:lnTo>
                <a:close/>
              </a:path>
            </a:pathLst>
          </a:custGeom>
          <a:solidFill>
            <a:srgbClr val="2A3A92"/>
          </a:solidFill>
          <a:ln w="127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232" tIns="44704" rIns="78232" bIns="44704" numCol="1" spcCol="1270" anchor="ctr" anchorCtr="0">
            <a:no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dirty="0">
                <a:solidFill>
                  <a:schemeClr val="bg1"/>
                </a:solidFill>
              </a:rPr>
              <a:t>Решительность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4717154" y="1430839"/>
            <a:ext cx="1224000" cy="3141161"/>
          </a:xfrm>
          <a:custGeom>
            <a:avLst/>
            <a:gdLst>
              <a:gd name="connsiteX0" fmla="*/ 0 w 1060920"/>
              <a:gd name="connsiteY0" fmla="*/ 0 h 3396937"/>
              <a:gd name="connsiteX1" fmla="*/ 1060920 w 1060920"/>
              <a:gd name="connsiteY1" fmla="*/ 0 h 3396937"/>
              <a:gd name="connsiteX2" fmla="*/ 1060920 w 1060920"/>
              <a:gd name="connsiteY2" fmla="*/ 3396937 h 3396937"/>
              <a:gd name="connsiteX3" fmla="*/ 0 w 1060920"/>
              <a:gd name="connsiteY3" fmla="*/ 3396937 h 3396937"/>
              <a:gd name="connsiteX4" fmla="*/ 0 w 1060920"/>
              <a:gd name="connsiteY4" fmla="*/ 0 h 3396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3396937">
                <a:moveTo>
                  <a:pt x="0" y="0"/>
                </a:moveTo>
                <a:lnTo>
                  <a:pt x="1060920" y="0"/>
                </a:lnTo>
                <a:lnTo>
                  <a:pt x="1060920" y="3396937"/>
                </a:lnTo>
                <a:lnTo>
                  <a:pt x="0" y="3396937"/>
                </a:lnTo>
                <a:lnTo>
                  <a:pt x="0" y="0"/>
                </a:lnTo>
                <a:close/>
              </a:path>
            </a:pathLst>
          </a:custGeom>
          <a:ln w="12700"/>
        </p:spPr>
        <p:style>
          <a:lnRef idx="2">
            <a:schemeClr val="accent1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670" tIns="26670" rIns="35560" bIns="40005" numCol="1" spcCol="1270" anchor="t" anchorCtr="0">
            <a:noAutofit/>
          </a:bodyPr>
          <a:lstStyle/>
          <a:p>
            <a:pPr marL="57150" lvl="1" indent="-57150" algn="l" defTabSz="222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Готов </a:t>
            </a:r>
            <a:r>
              <a:rPr lang="ru-RU" sz="1050" kern="1200" dirty="0">
                <a:latin typeface="+mn-lt"/>
              </a:rPr>
              <a:t>брать </a:t>
            </a:r>
            <a:r>
              <a:rPr lang="ru-RU" sz="1050" kern="1200" dirty="0" smtClean="0">
                <a:latin typeface="+mn-lt"/>
              </a:rPr>
              <a:t>ответственность </a:t>
            </a:r>
            <a:r>
              <a:rPr lang="ru-RU" sz="1050" kern="1200" dirty="0">
                <a:latin typeface="+mn-lt"/>
              </a:rPr>
              <a:t>за сложные задачи </a:t>
            </a:r>
            <a:endParaRPr lang="ru-RU" sz="1050" kern="1200" dirty="0" smtClean="0">
              <a:latin typeface="+mn-lt"/>
            </a:endParaRPr>
          </a:p>
          <a:p>
            <a:pPr marL="57150" lvl="1" indent="-57150" algn="l" defTabSz="222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Честно и открыто обсуждает </a:t>
            </a:r>
            <a:r>
              <a:rPr lang="ru-RU" sz="1050" kern="1200" dirty="0">
                <a:latin typeface="+mn-lt"/>
              </a:rPr>
              <a:t>трудные </a:t>
            </a:r>
            <a:r>
              <a:rPr lang="ru-RU" sz="1050" kern="1200" dirty="0" smtClean="0">
                <a:latin typeface="+mn-lt"/>
              </a:rPr>
              <a:t>вопросы</a:t>
            </a:r>
            <a:endParaRPr lang="ru-RU" sz="1050" kern="1200" dirty="0">
              <a:latin typeface="+mn-lt"/>
            </a:endParaRPr>
          </a:p>
          <a:p>
            <a:pPr marL="57150" lvl="1" indent="-57150" algn="l" defTabSz="222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dirty="0"/>
              <a:t>З</a:t>
            </a:r>
            <a:r>
              <a:rPr lang="ru-RU" sz="1050" kern="1200" dirty="0" smtClean="0">
                <a:latin typeface="+mn-lt"/>
              </a:rPr>
              <a:t>ащищает </a:t>
            </a:r>
            <a:r>
              <a:rPr lang="ru-RU" sz="1050" kern="1200" dirty="0">
                <a:latin typeface="+mn-lt"/>
              </a:rPr>
              <a:t>интересы </a:t>
            </a:r>
            <a:r>
              <a:rPr lang="ru-RU" sz="1050" kern="1200" dirty="0" smtClean="0">
                <a:latin typeface="+mn-lt"/>
              </a:rPr>
              <a:t>школы</a:t>
            </a:r>
            <a:endParaRPr lang="ru-RU" sz="1050" kern="1200" dirty="0">
              <a:latin typeface="+mn-lt"/>
            </a:endParaRPr>
          </a:p>
        </p:txBody>
      </p:sp>
      <p:sp>
        <p:nvSpPr>
          <p:cNvPr id="17" name="Полилиния 16"/>
          <p:cNvSpPr/>
          <p:nvPr/>
        </p:nvSpPr>
        <p:spPr>
          <a:xfrm>
            <a:off x="6147532" y="1030098"/>
            <a:ext cx="1224000" cy="400740"/>
          </a:xfrm>
          <a:custGeom>
            <a:avLst/>
            <a:gdLst>
              <a:gd name="connsiteX0" fmla="*/ 0 w 1060920"/>
              <a:gd name="connsiteY0" fmla="*/ 0 h 400740"/>
              <a:gd name="connsiteX1" fmla="*/ 1060920 w 1060920"/>
              <a:gd name="connsiteY1" fmla="*/ 0 h 400740"/>
              <a:gd name="connsiteX2" fmla="*/ 1060920 w 1060920"/>
              <a:gd name="connsiteY2" fmla="*/ 400740 h 400740"/>
              <a:gd name="connsiteX3" fmla="*/ 0 w 1060920"/>
              <a:gd name="connsiteY3" fmla="*/ 400740 h 400740"/>
              <a:gd name="connsiteX4" fmla="*/ 0 w 1060920"/>
              <a:gd name="connsiteY4" fmla="*/ 0 h 40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400740">
                <a:moveTo>
                  <a:pt x="0" y="0"/>
                </a:moveTo>
                <a:lnTo>
                  <a:pt x="1060920" y="0"/>
                </a:lnTo>
                <a:lnTo>
                  <a:pt x="1060920" y="400740"/>
                </a:lnTo>
                <a:lnTo>
                  <a:pt x="0" y="400740"/>
                </a:lnTo>
                <a:lnTo>
                  <a:pt x="0" y="0"/>
                </a:lnTo>
                <a:close/>
              </a:path>
            </a:pathLst>
          </a:custGeom>
          <a:solidFill>
            <a:srgbClr val="2A3A92"/>
          </a:solidFill>
          <a:ln w="127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232" tIns="44704" rIns="78232" bIns="44704" numCol="1" spcCol="1270" anchor="ctr" anchorCtr="0">
            <a:no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dirty="0">
                <a:solidFill>
                  <a:schemeClr val="bg1"/>
                </a:solidFill>
              </a:rPr>
              <a:t>Партнерство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6147532" y="1430839"/>
            <a:ext cx="1224000" cy="3141161"/>
          </a:xfrm>
          <a:custGeom>
            <a:avLst/>
            <a:gdLst>
              <a:gd name="connsiteX0" fmla="*/ 0 w 1060920"/>
              <a:gd name="connsiteY0" fmla="*/ 0 h 3396937"/>
              <a:gd name="connsiteX1" fmla="*/ 1060920 w 1060920"/>
              <a:gd name="connsiteY1" fmla="*/ 0 h 3396937"/>
              <a:gd name="connsiteX2" fmla="*/ 1060920 w 1060920"/>
              <a:gd name="connsiteY2" fmla="*/ 3396937 h 3396937"/>
              <a:gd name="connsiteX3" fmla="*/ 0 w 1060920"/>
              <a:gd name="connsiteY3" fmla="*/ 3396937 h 3396937"/>
              <a:gd name="connsiteX4" fmla="*/ 0 w 1060920"/>
              <a:gd name="connsiteY4" fmla="*/ 0 h 3396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3396937">
                <a:moveTo>
                  <a:pt x="0" y="0"/>
                </a:moveTo>
                <a:lnTo>
                  <a:pt x="1060920" y="0"/>
                </a:lnTo>
                <a:lnTo>
                  <a:pt x="1060920" y="3396937"/>
                </a:lnTo>
                <a:lnTo>
                  <a:pt x="0" y="3396937"/>
                </a:lnTo>
                <a:lnTo>
                  <a:pt x="0" y="0"/>
                </a:lnTo>
                <a:close/>
              </a:path>
            </a:pathLst>
          </a:custGeom>
          <a:ln w="12700"/>
        </p:spPr>
        <p:style>
          <a:lnRef idx="2">
            <a:schemeClr val="accent1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674" tIns="58674" rIns="78232" bIns="88011" numCol="1" spcCol="1270" anchor="t" anchorCtr="0">
            <a:noAutofit/>
          </a:bodyPr>
          <a:lstStyle/>
          <a:p>
            <a:pPr marL="57150" lvl="1" indent="-5715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Создает </a:t>
            </a:r>
            <a:r>
              <a:rPr lang="ru-RU" sz="1050" kern="1200" dirty="0">
                <a:latin typeface="+mn-lt"/>
              </a:rPr>
              <a:t>атмосферу доверия </a:t>
            </a:r>
            <a:endParaRPr lang="ru-RU" sz="1050" kern="1200" dirty="0" smtClean="0">
              <a:latin typeface="+mn-lt"/>
            </a:endParaRPr>
          </a:p>
          <a:p>
            <a:pPr marL="57150" lvl="1" indent="-5715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Учитывает интересы </a:t>
            </a:r>
            <a:r>
              <a:rPr lang="ru-RU" sz="1050" kern="1200" dirty="0">
                <a:latin typeface="+mn-lt"/>
              </a:rPr>
              <a:t>всех сторон</a:t>
            </a:r>
          </a:p>
          <a:p>
            <a:pPr marL="57150" lvl="1" indent="-5715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dirty="0" smtClean="0"/>
              <a:t>Находит индивидуальный </a:t>
            </a:r>
            <a:r>
              <a:rPr lang="ru-RU" sz="1050" kern="1200" dirty="0" smtClean="0">
                <a:latin typeface="+mn-lt"/>
              </a:rPr>
              <a:t>подход </a:t>
            </a:r>
            <a:r>
              <a:rPr lang="ru-RU" sz="1050" kern="1200" dirty="0">
                <a:latin typeface="+mn-lt"/>
              </a:rPr>
              <a:t>к каждому</a:t>
            </a:r>
          </a:p>
          <a:p>
            <a:pPr marL="57150" lvl="1" indent="-5715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Нацелен </a:t>
            </a:r>
            <a:r>
              <a:rPr lang="ru-RU" sz="1050" kern="1200" dirty="0">
                <a:latin typeface="+mn-lt"/>
              </a:rPr>
              <a:t>на активное взаимодействие с другими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7577911" y="1030098"/>
            <a:ext cx="1224000" cy="400740"/>
          </a:xfrm>
          <a:custGeom>
            <a:avLst/>
            <a:gdLst>
              <a:gd name="connsiteX0" fmla="*/ 0 w 1060920"/>
              <a:gd name="connsiteY0" fmla="*/ 0 h 400740"/>
              <a:gd name="connsiteX1" fmla="*/ 1060920 w 1060920"/>
              <a:gd name="connsiteY1" fmla="*/ 0 h 400740"/>
              <a:gd name="connsiteX2" fmla="*/ 1060920 w 1060920"/>
              <a:gd name="connsiteY2" fmla="*/ 400740 h 400740"/>
              <a:gd name="connsiteX3" fmla="*/ 0 w 1060920"/>
              <a:gd name="connsiteY3" fmla="*/ 400740 h 400740"/>
              <a:gd name="connsiteX4" fmla="*/ 0 w 1060920"/>
              <a:gd name="connsiteY4" fmla="*/ 0 h 40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400740">
                <a:moveTo>
                  <a:pt x="0" y="0"/>
                </a:moveTo>
                <a:lnTo>
                  <a:pt x="1060920" y="0"/>
                </a:lnTo>
                <a:lnTo>
                  <a:pt x="1060920" y="400740"/>
                </a:lnTo>
                <a:lnTo>
                  <a:pt x="0" y="400740"/>
                </a:lnTo>
                <a:lnTo>
                  <a:pt x="0" y="0"/>
                </a:lnTo>
                <a:close/>
              </a:path>
            </a:pathLst>
          </a:custGeom>
          <a:solidFill>
            <a:srgbClr val="2A3A92"/>
          </a:solidFill>
          <a:ln w="127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232" tIns="44704" rIns="78232" bIns="44704" numCol="1" spcCol="1270" anchor="ctr" anchorCtr="0">
            <a:no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dirty="0">
                <a:solidFill>
                  <a:schemeClr val="bg1"/>
                </a:solidFill>
              </a:rPr>
              <a:t>Гуманизм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7577911" y="1430839"/>
            <a:ext cx="1224000" cy="3141161"/>
          </a:xfrm>
          <a:custGeom>
            <a:avLst/>
            <a:gdLst>
              <a:gd name="connsiteX0" fmla="*/ 0 w 1060920"/>
              <a:gd name="connsiteY0" fmla="*/ 0 h 3396937"/>
              <a:gd name="connsiteX1" fmla="*/ 1060920 w 1060920"/>
              <a:gd name="connsiteY1" fmla="*/ 0 h 3396937"/>
              <a:gd name="connsiteX2" fmla="*/ 1060920 w 1060920"/>
              <a:gd name="connsiteY2" fmla="*/ 3396937 h 3396937"/>
              <a:gd name="connsiteX3" fmla="*/ 0 w 1060920"/>
              <a:gd name="connsiteY3" fmla="*/ 3396937 h 3396937"/>
              <a:gd name="connsiteX4" fmla="*/ 0 w 1060920"/>
              <a:gd name="connsiteY4" fmla="*/ 0 h 3396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920" h="3396937">
                <a:moveTo>
                  <a:pt x="0" y="0"/>
                </a:moveTo>
                <a:lnTo>
                  <a:pt x="1060920" y="0"/>
                </a:lnTo>
                <a:lnTo>
                  <a:pt x="1060920" y="3396937"/>
                </a:lnTo>
                <a:lnTo>
                  <a:pt x="0" y="3396937"/>
                </a:lnTo>
                <a:lnTo>
                  <a:pt x="0" y="0"/>
                </a:lnTo>
                <a:close/>
              </a:path>
            </a:pathLst>
          </a:custGeom>
          <a:noFill/>
          <a:ln w="12700"/>
        </p:spPr>
        <p:style>
          <a:lnRef idx="2">
            <a:schemeClr val="accent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8674" tIns="58674" rIns="78232" bIns="88011" numCol="1" spcCol="1270" anchor="t" anchorCtr="0">
            <a:noAutofit/>
          </a:bodyPr>
          <a:lstStyle/>
          <a:p>
            <a:pPr marL="57150" lvl="1" indent="-5715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kern="1200" dirty="0" smtClean="0">
                <a:latin typeface="+mn-lt"/>
              </a:rPr>
              <a:t>Понимает уникальность </a:t>
            </a:r>
            <a:r>
              <a:rPr lang="ru-RU" sz="1050" kern="1200" dirty="0">
                <a:latin typeface="+mn-lt"/>
              </a:rPr>
              <a:t>каждого ученика</a:t>
            </a:r>
          </a:p>
          <a:p>
            <a:pPr marL="57150" lvl="1" indent="-5715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dirty="0" smtClean="0"/>
              <a:t>П</a:t>
            </a:r>
            <a:r>
              <a:rPr lang="ru-RU" sz="1050" kern="1200" dirty="0" smtClean="0">
                <a:latin typeface="+mn-lt"/>
              </a:rPr>
              <a:t>роявляет </a:t>
            </a:r>
            <a:r>
              <a:rPr lang="ru-RU" sz="1050" kern="1200" dirty="0">
                <a:latin typeface="+mn-lt"/>
              </a:rPr>
              <a:t>человечность и </a:t>
            </a:r>
            <a:r>
              <a:rPr lang="ru-RU" sz="1050" kern="1200" dirty="0" smtClean="0">
                <a:latin typeface="+mn-lt"/>
              </a:rPr>
              <a:t>толерантность</a:t>
            </a:r>
          </a:p>
          <a:p>
            <a:pPr marL="57150" lvl="1" indent="-5715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050" dirty="0" smtClean="0"/>
              <a:t>Внедряет ценности гуманизма в коллективе</a:t>
            </a:r>
            <a:endParaRPr lang="ru-RU" sz="1050" kern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840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3439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Опрос показал, что наиболее важными ценностями директора школы являются профессионализм, лидерство и ориентация на развитие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584754"/>
              </p:ext>
            </p:extLst>
          </p:nvPr>
        </p:nvGraphicFramePr>
        <p:xfrm>
          <a:off x="566736" y="2227619"/>
          <a:ext cx="2300289" cy="18485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0289"/>
              </a:tblGrid>
              <a:tr h="311723">
                <a:tc>
                  <a:txBody>
                    <a:bodyPr/>
                    <a:lstStyle/>
                    <a:p>
                      <a:pPr marL="0" indent="0" algn="l" fontAlgn="b">
                        <a:buFontTx/>
                        <a:buNone/>
                      </a:pPr>
                      <a:r>
                        <a:rPr lang="ru-RU" sz="1600" u="none" strike="noStrike" dirty="0" smtClean="0">
                          <a:effectLst/>
                        </a:rPr>
                        <a:t>Профессионализм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1723">
                <a:tc>
                  <a:txBody>
                    <a:bodyPr/>
                    <a:lstStyle/>
                    <a:p>
                      <a:pPr marL="0" indent="0" algn="l" fontAlgn="b">
                        <a:buFontTx/>
                        <a:buNone/>
                      </a:pP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Развитие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9903">
                <a:tc>
                  <a:txBody>
                    <a:bodyPr/>
                    <a:lstStyle/>
                    <a:p>
                      <a:pPr marL="0" indent="0" algn="l" fontAlgn="b">
                        <a:buFontTx/>
                        <a:buNone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Лидерство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1723">
                <a:tc>
                  <a:txBody>
                    <a:bodyPr/>
                    <a:lstStyle/>
                    <a:p>
                      <a:pPr marL="0" indent="0" algn="l" fontAlgn="b">
                        <a:buFontTx/>
                        <a:buNone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Гуманизм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1723">
                <a:tc>
                  <a:txBody>
                    <a:bodyPr/>
                    <a:lstStyle/>
                    <a:p>
                      <a:pPr marL="0" indent="0" algn="l" fontAlgn="b">
                        <a:buFontTx/>
                        <a:buNone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Решительность, смелость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1723">
                <a:tc>
                  <a:txBody>
                    <a:bodyPr/>
                    <a:lstStyle/>
                    <a:p>
                      <a:pPr marL="0" indent="0" algn="l" fontAlgn="b">
                        <a:buFontTx/>
                        <a:buNone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Партнёрство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ый треугольник 6"/>
          <p:cNvSpPr/>
          <p:nvPr/>
        </p:nvSpPr>
        <p:spPr>
          <a:xfrm rot="10800000">
            <a:off x="211882" y="2340634"/>
            <a:ext cx="138681" cy="1719367"/>
          </a:xfrm>
          <a:prstGeom prst="rtTriangle">
            <a:avLst/>
          </a:prstGeom>
          <a:solidFill>
            <a:srgbClr val="2A3A9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1200" dirty="0" err="1" smtClean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0752" y="1617937"/>
            <a:ext cx="20324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/>
              <a:t>Вся выборка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3927" y="1598887"/>
            <a:ext cx="208012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/>
              <a:t>Руководители</a:t>
            </a:r>
            <a:r>
              <a:rPr lang="ru-RU" sz="1600" b="1" baseline="30000" dirty="0" smtClean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96197" y="1618174"/>
            <a:ext cx="199060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/>
              <a:t>Педагоги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13308"/>
              </p:ext>
            </p:extLst>
          </p:nvPr>
        </p:nvGraphicFramePr>
        <p:xfrm>
          <a:off x="3580381" y="2208569"/>
          <a:ext cx="2267969" cy="18514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7969"/>
              </a:tblGrid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Профессионализм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Лидерство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Развитие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Гуманизм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Решительность, смелость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dirty="0">
                          <a:effectLst/>
                        </a:rPr>
                        <a:t>Партнёрство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343934"/>
              </p:ext>
            </p:extLst>
          </p:nvPr>
        </p:nvGraphicFramePr>
        <p:xfrm>
          <a:off x="6552329" y="2227856"/>
          <a:ext cx="2315446" cy="18514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15446"/>
              </a:tblGrid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Профессионализм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Развитие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Лидерство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Гуманизм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Партнёрство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572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Решительность, смелость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5" name="Прямая соединительная линия 14"/>
          <p:cNvCxnSpPr/>
          <p:nvPr/>
        </p:nvCxnSpPr>
        <p:spPr>
          <a:xfrm>
            <a:off x="566736" y="1939587"/>
            <a:ext cx="2300289" cy="0"/>
          </a:xfrm>
          <a:prstGeom prst="line">
            <a:avLst/>
          </a:prstGeom>
          <a:solidFill>
            <a:srgbClr val="AE2C25"/>
          </a:solidFill>
          <a:ln w="22225">
            <a:solidFill>
              <a:srgbClr val="2A3A92"/>
            </a:solidFill>
            <a:miter lim="800000"/>
            <a:headEnd type="none" w="med" len="med"/>
            <a:tailEnd type="none"/>
          </a:ln>
        </p:spPr>
      </p:cxnSp>
      <p:cxnSp>
        <p:nvCxnSpPr>
          <p:cNvPr id="16" name="Прямая соединительная линия 15"/>
          <p:cNvCxnSpPr/>
          <p:nvPr/>
        </p:nvCxnSpPr>
        <p:spPr>
          <a:xfrm>
            <a:off x="3546223" y="1920537"/>
            <a:ext cx="2292602" cy="3513"/>
          </a:xfrm>
          <a:prstGeom prst="line">
            <a:avLst/>
          </a:prstGeom>
          <a:solidFill>
            <a:srgbClr val="AE2C25"/>
          </a:solidFill>
          <a:ln w="22225">
            <a:solidFill>
              <a:srgbClr val="2A3A92"/>
            </a:solidFill>
            <a:miter lim="800000"/>
            <a:headEnd type="none" w="med" len="med"/>
            <a:tailEnd type="none"/>
          </a:ln>
        </p:spPr>
      </p:cxnSp>
      <p:cxnSp>
        <p:nvCxnSpPr>
          <p:cNvPr id="17" name="Прямая соединительная линия 16"/>
          <p:cNvCxnSpPr/>
          <p:nvPr/>
        </p:nvCxnSpPr>
        <p:spPr>
          <a:xfrm>
            <a:off x="6552181" y="1939824"/>
            <a:ext cx="2210819" cy="0"/>
          </a:xfrm>
          <a:prstGeom prst="line">
            <a:avLst/>
          </a:prstGeom>
          <a:solidFill>
            <a:srgbClr val="AE2C25"/>
          </a:solidFill>
          <a:ln w="22225">
            <a:solidFill>
              <a:srgbClr val="2A3A92"/>
            </a:solidFill>
            <a:miter lim="800000"/>
            <a:headEnd type="none" w="med" len="med"/>
            <a:tailEnd type="none"/>
          </a:ln>
        </p:spPr>
      </p:cxnSp>
      <p:sp>
        <p:nvSpPr>
          <p:cNvPr id="21" name="TextBox 8"/>
          <p:cNvSpPr txBox="1"/>
          <p:nvPr/>
        </p:nvSpPr>
        <p:spPr>
          <a:xfrm>
            <a:off x="566736" y="911803"/>
            <a:ext cx="784871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/>
              <a:t>Вопрос:</a:t>
            </a:r>
            <a:r>
              <a:rPr lang="ru-RU" sz="1200" dirty="0"/>
              <a:t> Какие ценности должны преобладать у идеального директора российской школы? Посмотрите, пожалуйста, на список и </a:t>
            </a:r>
            <a:r>
              <a:rPr lang="ru-RU" sz="1200" dirty="0" err="1"/>
              <a:t>проранжируйте</a:t>
            </a:r>
            <a:r>
              <a:rPr lang="ru-RU" sz="1200" dirty="0"/>
              <a:t> его в порядке важности этих ценностей для директора, где 1 – самое важное, а 7 – наименее важное.</a:t>
            </a:r>
          </a:p>
        </p:txBody>
      </p:sp>
      <p:sp>
        <p:nvSpPr>
          <p:cNvPr id="22" name="Текст 1"/>
          <p:cNvSpPr txBox="1">
            <a:spLocks/>
          </p:cNvSpPr>
          <p:nvPr/>
        </p:nvSpPr>
        <p:spPr>
          <a:xfrm>
            <a:off x="150018" y="4818061"/>
            <a:ext cx="4391025" cy="287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/>
              <a:t>1 – Директора и заместители директоров школ</a:t>
            </a:r>
            <a:endParaRPr lang="ru-RU" dirty="0"/>
          </a:p>
        </p:txBody>
      </p:sp>
      <p:sp>
        <p:nvSpPr>
          <p:cNvPr id="23" name="Прямоугольный треугольник 22"/>
          <p:cNvSpPr/>
          <p:nvPr/>
        </p:nvSpPr>
        <p:spPr>
          <a:xfrm rot="10800000">
            <a:off x="3330228" y="2340634"/>
            <a:ext cx="138681" cy="1719367"/>
          </a:xfrm>
          <a:prstGeom prst="rtTriangle">
            <a:avLst/>
          </a:prstGeom>
          <a:solidFill>
            <a:srgbClr val="2A3A9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1200" dirty="0" err="1" smtClean="0">
              <a:solidFill>
                <a:schemeClr val="bg1"/>
              </a:solidFill>
            </a:endParaRPr>
          </a:p>
        </p:txBody>
      </p:sp>
      <p:sp>
        <p:nvSpPr>
          <p:cNvPr id="24" name="Прямоугольный треугольник 23"/>
          <p:cNvSpPr/>
          <p:nvPr/>
        </p:nvSpPr>
        <p:spPr>
          <a:xfrm rot="10800000">
            <a:off x="6327923" y="2340634"/>
            <a:ext cx="138681" cy="1719367"/>
          </a:xfrm>
          <a:prstGeom prst="rtTriangle">
            <a:avLst/>
          </a:prstGeom>
          <a:solidFill>
            <a:srgbClr val="2A3A9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1200" dirty="0" err="1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25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Объект 4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00554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1" name="think-cell Slide" r:id="rId38" imgW="270" imgH="270" progId="TCLayout.ActiveDocument.1">
                  <p:embed/>
                </p:oleObj>
              </mc:Choice>
              <mc:Fallback>
                <p:oleObj name="think-cell Slide" r:id="rId3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Прямоугольник 4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Респонденты также упоминали и другие ценности, которые они считают важными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AEDB-842E-4654-B95B-BAC3D3CCE73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Текст 1"/>
          <p:cNvSpPr txBox="1">
            <a:spLocks/>
          </p:cNvSpPr>
          <p:nvPr/>
        </p:nvSpPr>
        <p:spPr>
          <a:xfrm>
            <a:off x="150018" y="4818061"/>
            <a:ext cx="4391025" cy="287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/>
              <a:t>1 – Директора и заместители директоров школ</a:t>
            </a:r>
            <a:endParaRPr lang="ru-RU" dirty="0"/>
          </a:p>
        </p:txBody>
      </p:sp>
      <p:graphicFrame>
        <p:nvGraphicFramePr>
          <p:cNvPr id="48" name="Chart 3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10068253"/>
              </p:ext>
            </p:extLst>
          </p:nvPr>
        </p:nvGraphicFramePr>
        <p:xfrm>
          <a:off x="4424363" y="1555750"/>
          <a:ext cx="1692275" cy="315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0"/>
          </a:graphicData>
        </a:graphic>
      </p:graphicFrame>
      <p:sp>
        <p:nvSpPr>
          <p:cNvPr id="9" name="Текст 2"/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714750" y="1649413"/>
            <a:ext cx="715963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410A61CD-974C-47E0-BAD4-4F2390DEF96E}" type="datetime'''''Честн''''''''о''сть''''/&#10; Пор''''ядоч''н''ос''т''ь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Честность/
 Порядочность</a:t>
            </a:fld>
            <a:endParaRPr lang="ru-RU" sz="900" dirty="0">
              <a:sym typeface="+mn-lt"/>
            </a:endParaRPr>
          </a:p>
        </p:txBody>
      </p:sp>
      <p:sp>
        <p:nvSpPr>
          <p:cNvPr id="11" name="Текст 2"/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3546475" y="3444875"/>
            <a:ext cx="88423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D0E3CCF8-4713-49D8-A60C-DE2D1C4BD25B}" type="datetime'Взаи''''моуважен''и''''''''''е''''/&#10; ''Ува''же''''''ние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Взаимоуважение/
 Уважение</a:t>
            </a:fld>
            <a:endParaRPr lang="ru-RU" sz="900" dirty="0">
              <a:sym typeface="+mn-lt"/>
            </a:endParaRPr>
          </a:p>
        </p:txBody>
      </p:sp>
      <p:sp>
        <p:nvSpPr>
          <p:cNvPr id="8" name="Текст 2"/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3624263" y="2017714"/>
            <a:ext cx="8064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A13775B6-53ED-44D5-991E-FE0EBBD987FD}" type="datetime'О''''т''в''''''е''''''т''с''''т''''в''е''н''''но''''''''сть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Ответственность</a:t>
            </a:fld>
            <a:endParaRPr lang="ru-RU" sz="900" dirty="0">
              <a:sym typeface="+mn-lt"/>
            </a:endParaRPr>
          </a:p>
        </p:txBody>
      </p:sp>
      <p:sp>
        <p:nvSpPr>
          <p:cNvPr id="7" name="Текст 2"/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3668713" y="3743325"/>
            <a:ext cx="762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58186FA2-1B00-4497-9787-5A9ED3B2DA03}" type="datetime'То''ле''рантн''ос''''''''''''ть/&#10;''Т''е''рпи''''''мос''т''''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Толерантность/
Терпимость</a:t>
            </a:fld>
            <a:endParaRPr lang="ru-RU" sz="900" dirty="0">
              <a:sym typeface="+mn-lt"/>
            </a:endParaRPr>
          </a:p>
        </p:txBody>
      </p:sp>
      <p:sp>
        <p:nvSpPr>
          <p:cNvPr id="15" name="Текст 2"/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3375025" y="2316164"/>
            <a:ext cx="1055688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42CC4895-073C-4244-8FE6-89992A015EC4}" type="datetime'К''''''''о''м''''м''''''у''ни''''ка''б''''ельно''''сть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Коммуникабельность</a:t>
            </a:fld>
            <a:endParaRPr lang="ru-RU" sz="900" dirty="0">
              <a:sym typeface="+mn-lt"/>
            </a:endParaRPr>
          </a:p>
        </p:txBody>
      </p:sp>
      <p:sp>
        <p:nvSpPr>
          <p:cNvPr id="14" name="Текст 2"/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3725863" y="2547938"/>
            <a:ext cx="7048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334E4756-BB09-4D92-8250-0D6D5AA60AC2}" type="datetime'Креа''''т''ив''нос''т''ь''/&#10; ''Т''во''р''''чество''''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Креативность/
 Творчество</a:t>
            </a:fld>
            <a:endParaRPr lang="ru-RU" sz="900" dirty="0">
              <a:sym typeface="+mn-lt"/>
            </a:endParaRPr>
          </a:p>
        </p:txBody>
      </p:sp>
      <p:sp>
        <p:nvSpPr>
          <p:cNvPr id="13" name="Текст 2"/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3395663" y="2914651"/>
            <a:ext cx="10350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E8F6A726-DFEB-4ED2-8AEA-0CDBC45DE749}" type="datetime'''''Эм''''''па''''т''''и''я''''+П''''о''н''им''''''ани''''е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Эмпатия+Понимание</a:t>
            </a:fld>
            <a:endParaRPr lang="ru-RU" sz="900" dirty="0">
              <a:sym typeface="+mn-lt"/>
            </a:endParaRPr>
          </a:p>
        </p:txBody>
      </p:sp>
      <p:sp>
        <p:nvSpPr>
          <p:cNvPr id="12" name="Текст 2"/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3605213" y="3144838"/>
            <a:ext cx="8255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81301242-649E-4C3B-906F-7F43B7190F90}" type="datetime'Люб''овь к'''''''''' детям/&#10; лю''''д''ям ''''''в цело''''м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Любовь к детям/
 людям в целом</a:t>
            </a:fld>
            <a:endParaRPr lang="ru-RU" sz="900" dirty="0">
              <a:sym typeface="+mn-lt"/>
            </a:endParaRPr>
          </a:p>
        </p:txBody>
      </p:sp>
      <p:sp>
        <p:nvSpPr>
          <p:cNvPr id="6" name="Текст 2"/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3806825" y="4043363"/>
            <a:ext cx="62388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E891CA84-3B11-4C27-9053-021D6CFEF7D3}" type="datetime'''Ве''жл''и''''во''с''т''ь''''/&#10; Та''к''''''''ти''''чност''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Вежливость/
 Тактичность</a:t>
            </a:fld>
            <a:endParaRPr lang="ru-RU" sz="900" dirty="0">
              <a:sym typeface="+mn-lt"/>
            </a:endParaRPr>
          </a:p>
        </p:txBody>
      </p:sp>
      <p:sp>
        <p:nvSpPr>
          <p:cNvPr id="10" name="Текст 2"/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3503613" y="4341813"/>
            <a:ext cx="9271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05AAF41D-1326-4F4F-8347-60B66D1C3FC6}" type="datetime'''И''нтеллигент''ност''ь''/&#10;В''''''ос''п''ита''''нност''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Интеллигентность/
Воспитанность</a:t>
            </a:fld>
            <a:endParaRPr lang="ru-RU" sz="900" dirty="0">
              <a:sym typeface="+mn-lt"/>
            </a:endParaRPr>
          </a:p>
        </p:txBody>
      </p:sp>
      <p:graphicFrame>
        <p:nvGraphicFramePr>
          <p:cNvPr id="50" name="Chart 3"/>
          <p:cNvGraphicFramePr/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01443397"/>
              </p:ext>
            </p:extLst>
          </p:nvPr>
        </p:nvGraphicFramePr>
        <p:xfrm>
          <a:off x="7351713" y="1555750"/>
          <a:ext cx="1689100" cy="315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1"/>
          </a:graphicData>
        </a:graphic>
      </p:graphicFrame>
      <p:sp>
        <p:nvSpPr>
          <p:cNvPr id="17" name="Текст 2"/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6430963" y="3743325"/>
            <a:ext cx="9271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CCCB312F-15B4-4B51-BA5C-7C74223587D9}" type="datetime'И''нт''еллиг''ентно''сть''/&#10; В''ос''''''пита''''н''''''ност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Интеллигентность/
 Воспитанность</a:t>
            </a:fld>
            <a:endParaRPr lang="ru-RU" sz="900" dirty="0">
              <a:sym typeface="+mn-lt"/>
            </a:endParaRPr>
          </a:p>
        </p:txBody>
      </p:sp>
      <p:sp>
        <p:nvSpPr>
          <p:cNvPr id="24" name="Текст 2"/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6642100" y="1649413"/>
            <a:ext cx="715963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5B5EDAF6-F32E-40D0-B862-23C400C4CA0F}" type="datetime'''''Че''''ст''ност''''ь/&#10;'''' П''о''''''''''''рядоч''но''ст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Честность/
 Порядочность</a:t>
            </a:fld>
            <a:endParaRPr lang="ru-RU" sz="900" dirty="0">
              <a:sym typeface="+mn-lt"/>
            </a:endParaRPr>
          </a:p>
        </p:txBody>
      </p:sp>
      <p:sp>
        <p:nvSpPr>
          <p:cNvPr id="23" name="Текст 2"/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6569075" y="2017714"/>
            <a:ext cx="788988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721F842B-E5F2-4014-8AF2-347D28A34CEB}" type="datetime'Сп''''р''''''''а''в''''''''''ед''л''и''вос''т''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Справедливость</a:t>
            </a:fld>
            <a:endParaRPr lang="ru-RU" sz="900" dirty="0">
              <a:sym typeface="+mn-lt"/>
            </a:endParaRPr>
          </a:p>
        </p:txBody>
      </p:sp>
      <p:sp>
        <p:nvSpPr>
          <p:cNvPr id="18" name="Текст 2"/>
          <p:cNvSpPr>
            <a:spLocks noGrp="1"/>
          </p:cNvSpPr>
          <p:nvPr>
            <p:custDataLst>
              <p:tags r:id="rId19"/>
            </p:custDataLst>
          </p:nvPr>
        </p:nvSpPr>
        <p:spPr bwMode="auto">
          <a:xfrm>
            <a:off x="6767513" y="3444875"/>
            <a:ext cx="5905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E18CC3D0-F32E-4A52-80CB-9951A7FFE35F}" type="datetime'''Э''мпати''''я''/&#10;'' ''''П''о''''ни''''ма''''''''н''''и''е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Эмпатия/
 Понимание</a:t>
            </a:fld>
            <a:endParaRPr lang="ru-RU" sz="900" dirty="0">
              <a:sym typeface="+mn-lt"/>
            </a:endParaRPr>
          </a:p>
        </p:txBody>
      </p:sp>
      <p:sp>
        <p:nvSpPr>
          <p:cNvPr id="22" name="Текст 2"/>
          <p:cNvSpPr>
            <a:spLocks noGrp="1"/>
          </p:cNvSpPr>
          <p:nvPr>
            <p:custDataLst>
              <p:tags r:id="rId20"/>
            </p:custDataLst>
          </p:nvPr>
        </p:nvSpPr>
        <p:spPr bwMode="auto">
          <a:xfrm>
            <a:off x="6473825" y="2247900"/>
            <a:ext cx="88423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8F2042B6-DB6B-4EA3-ABC2-E17FE3F812D6}" type="datetime'Взаим''оу''''''в''''аже''ние/''''&#10;'' У''в''аж''''''ен''и''е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Взаимоуважение/
 Уважение</a:t>
            </a:fld>
            <a:endParaRPr lang="ru-RU" sz="900" dirty="0">
              <a:sym typeface="+mn-lt"/>
            </a:endParaRPr>
          </a:p>
        </p:txBody>
      </p:sp>
      <p:sp>
        <p:nvSpPr>
          <p:cNvPr id="21" name="Текст 2"/>
          <p:cNvSpPr>
            <a:spLocks noGrp="1"/>
          </p:cNvSpPr>
          <p:nvPr>
            <p:custDataLst>
              <p:tags r:id="rId21"/>
            </p:custDataLst>
          </p:nvPr>
        </p:nvSpPr>
        <p:spPr bwMode="auto">
          <a:xfrm>
            <a:off x="6551613" y="2616201"/>
            <a:ext cx="8064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643AB978-F53C-4109-92F1-232E97BC94D2}" type="datetime'От''в''етс''''тв''е''н''''н''''''о''''с''''ть''''''''''''''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Ответственность</a:t>
            </a:fld>
            <a:endParaRPr lang="ru-RU" sz="900" dirty="0">
              <a:sym typeface="+mn-lt"/>
            </a:endParaRPr>
          </a:p>
        </p:txBody>
      </p:sp>
      <p:sp>
        <p:nvSpPr>
          <p:cNvPr id="25" name="Текст 2"/>
          <p:cNvSpPr>
            <a:spLocks noGrp="1"/>
          </p:cNvSpPr>
          <p:nvPr>
            <p:custDataLst>
              <p:tags r:id="rId22"/>
            </p:custDataLst>
          </p:nvPr>
        </p:nvSpPr>
        <p:spPr bwMode="auto">
          <a:xfrm>
            <a:off x="6734175" y="3144838"/>
            <a:ext cx="62388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1D00D697-6CAD-4171-8B5B-D306F8F5ECD4}" type="datetime'''Ве''''ж''''''ли''''вос''т''ь''/&#10; Тактично''''''''''''с''т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Вежливость/
 Тактичность</a:t>
            </a:fld>
            <a:endParaRPr lang="ru-RU" sz="900" dirty="0">
              <a:sym typeface="+mn-lt"/>
            </a:endParaRPr>
          </a:p>
        </p:txBody>
      </p:sp>
      <p:sp>
        <p:nvSpPr>
          <p:cNvPr id="19" name="Текст 2"/>
          <p:cNvSpPr>
            <a:spLocks noGrp="1"/>
          </p:cNvSpPr>
          <p:nvPr>
            <p:custDataLst>
              <p:tags r:id="rId23"/>
            </p:custDataLst>
          </p:nvPr>
        </p:nvSpPr>
        <p:spPr bwMode="auto">
          <a:xfrm>
            <a:off x="6519863" y="4341813"/>
            <a:ext cx="8382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821EC14A-4C76-4E85-891B-D41B66A7180F}" type="datetime'''У''м''е''ни''е'' слу''''ша''т''''''''ь''/&#10; С''''лышать''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Умение слушать/
 Слышать</a:t>
            </a:fld>
            <a:endParaRPr lang="ru-RU" sz="900" dirty="0">
              <a:sym typeface="+mn-lt"/>
            </a:endParaRPr>
          </a:p>
        </p:txBody>
      </p:sp>
      <p:sp>
        <p:nvSpPr>
          <p:cNvPr id="26" name="Текст 2"/>
          <p:cNvSpPr>
            <a:spLocks noGrp="1"/>
          </p:cNvSpPr>
          <p:nvPr>
            <p:custDataLst>
              <p:tags r:id="rId24"/>
            </p:custDataLst>
          </p:nvPr>
        </p:nvSpPr>
        <p:spPr bwMode="auto">
          <a:xfrm>
            <a:off x="6596063" y="2846388"/>
            <a:ext cx="762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4C1F3452-E0DB-476B-BB1C-D7A2050B7BDC}" type="datetime'Тол''е''''''''''ра''нт''''но''с''т''ь/&#10; Те''''рпи''''''мост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Толерантность/
 Терпимость</a:t>
            </a:fld>
            <a:endParaRPr lang="ru-RU" sz="900" dirty="0">
              <a:sym typeface="+mn-lt"/>
            </a:endParaRPr>
          </a:p>
        </p:txBody>
      </p:sp>
      <p:sp>
        <p:nvSpPr>
          <p:cNvPr id="20" name="Текст 2"/>
          <p:cNvSpPr>
            <a:spLocks noGrp="1"/>
          </p:cNvSpPr>
          <p:nvPr>
            <p:custDataLst>
              <p:tags r:id="rId25"/>
            </p:custDataLst>
          </p:nvPr>
        </p:nvSpPr>
        <p:spPr bwMode="auto">
          <a:xfrm>
            <a:off x="6302375" y="4111626"/>
            <a:ext cx="1055688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B63805F3-3A61-4BD8-8880-69306C9C439C}" type="datetime'''К''о''мм''у''ни''каб''''''е''''л''''ь''но''ст''''''''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Коммуникабельность</a:t>
            </a:fld>
            <a:endParaRPr lang="ru-RU" sz="900" dirty="0">
              <a:sym typeface="+mn-lt"/>
            </a:endParaRPr>
          </a:p>
        </p:txBody>
      </p:sp>
      <p:graphicFrame>
        <p:nvGraphicFramePr>
          <p:cNvPr id="47" name="Chart 3"/>
          <p:cNvGraphicFramePr/>
          <p:nvPr>
            <p:custDataLst>
              <p:tags r:id="rId26"/>
            </p:custDataLst>
            <p:extLst>
              <p:ext uri="{D42A27DB-BD31-4B8C-83A1-F6EECF244321}">
                <p14:modId xmlns:p14="http://schemas.microsoft.com/office/powerpoint/2010/main" val="952342441"/>
              </p:ext>
            </p:extLst>
          </p:nvPr>
        </p:nvGraphicFramePr>
        <p:xfrm>
          <a:off x="1547813" y="1555750"/>
          <a:ext cx="1595437" cy="315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2"/>
          </a:graphicData>
        </a:graphic>
      </p:graphicFrame>
      <p:sp>
        <p:nvSpPr>
          <p:cNvPr id="30" name="Текст 2"/>
          <p:cNvSpPr>
            <a:spLocks noGrp="1"/>
          </p:cNvSpPr>
          <p:nvPr>
            <p:custDataLst>
              <p:tags r:id="rId27"/>
            </p:custDataLst>
          </p:nvPr>
        </p:nvSpPr>
        <p:spPr bwMode="auto">
          <a:xfrm>
            <a:off x="809625" y="2846388"/>
            <a:ext cx="762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29D25ACF-C235-40D3-9BEE-81616AF5C809}" type="datetime'''Толер''''''''''а''нт''н''ос''''''''т''''ь/&#10; Терпимос''т''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Толерантность/
 Терпимость</a:t>
            </a:fld>
            <a:endParaRPr lang="ru-RU" sz="900" dirty="0">
              <a:sym typeface="+mn-lt"/>
            </a:endParaRPr>
          </a:p>
        </p:txBody>
      </p:sp>
      <p:sp>
        <p:nvSpPr>
          <p:cNvPr id="33" name="Текст 2"/>
          <p:cNvSpPr>
            <a:spLocks noGrp="1"/>
          </p:cNvSpPr>
          <p:nvPr>
            <p:custDataLst>
              <p:tags r:id="rId28"/>
            </p:custDataLst>
          </p:nvPr>
        </p:nvSpPr>
        <p:spPr bwMode="auto">
          <a:xfrm>
            <a:off x="782638" y="2616201"/>
            <a:ext cx="788988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15725E2B-0B34-49A4-A551-5C514AB7171C}" type="datetime'С''''''''п''''''р''а''в''''''''ед''л''''ив''''о''''''сть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Справедливость</a:t>
            </a:fld>
            <a:endParaRPr lang="ru-RU" sz="900" dirty="0">
              <a:sym typeface="+mn-lt"/>
            </a:endParaRPr>
          </a:p>
        </p:txBody>
      </p:sp>
      <p:sp>
        <p:nvSpPr>
          <p:cNvPr id="34" name="Текст 2"/>
          <p:cNvSpPr>
            <a:spLocks noGrp="1"/>
          </p:cNvSpPr>
          <p:nvPr>
            <p:custDataLst>
              <p:tags r:id="rId29"/>
            </p:custDataLst>
          </p:nvPr>
        </p:nvSpPr>
        <p:spPr bwMode="auto">
          <a:xfrm>
            <a:off x="855663" y="1649413"/>
            <a:ext cx="715963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668917DF-78BB-493A-A385-F26E93D536BA}" type="datetime'Ч''''е''с''т''но''ст''ь/&#10;'''' Поря''''дочн''о''''с''''''т''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Честность/
 Порядочность</a:t>
            </a:fld>
            <a:endParaRPr lang="ru-RU" sz="900" dirty="0">
              <a:sym typeface="+mn-lt"/>
            </a:endParaRPr>
          </a:p>
        </p:txBody>
      </p:sp>
      <p:sp>
        <p:nvSpPr>
          <p:cNvPr id="32" name="Текст 2"/>
          <p:cNvSpPr>
            <a:spLocks noGrp="1"/>
          </p:cNvSpPr>
          <p:nvPr>
            <p:custDataLst>
              <p:tags r:id="rId30"/>
            </p:custDataLst>
          </p:nvPr>
        </p:nvSpPr>
        <p:spPr bwMode="auto">
          <a:xfrm>
            <a:off x="765175" y="2017714"/>
            <a:ext cx="8064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1395001D-91F8-496A-9906-D6951F859995}" type="datetime'''От''''''ветс''''''тв''е''''''н''''''н''''ос''''''''ть''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Ответственность</a:t>
            </a:fld>
            <a:endParaRPr lang="ru-RU" sz="900" dirty="0">
              <a:sym typeface="+mn-lt"/>
            </a:endParaRPr>
          </a:p>
        </p:txBody>
      </p:sp>
      <p:sp>
        <p:nvSpPr>
          <p:cNvPr id="37" name="Текст 2"/>
          <p:cNvSpPr>
            <a:spLocks noGrp="1"/>
          </p:cNvSpPr>
          <p:nvPr>
            <p:custDataLst>
              <p:tags r:id="rId31"/>
            </p:custDataLst>
          </p:nvPr>
        </p:nvSpPr>
        <p:spPr bwMode="auto">
          <a:xfrm>
            <a:off x="947738" y="3743325"/>
            <a:ext cx="62388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54C5C29A-A60E-4A5A-B181-5D95ACF5D671}" type="datetime'Вежливос''ть''''/''&#10; ''''Так''т''и''''ч''''''''''н''ость''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Вежливость/
 Тактичность</a:t>
            </a:fld>
            <a:endParaRPr lang="ru-RU" sz="900" dirty="0">
              <a:sym typeface="+mn-lt"/>
            </a:endParaRPr>
          </a:p>
        </p:txBody>
      </p:sp>
      <p:sp>
        <p:nvSpPr>
          <p:cNvPr id="29" name="Текст 2"/>
          <p:cNvSpPr>
            <a:spLocks noGrp="1"/>
          </p:cNvSpPr>
          <p:nvPr>
            <p:custDataLst>
              <p:tags r:id="rId32"/>
            </p:custDataLst>
          </p:nvPr>
        </p:nvSpPr>
        <p:spPr bwMode="auto">
          <a:xfrm>
            <a:off x="515938" y="3513139"/>
            <a:ext cx="1055688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70FA6A2A-92EA-4375-8A5F-8B592B0603FE}" type="datetime'''Ко''''''''''мму''''ни''к''абе''льно''''''''ст''''''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Коммуникабельность</a:t>
            </a:fld>
            <a:endParaRPr lang="ru-RU" sz="900" dirty="0">
              <a:sym typeface="+mn-lt"/>
            </a:endParaRPr>
          </a:p>
        </p:txBody>
      </p:sp>
      <p:sp>
        <p:nvSpPr>
          <p:cNvPr id="35" name="Текст 2"/>
          <p:cNvSpPr>
            <a:spLocks noGrp="1"/>
          </p:cNvSpPr>
          <p:nvPr>
            <p:custDataLst>
              <p:tags r:id="rId33"/>
            </p:custDataLst>
          </p:nvPr>
        </p:nvSpPr>
        <p:spPr bwMode="auto">
          <a:xfrm>
            <a:off x="687388" y="2247900"/>
            <a:ext cx="88423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025A0C61-EA49-4FA5-B26E-BDE3C7CC5DD2}" type="datetime'В''з''''аи''моува''жение''/''&#10; ''''У''ва''''жени''''''''''е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Взаимоуважение/
 Уважение</a:t>
            </a:fld>
            <a:endParaRPr lang="ru-RU" sz="900" dirty="0">
              <a:sym typeface="+mn-lt"/>
            </a:endParaRPr>
          </a:p>
        </p:txBody>
      </p:sp>
      <p:sp>
        <p:nvSpPr>
          <p:cNvPr id="28" name="Текст 2"/>
          <p:cNvSpPr>
            <a:spLocks noGrp="1"/>
          </p:cNvSpPr>
          <p:nvPr>
            <p:custDataLst>
              <p:tags r:id="rId34"/>
            </p:custDataLst>
          </p:nvPr>
        </p:nvSpPr>
        <p:spPr bwMode="auto">
          <a:xfrm>
            <a:off x="1006475" y="3144838"/>
            <a:ext cx="5651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B1AF6774-5E6E-439A-898C-36092A311EE4}" type="datetime'Эмпа''ти''''я''/'''' ''&#10;П''''''о''н''''''им''а''''н''и''''е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Эмпатия/ 
Понимание</a:t>
            </a:fld>
            <a:endParaRPr lang="ru-RU" sz="900" dirty="0">
              <a:sym typeface="+mn-lt"/>
            </a:endParaRPr>
          </a:p>
        </p:txBody>
      </p:sp>
      <p:sp>
        <p:nvSpPr>
          <p:cNvPr id="36" name="Текст 2"/>
          <p:cNvSpPr>
            <a:spLocks noGrp="1"/>
          </p:cNvSpPr>
          <p:nvPr>
            <p:custDataLst>
              <p:tags r:id="rId35"/>
            </p:custDataLst>
          </p:nvPr>
        </p:nvSpPr>
        <p:spPr bwMode="auto">
          <a:xfrm>
            <a:off x="866775" y="4043363"/>
            <a:ext cx="7048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726FA8E6-B545-446B-A228-31F60D6CE342}" type="datetime'Креатив''но''сть''/&#10; Т''в''о''''р''''''ч''''ест''''во''''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Креативность/
 Творчество</a:t>
            </a:fld>
            <a:endParaRPr lang="ru-RU" sz="900" dirty="0">
              <a:sym typeface="+mn-lt"/>
            </a:endParaRPr>
          </a:p>
        </p:txBody>
      </p:sp>
      <p:sp>
        <p:nvSpPr>
          <p:cNvPr id="38" name="Текст 2"/>
          <p:cNvSpPr>
            <a:spLocks noGrp="1"/>
          </p:cNvSpPr>
          <p:nvPr>
            <p:custDataLst>
              <p:tags r:id="rId36"/>
            </p:custDataLst>
          </p:nvPr>
        </p:nvSpPr>
        <p:spPr bwMode="auto">
          <a:xfrm>
            <a:off x="644525" y="4341813"/>
            <a:ext cx="9271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bg2"/>
              </a:buClr>
              <a:buFont typeface="Arial" pitchFamily="34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Wingdings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005CAB"/>
              </a:buClr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</a:pPr>
            <a:fld id="{B8849F76-CA21-43E6-A298-12F6AA2D09AE}" type="datetime'Инт''''е''ллиг''ентнос''т''ь''''/&#10; ''''''Восп''''''итанность'">
              <a:rPr lang="ru-RU" altLang="en-US" sz="900" smtClean="0">
                <a:sym typeface="+mn-lt"/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Интеллигентность/
 Воспитанность</a:t>
            </a:fld>
            <a:endParaRPr lang="ru-RU" sz="900" dirty="0">
              <a:sym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0513" y="1247775"/>
            <a:ext cx="2520950" cy="2460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/>
              <a:t>Вся выборка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387725" y="1238693"/>
            <a:ext cx="2520950" cy="2460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/>
              <a:t>Руководители</a:t>
            </a:r>
            <a:r>
              <a:rPr lang="ru-RU" sz="1600" b="1" baseline="30000" dirty="0" smtClean="0"/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65875" y="1237900"/>
            <a:ext cx="2520950" cy="2460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/>
              <a:t>Педагоги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290513" y="1568450"/>
            <a:ext cx="2805112" cy="0"/>
          </a:xfrm>
          <a:prstGeom prst="line">
            <a:avLst/>
          </a:prstGeom>
          <a:solidFill>
            <a:srgbClr val="AE2C25"/>
          </a:solidFill>
          <a:ln w="22225">
            <a:solidFill>
              <a:srgbClr val="2A3A92"/>
            </a:solidFill>
            <a:miter lim="800000"/>
            <a:headEnd type="none" w="med" len="med"/>
            <a:tailEnd type="none"/>
          </a:ln>
        </p:spPr>
      </p:cxnSp>
      <p:cxnSp>
        <p:nvCxnSpPr>
          <p:cNvPr id="43" name="Прямая соединительная линия 42"/>
          <p:cNvCxnSpPr/>
          <p:nvPr/>
        </p:nvCxnSpPr>
        <p:spPr>
          <a:xfrm>
            <a:off x="3268663" y="1568450"/>
            <a:ext cx="2865437" cy="0"/>
          </a:xfrm>
          <a:prstGeom prst="line">
            <a:avLst/>
          </a:prstGeom>
          <a:solidFill>
            <a:srgbClr val="AE2C25"/>
          </a:solidFill>
          <a:ln w="22225">
            <a:solidFill>
              <a:srgbClr val="2A3A92"/>
            </a:solidFill>
            <a:miter lim="800000"/>
            <a:headEnd type="none" w="med" len="med"/>
            <a:tailEnd type="none"/>
          </a:ln>
        </p:spPr>
      </p:cxnSp>
      <p:cxnSp>
        <p:nvCxnSpPr>
          <p:cNvPr id="44" name="Прямая соединительная линия 43"/>
          <p:cNvCxnSpPr/>
          <p:nvPr/>
        </p:nvCxnSpPr>
        <p:spPr>
          <a:xfrm>
            <a:off x="6282532" y="1565275"/>
            <a:ext cx="2685256" cy="15875"/>
          </a:xfrm>
          <a:prstGeom prst="line">
            <a:avLst/>
          </a:prstGeom>
          <a:solidFill>
            <a:srgbClr val="AE2C25"/>
          </a:solidFill>
          <a:ln w="22225">
            <a:solidFill>
              <a:srgbClr val="2A3A92"/>
            </a:solidFill>
            <a:miter lim="800000"/>
            <a:headEnd type="none" w="med" len="med"/>
            <a:tailEnd type="none"/>
          </a:ln>
        </p:spPr>
      </p:cxnSp>
      <p:sp>
        <p:nvSpPr>
          <p:cNvPr id="79" name="Прямоугольник 78"/>
          <p:cNvSpPr/>
          <p:nvPr/>
        </p:nvSpPr>
        <p:spPr>
          <a:xfrm>
            <a:off x="457200" y="800399"/>
            <a:ext cx="86788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Вопрос: </a:t>
            </a:r>
            <a:r>
              <a:rPr lang="ru-RU" sz="1200" dirty="0"/>
              <a:t>Какие еще ценности Вы считаете важными для директора, но они не были упомянуты в предыдущем вопросе?</a:t>
            </a:r>
            <a:r>
              <a:rPr lang="ru-RU" sz="1200" b="1" dirty="0"/>
              <a:t> </a:t>
            </a:r>
            <a:r>
              <a:rPr lang="ru-RU" sz="1200" i="1" dirty="0"/>
              <a:t>(Развитие, лидерство, партнерство, гуманизм, решительность, смелость, профессионализм, гражданственность)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05466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Объект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40442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В результате исследования была получена «матрица компетентностей», включающая 18 ключевых компетентностей директора школы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860545" y="4776788"/>
            <a:ext cx="2133600" cy="273844"/>
          </a:xfrm>
        </p:spPr>
        <p:txBody>
          <a:bodyPr/>
          <a:lstStyle/>
          <a:p>
            <a:fld id="{1991AEDB-842E-4654-B95B-BAC3D3CCE738}" type="slidenum">
              <a:rPr lang="ru-RU" smtClean="0"/>
              <a:pPr/>
              <a:t>9</a:t>
            </a:fld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660216"/>
              </p:ext>
            </p:extLst>
          </p:nvPr>
        </p:nvGraphicFramePr>
        <p:xfrm>
          <a:off x="190502" y="1295935"/>
          <a:ext cx="5286372" cy="3384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9844"/>
                <a:gridCol w="1114754"/>
                <a:gridCol w="1314450"/>
                <a:gridCol w="1457324"/>
              </a:tblGrid>
              <a:tr h="469131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Педагог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3A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Руководитель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3A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Администратор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3A92"/>
                    </a:solidFill>
                  </a:tcPr>
                </a:tc>
              </a:tr>
              <a:tr h="56976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Образовательное лидерство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13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Развитие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13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Профессионализм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13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Решительность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13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Партнерство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13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Гуманизм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Freeform 258"/>
          <p:cNvSpPr>
            <a:spLocks/>
          </p:cNvSpPr>
          <p:nvPr/>
        </p:nvSpPr>
        <p:spPr bwMode="auto">
          <a:xfrm>
            <a:off x="1983620" y="1817314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6" name="Freeform 258"/>
          <p:cNvSpPr>
            <a:spLocks/>
          </p:cNvSpPr>
          <p:nvPr/>
        </p:nvSpPr>
        <p:spPr bwMode="auto">
          <a:xfrm>
            <a:off x="3269495" y="1815303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7" name="Freeform 258"/>
          <p:cNvSpPr>
            <a:spLocks/>
          </p:cNvSpPr>
          <p:nvPr/>
        </p:nvSpPr>
        <p:spPr bwMode="auto">
          <a:xfrm>
            <a:off x="4602995" y="1815302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8" name="Freeform 258"/>
          <p:cNvSpPr>
            <a:spLocks/>
          </p:cNvSpPr>
          <p:nvPr/>
        </p:nvSpPr>
        <p:spPr bwMode="auto">
          <a:xfrm>
            <a:off x="1983620" y="2338295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9" name="Freeform 258"/>
          <p:cNvSpPr>
            <a:spLocks/>
          </p:cNvSpPr>
          <p:nvPr/>
        </p:nvSpPr>
        <p:spPr bwMode="auto">
          <a:xfrm>
            <a:off x="3269495" y="2336284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10" name="Freeform 258"/>
          <p:cNvSpPr>
            <a:spLocks/>
          </p:cNvSpPr>
          <p:nvPr/>
        </p:nvSpPr>
        <p:spPr bwMode="auto">
          <a:xfrm>
            <a:off x="4602995" y="2336283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11" name="Freeform 258"/>
          <p:cNvSpPr>
            <a:spLocks/>
          </p:cNvSpPr>
          <p:nvPr/>
        </p:nvSpPr>
        <p:spPr bwMode="auto">
          <a:xfrm>
            <a:off x="1983620" y="2783076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12" name="Freeform 258"/>
          <p:cNvSpPr>
            <a:spLocks/>
          </p:cNvSpPr>
          <p:nvPr/>
        </p:nvSpPr>
        <p:spPr bwMode="auto">
          <a:xfrm>
            <a:off x="3269495" y="2781065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13" name="Freeform 258"/>
          <p:cNvSpPr>
            <a:spLocks/>
          </p:cNvSpPr>
          <p:nvPr/>
        </p:nvSpPr>
        <p:spPr bwMode="auto">
          <a:xfrm>
            <a:off x="4602995" y="2781064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14" name="Freeform 258"/>
          <p:cNvSpPr>
            <a:spLocks/>
          </p:cNvSpPr>
          <p:nvPr/>
        </p:nvSpPr>
        <p:spPr bwMode="auto">
          <a:xfrm>
            <a:off x="1983620" y="3265957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15" name="Freeform 258"/>
          <p:cNvSpPr>
            <a:spLocks/>
          </p:cNvSpPr>
          <p:nvPr/>
        </p:nvSpPr>
        <p:spPr bwMode="auto">
          <a:xfrm>
            <a:off x="3269495" y="3263946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16" name="Freeform 258"/>
          <p:cNvSpPr>
            <a:spLocks/>
          </p:cNvSpPr>
          <p:nvPr/>
        </p:nvSpPr>
        <p:spPr bwMode="auto">
          <a:xfrm>
            <a:off x="4602995" y="3263945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17" name="Freeform 258"/>
          <p:cNvSpPr>
            <a:spLocks/>
          </p:cNvSpPr>
          <p:nvPr/>
        </p:nvSpPr>
        <p:spPr bwMode="auto">
          <a:xfrm>
            <a:off x="1983620" y="3748838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18" name="Freeform 258"/>
          <p:cNvSpPr>
            <a:spLocks/>
          </p:cNvSpPr>
          <p:nvPr/>
        </p:nvSpPr>
        <p:spPr bwMode="auto">
          <a:xfrm>
            <a:off x="3269495" y="3746827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19" name="Freeform 258"/>
          <p:cNvSpPr>
            <a:spLocks/>
          </p:cNvSpPr>
          <p:nvPr/>
        </p:nvSpPr>
        <p:spPr bwMode="auto">
          <a:xfrm>
            <a:off x="4602995" y="3746826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20" name="Freeform 258"/>
          <p:cNvSpPr>
            <a:spLocks/>
          </p:cNvSpPr>
          <p:nvPr/>
        </p:nvSpPr>
        <p:spPr bwMode="auto">
          <a:xfrm>
            <a:off x="1983620" y="4231719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21" name="Freeform 258"/>
          <p:cNvSpPr>
            <a:spLocks/>
          </p:cNvSpPr>
          <p:nvPr/>
        </p:nvSpPr>
        <p:spPr bwMode="auto">
          <a:xfrm>
            <a:off x="3269495" y="4229708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22" name="Freeform 258"/>
          <p:cNvSpPr>
            <a:spLocks/>
          </p:cNvSpPr>
          <p:nvPr/>
        </p:nvSpPr>
        <p:spPr bwMode="auto">
          <a:xfrm>
            <a:off x="4602995" y="4229707"/>
            <a:ext cx="474785" cy="394189"/>
          </a:xfrm>
          <a:custGeom>
            <a:avLst/>
            <a:gdLst/>
            <a:ahLst/>
            <a:cxnLst>
              <a:cxn ang="0">
                <a:pos x="0" y="269"/>
              </a:cxn>
              <a:cxn ang="0">
                <a:pos x="243" y="540"/>
              </a:cxn>
              <a:cxn ang="0">
                <a:pos x="647" y="0"/>
              </a:cxn>
              <a:cxn ang="0">
                <a:pos x="243" y="381"/>
              </a:cxn>
              <a:cxn ang="0">
                <a:pos x="0" y="269"/>
              </a:cxn>
            </a:cxnLst>
            <a:rect l="0" t="0" r="r" b="b"/>
            <a:pathLst>
              <a:path w="647" h="540">
                <a:moveTo>
                  <a:pt x="0" y="269"/>
                </a:moveTo>
                <a:lnTo>
                  <a:pt x="243" y="540"/>
                </a:lnTo>
                <a:lnTo>
                  <a:pt x="647" y="0"/>
                </a:lnTo>
                <a:lnTo>
                  <a:pt x="243" y="381"/>
                </a:lnTo>
                <a:lnTo>
                  <a:pt x="0" y="269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US" sz="1662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5400000">
            <a:off x="4186969" y="2981646"/>
            <a:ext cx="3000375" cy="219075"/>
          </a:xfrm>
          <a:prstGeom prst="triangle">
            <a:avLst/>
          </a:prstGeom>
          <a:solidFill>
            <a:srgbClr val="2A3A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110866" y="1676491"/>
            <a:ext cx="29481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Инструменты для самооценки директором своих компетентностей</a:t>
            </a:r>
          </a:p>
          <a:p>
            <a:endParaRPr lang="ru-RU" sz="1400" dirty="0" smtClean="0"/>
          </a:p>
          <a:p>
            <a:r>
              <a:rPr lang="ru-RU" sz="1400" dirty="0" smtClean="0"/>
              <a:t>Оценка директора 360 градусов</a:t>
            </a:r>
          </a:p>
          <a:p>
            <a:endParaRPr lang="ru-RU" sz="1400" dirty="0" smtClean="0"/>
          </a:p>
          <a:p>
            <a:r>
              <a:rPr lang="ru-RU" sz="1400" dirty="0" smtClean="0"/>
              <a:t>Возможность анализа компетентностей всей управленческой команды школы</a:t>
            </a:r>
          </a:p>
          <a:p>
            <a:endParaRPr lang="ru-RU" sz="1400" dirty="0" smtClean="0"/>
          </a:p>
          <a:p>
            <a:r>
              <a:rPr lang="ru-RU" sz="1400" dirty="0" smtClean="0"/>
              <a:t>Использование директором для оценки кадрового потенциала школы</a:t>
            </a:r>
            <a:endParaRPr lang="ru-RU" sz="1200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5785625" y="750269"/>
            <a:ext cx="3365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Возможности для использования</a:t>
            </a:r>
            <a:br>
              <a:rPr lang="ru-RU" sz="1400" dirty="0" smtClean="0"/>
            </a:br>
            <a:r>
              <a:rPr lang="ru-RU" sz="1400" dirty="0" smtClean="0"/>
              <a:t> модели</a:t>
            </a:r>
            <a:endParaRPr lang="ru-RU" sz="14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5977054" y="1251333"/>
            <a:ext cx="2921620" cy="0"/>
          </a:xfrm>
          <a:prstGeom prst="line">
            <a:avLst/>
          </a:prstGeom>
          <a:ln w="15875">
            <a:solidFill>
              <a:srgbClr val="2A3A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Группа 35"/>
          <p:cNvGrpSpPr/>
          <p:nvPr/>
        </p:nvGrpSpPr>
        <p:grpSpPr>
          <a:xfrm>
            <a:off x="5951038" y="1761892"/>
            <a:ext cx="170984" cy="148739"/>
            <a:chOff x="8686801" y="3826120"/>
            <a:chExt cx="385397" cy="372208"/>
          </a:xfrm>
          <a:solidFill>
            <a:srgbClr val="2A3A92"/>
          </a:solidFill>
        </p:grpSpPr>
        <p:sp>
          <p:nvSpPr>
            <p:cNvPr id="37" name="Freeform 62"/>
            <p:cNvSpPr>
              <a:spLocks/>
            </p:cNvSpPr>
            <p:nvPr/>
          </p:nvSpPr>
          <p:spPr bwMode="auto">
            <a:xfrm>
              <a:off x="8864113" y="3826120"/>
              <a:ext cx="208085" cy="372208"/>
            </a:xfrm>
            <a:custGeom>
              <a:avLst/>
              <a:gdLst>
                <a:gd name="T0" fmla="*/ 37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7 w 142"/>
                <a:gd name="T9" fmla="*/ 254 h 254"/>
                <a:gd name="T10" fmla="*/ 142 w 142"/>
                <a:gd name="T11" fmla="*/ 127 h 254"/>
                <a:gd name="T12" fmla="*/ 37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7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7" y="254"/>
                  </a:lnTo>
                  <a:lnTo>
                    <a:pt x="142" y="12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38" name="Freeform 63"/>
            <p:cNvSpPr>
              <a:spLocks/>
            </p:cNvSpPr>
            <p:nvPr/>
          </p:nvSpPr>
          <p:spPr bwMode="auto">
            <a:xfrm>
              <a:off x="8686801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39" name="Freeform 64"/>
            <p:cNvSpPr>
              <a:spLocks/>
            </p:cNvSpPr>
            <p:nvPr/>
          </p:nvSpPr>
          <p:spPr bwMode="auto">
            <a:xfrm>
              <a:off x="8774724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5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5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5951038" y="2397512"/>
            <a:ext cx="170984" cy="148739"/>
            <a:chOff x="8686801" y="3826120"/>
            <a:chExt cx="385397" cy="372208"/>
          </a:xfrm>
          <a:solidFill>
            <a:srgbClr val="2A3A92"/>
          </a:solidFill>
        </p:grpSpPr>
        <p:sp>
          <p:nvSpPr>
            <p:cNvPr id="41" name="Freeform 62"/>
            <p:cNvSpPr>
              <a:spLocks/>
            </p:cNvSpPr>
            <p:nvPr/>
          </p:nvSpPr>
          <p:spPr bwMode="auto">
            <a:xfrm>
              <a:off x="8864113" y="3826120"/>
              <a:ext cx="208085" cy="372208"/>
            </a:xfrm>
            <a:custGeom>
              <a:avLst/>
              <a:gdLst>
                <a:gd name="T0" fmla="*/ 37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7 w 142"/>
                <a:gd name="T9" fmla="*/ 254 h 254"/>
                <a:gd name="T10" fmla="*/ 142 w 142"/>
                <a:gd name="T11" fmla="*/ 127 h 254"/>
                <a:gd name="T12" fmla="*/ 37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7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7" y="254"/>
                  </a:lnTo>
                  <a:lnTo>
                    <a:pt x="142" y="12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42" name="Freeform 63"/>
            <p:cNvSpPr>
              <a:spLocks/>
            </p:cNvSpPr>
            <p:nvPr/>
          </p:nvSpPr>
          <p:spPr bwMode="auto">
            <a:xfrm>
              <a:off x="8686801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43" name="Freeform 64"/>
            <p:cNvSpPr>
              <a:spLocks/>
            </p:cNvSpPr>
            <p:nvPr/>
          </p:nvSpPr>
          <p:spPr bwMode="auto">
            <a:xfrm>
              <a:off x="8774724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5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5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5951038" y="2839471"/>
            <a:ext cx="170984" cy="148739"/>
            <a:chOff x="8686801" y="3826120"/>
            <a:chExt cx="385397" cy="372208"/>
          </a:xfrm>
          <a:solidFill>
            <a:srgbClr val="2A3A92"/>
          </a:solidFill>
        </p:grpSpPr>
        <p:sp>
          <p:nvSpPr>
            <p:cNvPr id="45" name="Freeform 62"/>
            <p:cNvSpPr>
              <a:spLocks/>
            </p:cNvSpPr>
            <p:nvPr/>
          </p:nvSpPr>
          <p:spPr bwMode="auto">
            <a:xfrm>
              <a:off x="8864113" y="3826120"/>
              <a:ext cx="208085" cy="372208"/>
            </a:xfrm>
            <a:custGeom>
              <a:avLst/>
              <a:gdLst>
                <a:gd name="T0" fmla="*/ 37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7 w 142"/>
                <a:gd name="T9" fmla="*/ 254 h 254"/>
                <a:gd name="T10" fmla="*/ 142 w 142"/>
                <a:gd name="T11" fmla="*/ 127 h 254"/>
                <a:gd name="T12" fmla="*/ 37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7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7" y="254"/>
                  </a:lnTo>
                  <a:lnTo>
                    <a:pt x="142" y="12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46" name="Freeform 63"/>
            <p:cNvSpPr>
              <a:spLocks/>
            </p:cNvSpPr>
            <p:nvPr/>
          </p:nvSpPr>
          <p:spPr bwMode="auto">
            <a:xfrm>
              <a:off x="8686801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47" name="Freeform 64"/>
            <p:cNvSpPr>
              <a:spLocks/>
            </p:cNvSpPr>
            <p:nvPr/>
          </p:nvSpPr>
          <p:spPr bwMode="auto">
            <a:xfrm>
              <a:off x="8774724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5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5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5951038" y="3672456"/>
            <a:ext cx="170984" cy="148739"/>
            <a:chOff x="8686801" y="3826120"/>
            <a:chExt cx="385397" cy="372208"/>
          </a:xfrm>
          <a:solidFill>
            <a:srgbClr val="2A3A92"/>
          </a:solidFill>
        </p:grpSpPr>
        <p:sp>
          <p:nvSpPr>
            <p:cNvPr id="49" name="Freeform 62"/>
            <p:cNvSpPr>
              <a:spLocks/>
            </p:cNvSpPr>
            <p:nvPr/>
          </p:nvSpPr>
          <p:spPr bwMode="auto">
            <a:xfrm>
              <a:off x="8864113" y="3826120"/>
              <a:ext cx="208085" cy="372208"/>
            </a:xfrm>
            <a:custGeom>
              <a:avLst/>
              <a:gdLst>
                <a:gd name="T0" fmla="*/ 37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7 w 142"/>
                <a:gd name="T9" fmla="*/ 254 h 254"/>
                <a:gd name="T10" fmla="*/ 142 w 142"/>
                <a:gd name="T11" fmla="*/ 127 h 254"/>
                <a:gd name="T12" fmla="*/ 37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7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7" y="254"/>
                  </a:lnTo>
                  <a:lnTo>
                    <a:pt x="142" y="12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50" name="Freeform 63"/>
            <p:cNvSpPr>
              <a:spLocks/>
            </p:cNvSpPr>
            <p:nvPr/>
          </p:nvSpPr>
          <p:spPr bwMode="auto">
            <a:xfrm>
              <a:off x="8686801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4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4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  <p:sp>
          <p:nvSpPr>
            <p:cNvPr id="51" name="Freeform 64"/>
            <p:cNvSpPr>
              <a:spLocks/>
            </p:cNvSpPr>
            <p:nvPr/>
          </p:nvSpPr>
          <p:spPr bwMode="auto">
            <a:xfrm>
              <a:off x="8774724" y="3826120"/>
              <a:ext cx="208085" cy="372208"/>
            </a:xfrm>
            <a:custGeom>
              <a:avLst/>
              <a:gdLst>
                <a:gd name="T0" fmla="*/ 38 w 142"/>
                <a:gd name="T1" fmla="*/ 0 h 254"/>
                <a:gd name="T2" fmla="*/ 0 w 142"/>
                <a:gd name="T3" fmla="*/ 0 h 254"/>
                <a:gd name="T4" fmla="*/ 105 w 142"/>
                <a:gd name="T5" fmla="*/ 127 h 254"/>
                <a:gd name="T6" fmla="*/ 0 w 142"/>
                <a:gd name="T7" fmla="*/ 254 h 254"/>
                <a:gd name="T8" fmla="*/ 38 w 142"/>
                <a:gd name="T9" fmla="*/ 254 h 254"/>
                <a:gd name="T10" fmla="*/ 142 w 142"/>
                <a:gd name="T11" fmla="*/ 127 h 254"/>
                <a:gd name="T12" fmla="*/ 38 w 142"/>
                <a:gd name="T1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54">
                  <a:moveTo>
                    <a:pt x="38" y="0"/>
                  </a:moveTo>
                  <a:lnTo>
                    <a:pt x="0" y="0"/>
                  </a:lnTo>
                  <a:lnTo>
                    <a:pt x="105" y="127"/>
                  </a:lnTo>
                  <a:lnTo>
                    <a:pt x="0" y="254"/>
                  </a:lnTo>
                  <a:lnTo>
                    <a:pt x="38" y="254"/>
                  </a:lnTo>
                  <a:lnTo>
                    <a:pt x="142" y="127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ru-RU" sz="1662"/>
            </a:p>
          </p:txBody>
        </p:sp>
      </p:grpSp>
    </p:spTree>
    <p:extLst>
      <p:ext uri="{BB962C8B-B14F-4D97-AF65-F5344CB8AC3E}">
        <p14:creationId xmlns:p14="http://schemas.microsoft.com/office/powerpoint/2010/main" val="60688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4162&quot;&gt;&lt;version val=&quot;27042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1&quot;&gt;&lt;elem m_fUsage=&quot;3.43900000000000005684E+00&quot;&gt;&lt;m_msothmcolidx val=&quot;0&quot;/&gt;&lt;m_rgb r=&quot;2A&quot; g=&quot;3A&quot; b=&quot;92&quot;/&gt;&lt;m_nBrightness tagver0=&quot;26206&quot; tagname0=&quot;m_nBrightnessUNRECOGNIZED&quot; val=&quot;0&quot;/&gt;&lt;/elem&gt;&lt;/m_vecMRU&gt;&lt;/m_mruColor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YRvixPUTl6sfT_WpKTIf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NrB8AeT42bLOZyeOITR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DKN_MS7RKC7yAoXfsbqJ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tBbOOgBTwqYs1zC.mzx.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wFJ__QQfK9VJ_jr52n.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wFJ__QQfK9VJ_jr52n.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6E2B1QvSz2a0XV_1UTNM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s0Bw4SgRpeMudMbthdTh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ZIzlD3TSCeSBw02KEcj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kzwBioT0612AAxXR8GJ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v3q5oNFRfevvkX4ujuO4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ZH5erefRl6H56uLIp5H8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Nqj6rXSui.zNzIgQWFX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2X4pX2iQnO1GiqOx.K9j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Gy8NMYgS3ixOpRRM0tk9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oTPzUa0RmucJn6csLTiq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_LyuFhxTC.ktBXP0sOQJ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99Okfh4QFucxCcRWtbG2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6HT8k6vRYOBMus08RUxI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.2ODDi0TwOo5f3lKuAO9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C1BZIYMSOi88uWrvkBdn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bVFnokxRZ2DMj3YQwm.b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YsePfucQYS7Py76mhPIE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ZN2ioSURL.yRelXFsclR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vNt2jqRzqLliSMsBedv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BoviFgSKSQjly2Dl3uP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YwppZw0SdmJRVXUhOur4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15ORyFCRKKuwCyMXssuD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4r12O00T.K84UNJJlxQo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EDfRYwrTmG36_OJDBkod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y3JIwkUQWCx6GV3mpdS5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xbLo4dgQhqxh1uQrsgvY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dWiWYuXTXWvo186umca1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n4Q6eQeRBKXw4BIg4vqd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tK7TgXATdac9HOTOhhqQ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nKh3r3QQ82nQ6hAPZJsV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W6UEZ8nS9y455nJ8jnYS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DS4SgmWTha8X1pWbYtly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HlQpivBRpmqL96vv68RO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PHeyNKhTleFeIMe9ABFR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qtG7dHqSjGHmAKjkbcto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oE7wq_SUuRTsw7I4uWe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LnHue98TCqM00aTCCeT2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OdfmhsETA6vVA1C1wAqW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Ey.1L0yQOaS5X74Tu.vt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AmVgmgSdODXe_3l8uD1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s0Bw4SgRpeMudMbthdTh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ux0iokETMuPZFHQTZlBD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gnsLcp5QaqBcrI5AYcgh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j9SRMVgRaqKjs8AAyd5cg"/>
</p:tagLst>
</file>

<file path=ppt/theme/theme1.xml><?xml version="1.0" encoding="utf-8"?>
<a:theme xmlns:a="http://schemas.openxmlformats.org/drawingml/2006/main" name="Шаблон УМС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Презентация1</Template>
  <TotalTime>6118</TotalTime>
  <Words>639</Words>
  <Application>Microsoft Macintosh PowerPoint</Application>
  <PresentationFormat>Экран (16:9)</PresentationFormat>
  <Paragraphs>166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Wingdings</vt:lpstr>
      <vt:lpstr>Arial</vt:lpstr>
      <vt:lpstr>Шаблон УМСО</vt:lpstr>
      <vt:lpstr>think-cell Slide</vt:lpstr>
      <vt:lpstr>Развитие компетентностей директора школы как ресурс повышения  кадрового потенциала региона</vt:lpstr>
      <vt:lpstr>Профессия директора школы – одна из немногих профессий, для которых до сих пор нет стройной системы подготовки кадров</vt:lpstr>
      <vt:lpstr>На сегодняшний день не существует разделяемого всеми понимания о том, чему необходимо учить директоров школ</vt:lpstr>
      <vt:lpstr>Корпорация «Российский учебник» совместно с Высшей школой экономики провела исследование, позволившее разработать модель компетентностей директора школы</vt:lpstr>
      <vt:lpstr>В России сегодня директор школы выполняет 3 роли</vt:lpstr>
      <vt:lpstr>Интервью с директорами показали, что успешный директор школы, как правило, руководствуется в своей работе 6 ценностями</vt:lpstr>
      <vt:lpstr>Опрос показал, что наиболее важными ценностями директора школы являются профессионализм, лидерство и ориентация на развитие</vt:lpstr>
      <vt:lpstr>Респонденты также упоминали и другие ценности, которые они считают важными</vt:lpstr>
      <vt:lpstr>В результате исследования была получена «матрица компетентностей», включающая 18 ключевых компетентностей директора школы</vt:lpstr>
      <vt:lpstr>Следующие шаги</vt:lpstr>
      <vt:lpstr>ПРИЛОЖЕНИЕ: КЛЮЧЕВЫЕ РОЛЕВЫЕ МОДЕЛИ ДИРЕКТОРА ПО МНЕНИЮ РЕСПОНДЕНТОВ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Качурова Мария Евгеньевна</dc:creator>
  <cp:lastModifiedBy>пользователь Microsoft Office</cp:lastModifiedBy>
  <cp:revision>65</cp:revision>
  <cp:lastPrinted>2018-11-06T15:21:20Z</cp:lastPrinted>
  <dcterms:created xsi:type="dcterms:W3CDTF">2018-10-30T11:43:12Z</dcterms:created>
  <dcterms:modified xsi:type="dcterms:W3CDTF">2018-11-06T17:12:05Z</dcterms:modified>
</cp:coreProperties>
</file>