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0" r:id="rId2"/>
    <p:sldId id="261" r:id="rId3"/>
    <p:sldId id="263" r:id="rId4"/>
    <p:sldId id="262" r:id="rId5"/>
    <p:sldId id="282" r:id="rId6"/>
    <p:sldId id="283" r:id="rId7"/>
    <p:sldId id="281" r:id="rId8"/>
    <p:sldId id="279" r:id="rId9"/>
    <p:sldId id="264" r:id="rId10"/>
    <p:sldId id="266" r:id="rId11"/>
    <p:sldId id="265" r:id="rId12"/>
    <p:sldId id="277" r:id="rId13"/>
    <p:sldId id="278" r:id="rId14"/>
  </p:sldIdLst>
  <p:sldSz cx="9144000" cy="5143500" type="screen16x9"/>
  <p:notesSz cx="681355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430" y="-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Потребность</a:t>
            </a:r>
            <a:r>
              <a:rPr lang="ru-RU" baseline="0" dirty="0"/>
              <a:t> сферы образования в педагогических работниках, чел</a:t>
            </a:r>
            <a:r>
              <a:rPr lang="ru-RU" baseline="0" dirty="0" smtClean="0"/>
              <a:t>.*</a:t>
            </a:r>
            <a:endParaRPr lang="en-US" dirty="0"/>
          </a:p>
        </c:rich>
      </c:tx>
      <c:layout/>
    </c:title>
    <c:plotArea>
      <c:layout/>
      <c:lineChart>
        <c:grouping val="standard"/>
        <c:ser>
          <c:idx val="1"/>
          <c:order val="0"/>
          <c:tx>
            <c:strRef>
              <c:f>[Книга1]Лист1!$D$5:$D$9</c:f>
              <c:strCache>
                <c:ptCount val="1"/>
                <c:pt idx="0">
                  <c:v>1223 1527 1710 2738 3410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Val val="1"/>
          </c:dLbls>
          <c:cat>
            <c:numRef>
              <c:f>[Книга1]Лист1!$C$5:$C$9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2025</c:v>
                </c:pt>
                <c:pt idx="4">
                  <c:v>2030</c:v>
                </c:pt>
              </c:numCache>
            </c:numRef>
          </c:cat>
          <c:val>
            <c:numRef>
              <c:f>[Книга1]Лист1!$D$5:$D$9</c:f>
              <c:numCache>
                <c:formatCode>General</c:formatCode>
                <c:ptCount val="5"/>
                <c:pt idx="0">
                  <c:v>1223</c:v>
                </c:pt>
                <c:pt idx="1">
                  <c:v>1527</c:v>
                </c:pt>
                <c:pt idx="2">
                  <c:v>1710</c:v>
                </c:pt>
                <c:pt idx="3">
                  <c:v>2738</c:v>
                </c:pt>
                <c:pt idx="4">
                  <c:v>3410</c:v>
                </c:pt>
              </c:numCache>
            </c:numRef>
          </c:val>
        </c:ser>
        <c:marker val="1"/>
        <c:axId val="126896768"/>
        <c:axId val="126902656"/>
      </c:lineChart>
      <c:catAx>
        <c:axId val="1268967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6902656"/>
        <c:crosses val="autoZero"/>
        <c:auto val="1"/>
        <c:lblAlgn val="ctr"/>
        <c:lblOffset val="100"/>
      </c:catAx>
      <c:valAx>
        <c:axId val="126902656"/>
        <c:scaling>
          <c:orientation val="minMax"/>
        </c:scaling>
        <c:axPos val="l"/>
        <c:majorGridlines>
          <c:spPr>
            <a:ln w="3175">
              <a:prstDash val="sysDot"/>
            </a:ln>
          </c:spPr>
        </c:majorGridlines>
        <c:numFmt formatCode="General" sourceLinked="1"/>
        <c:tickLblPos val="nextTo"/>
        <c:crossAx val="126896768"/>
        <c:crosses val="autoZero"/>
        <c:crossBetween val="between"/>
      </c:valAx>
    </c:plotArea>
    <c:plotVisOnly val="1"/>
    <c:dispBlanksAs val="gap"/>
  </c:chart>
  <c:externalData r:id="rId1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5F235-3A3E-478E-A944-FF2339B0632A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B53901-9353-4D53-BD22-9411FA952493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smtClean="0"/>
            <a:t>Профильное обучение</a:t>
          </a:r>
          <a:endParaRPr lang="ru-RU" sz="1200" b="1" dirty="0"/>
        </a:p>
      </dgm:t>
    </dgm:pt>
    <dgm:pt modelId="{4C2AC0CD-58D4-461E-A2F8-0F19B3B36956}" type="parTrans" cxnId="{07622A62-840C-4851-8A81-5376D9A14AE6}">
      <dgm:prSet/>
      <dgm:spPr/>
      <dgm:t>
        <a:bodyPr/>
        <a:lstStyle/>
        <a:p>
          <a:endParaRPr lang="ru-RU" sz="1800"/>
        </a:p>
      </dgm:t>
    </dgm:pt>
    <dgm:pt modelId="{240CBF03-5D01-4C11-BE7B-DB499829C4B9}" type="sibTrans" cxnId="{07622A62-840C-4851-8A81-5376D9A14AE6}">
      <dgm:prSet/>
      <dgm:spPr/>
      <dgm:t>
        <a:bodyPr/>
        <a:lstStyle/>
        <a:p>
          <a:endParaRPr lang="ru-RU" sz="1800"/>
        </a:p>
      </dgm:t>
    </dgm:pt>
    <dgm:pt modelId="{C3CF60BF-2A2B-4CB4-B0BF-BA3F4F205951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ru-RU" sz="1100" b="1" dirty="0" smtClean="0"/>
            <a:t>ООО</a:t>
          </a:r>
        </a:p>
        <a:p>
          <a:pPr algn="ctr"/>
          <a:r>
            <a:rPr lang="ru-RU" sz="1100" b="1" dirty="0" smtClean="0"/>
            <a:t> (9 </a:t>
          </a:r>
          <a:r>
            <a:rPr lang="ru-RU" sz="1100" b="1" dirty="0" err="1" smtClean="0"/>
            <a:t>кл</a:t>
          </a:r>
          <a:r>
            <a:rPr lang="ru-RU" sz="1100" b="1" dirty="0" smtClean="0"/>
            <a:t>.)</a:t>
          </a:r>
          <a:endParaRPr lang="ru-RU" sz="1100" b="1" dirty="0"/>
        </a:p>
      </dgm:t>
    </dgm:pt>
    <dgm:pt modelId="{9628DE64-E260-404F-BBC3-2E98F8687FB5}" type="parTrans" cxnId="{BDB1803B-537A-4DCB-9331-4FED4057622E}">
      <dgm:prSet/>
      <dgm:spPr/>
      <dgm:t>
        <a:bodyPr/>
        <a:lstStyle/>
        <a:p>
          <a:endParaRPr lang="ru-RU" sz="1800"/>
        </a:p>
      </dgm:t>
    </dgm:pt>
    <dgm:pt modelId="{86C4188A-8D77-4305-BBCD-51605D10612D}" type="sibTrans" cxnId="{BDB1803B-537A-4DCB-9331-4FED4057622E}">
      <dgm:prSet/>
      <dgm:spPr/>
      <dgm:t>
        <a:bodyPr/>
        <a:lstStyle/>
        <a:p>
          <a:endParaRPr lang="ru-RU" sz="1800"/>
        </a:p>
      </dgm:t>
    </dgm:pt>
    <dgm:pt modelId="{12268E23-155A-4EED-A703-F69252A27D0E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ru-RU" sz="1100" b="1" dirty="0" smtClean="0"/>
            <a:t>СОО </a:t>
          </a:r>
        </a:p>
        <a:p>
          <a:pPr algn="ctr"/>
          <a:r>
            <a:rPr lang="ru-RU" sz="1100" b="1" dirty="0" smtClean="0"/>
            <a:t>(11 </a:t>
          </a:r>
          <a:r>
            <a:rPr lang="ru-RU" sz="1100" b="1" dirty="0" err="1" smtClean="0"/>
            <a:t>кл</a:t>
          </a:r>
          <a:r>
            <a:rPr lang="ru-RU" sz="1100" b="1" dirty="0" smtClean="0"/>
            <a:t>.)</a:t>
          </a:r>
          <a:endParaRPr lang="ru-RU" sz="1100" b="1" dirty="0"/>
        </a:p>
      </dgm:t>
    </dgm:pt>
    <dgm:pt modelId="{CBF686C8-82C1-4E79-B998-7242623AA0DE}" type="parTrans" cxnId="{C1500FA0-1682-43A4-897C-560284B46BD2}">
      <dgm:prSet/>
      <dgm:spPr/>
      <dgm:t>
        <a:bodyPr/>
        <a:lstStyle/>
        <a:p>
          <a:endParaRPr lang="ru-RU" sz="1800"/>
        </a:p>
      </dgm:t>
    </dgm:pt>
    <dgm:pt modelId="{7016CB28-F266-4B33-9A5F-039027B8123E}" type="sibTrans" cxnId="{C1500FA0-1682-43A4-897C-560284B46BD2}">
      <dgm:prSet/>
      <dgm:spPr/>
      <dgm:t>
        <a:bodyPr/>
        <a:lstStyle/>
        <a:p>
          <a:endParaRPr lang="ru-RU" sz="1800"/>
        </a:p>
      </dgm:t>
    </dgm:pt>
    <dgm:pt modelId="{AA79DA93-D6A4-4ECE-967B-54BA14F9BCBE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ru-RU" sz="1100" b="1" dirty="0" smtClean="0"/>
            <a:t>СПО</a:t>
          </a:r>
          <a:endParaRPr lang="ru-RU" sz="1100" b="1" dirty="0"/>
        </a:p>
      </dgm:t>
    </dgm:pt>
    <dgm:pt modelId="{7AEA4D69-832E-40BD-AD22-4BF1C32F1659}" type="parTrans" cxnId="{FD910AF1-AC1B-471A-BDD2-8DC57AF23909}">
      <dgm:prSet/>
      <dgm:spPr/>
      <dgm:t>
        <a:bodyPr/>
        <a:lstStyle/>
        <a:p>
          <a:endParaRPr lang="ru-RU" sz="1800"/>
        </a:p>
      </dgm:t>
    </dgm:pt>
    <dgm:pt modelId="{66B20ABB-54AF-4863-BDB8-8D976FDC219F}" type="sibTrans" cxnId="{FD910AF1-AC1B-471A-BDD2-8DC57AF23909}">
      <dgm:prSet/>
      <dgm:spPr/>
      <dgm:t>
        <a:bodyPr/>
        <a:lstStyle/>
        <a:p>
          <a:endParaRPr lang="ru-RU" sz="1800"/>
        </a:p>
      </dgm:t>
    </dgm:pt>
    <dgm:pt modelId="{672FF1A3-B226-4085-8F43-179B1DA5E83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ru-RU" sz="1100" b="1" dirty="0" smtClean="0"/>
            <a:t>ВО</a:t>
          </a:r>
          <a:endParaRPr lang="ru-RU" sz="1100" b="1" dirty="0"/>
        </a:p>
      </dgm:t>
    </dgm:pt>
    <dgm:pt modelId="{0249973D-1FAB-4072-AF26-D3059E7A5C29}" type="parTrans" cxnId="{4B95A207-E1C7-4A0A-B3C4-A2F1BE4C3218}">
      <dgm:prSet/>
      <dgm:spPr/>
      <dgm:t>
        <a:bodyPr/>
        <a:lstStyle/>
        <a:p>
          <a:endParaRPr lang="ru-RU" sz="1800"/>
        </a:p>
      </dgm:t>
    </dgm:pt>
    <dgm:pt modelId="{1D70C80A-9F83-4813-BFA2-55A7A20436DD}" type="sibTrans" cxnId="{4B95A207-E1C7-4A0A-B3C4-A2F1BE4C3218}">
      <dgm:prSet/>
      <dgm:spPr/>
      <dgm:t>
        <a:bodyPr/>
        <a:lstStyle/>
        <a:p>
          <a:endParaRPr lang="ru-RU" sz="1800"/>
        </a:p>
      </dgm:t>
    </dgm:pt>
    <dgm:pt modelId="{ED24F791-481A-45BC-926E-210F02254911}" type="pres">
      <dgm:prSet presAssocID="{FBA5F235-3A3E-478E-A944-FF2339B0632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480D5AA-6427-4DF6-A437-04828DAB82EF}" type="pres">
      <dgm:prSet presAssocID="{2EB53901-9353-4D53-BD22-9411FA952493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92A67599-1917-432C-92F0-92365FDE7DB7}" type="pres">
      <dgm:prSet presAssocID="{C3CF60BF-2A2B-4CB4-B0BF-BA3F4F205951}" presName="Accent1" presStyleCnt="0"/>
      <dgm:spPr/>
    </dgm:pt>
    <dgm:pt modelId="{364373E2-8C08-4566-A8F7-4DE97C24AFC8}" type="pres">
      <dgm:prSet presAssocID="{C3CF60BF-2A2B-4CB4-B0BF-BA3F4F205951}" presName="Accent" presStyleLbl="bgShp" presStyleIdx="0" presStyleCnt="4"/>
      <dgm:spPr/>
    </dgm:pt>
    <dgm:pt modelId="{82ACCA00-0500-426D-9EEC-9500AA5FADEB}" type="pres">
      <dgm:prSet presAssocID="{C3CF60BF-2A2B-4CB4-B0BF-BA3F4F205951}" presName="Chil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134A7-E245-4873-AC5E-EABCEBFD59FE}" type="pres">
      <dgm:prSet presAssocID="{12268E23-155A-4EED-A703-F69252A27D0E}" presName="Accent2" presStyleCnt="0"/>
      <dgm:spPr/>
    </dgm:pt>
    <dgm:pt modelId="{6D1ED744-4602-4E09-9ECF-D5D90DB72083}" type="pres">
      <dgm:prSet presAssocID="{12268E23-155A-4EED-A703-F69252A27D0E}" presName="Accent" presStyleLbl="bgShp" presStyleIdx="1" presStyleCnt="4" custLinFactX="-58024" custLinFactNeighborX="-100000" custLinFactNeighborY="-2543"/>
      <dgm:spPr/>
    </dgm:pt>
    <dgm:pt modelId="{D5614D58-3DCF-491F-8E95-06A43A728380}" type="pres">
      <dgm:prSet presAssocID="{12268E23-155A-4EED-A703-F69252A27D0E}" presName="Child2" presStyleLbl="node1" presStyleIdx="1" presStyleCnt="4" custLinFactX="-81546" custLinFactNeighborX="-100000" custLinFactNeighborY="-1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14F76-51EF-43E2-AB86-89CCF39AB248}" type="pres">
      <dgm:prSet presAssocID="{AA79DA93-D6A4-4ECE-967B-54BA14F9BCBE}" presName="Accent3" presStyleCnt="0"/>
      <dgm:spPr/>
    </dgm:pt>
    <dgm:pt modelId="{071BBF7D-8C36-4231-9211-AEA5F3155549}" type="pres">
      <dgm:prSet presAssocID="{AA79DA93-D6A4-4ECE-967B-54BA14F9BCBE}" presName="Accent" presStyleLbl="bgShp" presStyleIdx="2" presStyleCnt="4" custLinFactX="-194216" custLinFactNeighborX="-200000" custLinFactNeighborY="-2725"/>
      <dgm:spPr/>
    </dgm:pt>
    <dgm:pt modelId="{5D56B955-2773-4E41-973E-26CB8D14722A}" type="pres">
      <dgm:prSet presAssocID="{AA79DA93-D6A4-4ECE-967B-54BA14F9BCBE}" presName="Child3" presStyleLbl="node1" presStyleIdx="2" presStyleCnt="4" custLinFactX="-81546" custLinFactNeighborX="-100000" custLinFactNeighborY="-1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EB70A-BD70-4886-A2D2-12ED359D9648}" type="pres">
      <dgm:prSet presAssocID="{672FF1A3-B226-4085-8F43-179B1DA5E83C}" presName="Accent4" presStyleCnt="0"/>
      <dgm:spPr/>
    </dgm:pt>
    <dgm:pt modelId="{E45CB9FF-FFC7-4965-B004-6BAB4218A3A1}" type="pres">
      <dgm:prSet presAssocID="{672FF1A3-B226-4085-8F43-179B1DA5E83C}" presName="Accent" presStyleLbl="bgShp" presStyleIdx="3" presStyleCnt="4" custLinFactX="-100000" custLinFactNeighborX="-126658" custLinFactNeighborY="33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80FA405-EBB8-40BB-9B1C-9B1E48AC9703}" type="pres">
      <dgm:prSet presAssocID="{672FF1A3-B226-4085-8F43-179B1DA5E83C}" presName="Chil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4D57C-C66D-488F-9946-55A14932CF0E}" type="presOf" srcId="{AA79DA93-D6A4-4ECE-967B-54BA14F9BCBE}" destId="{5D56B955-2773-4E41-973E-26CB8D14722A}" srcOrd="0" destOrd="0" presId="urn:microsoft.com/office/officeart/2011/layout/HexagonRadial"/>
    <dgm:cxn modelId="{07622A62-840C-4851-8A81-5376D9A14AE6}" srcId="{FBA5F235-3A3E-478E-A944-FF2339B0632A}" destId="{2EB53901-9353-4D53-BD22-9411FA952493}" srcOrd="0" destOrd="0" parTransId="{4C2AC0CD-58D4-461E-A2F8-0F19B3B36956}" sibTransId="{240CBF03-5D01-4C11-BE7B-DB499829C4B9}"/>
    <dgm:cxn modelId="{79154A50-D27F-4ED0-B9F7-5E832CBBFB5E}" type="presOf" srcId="{672FF1A3-B226-4085-8F43-179B1DA5E83C}" destId="{080FA405-EBB8-40BB-9B1C-9B1E48AC9703}" srcOrd="0" destOrd="0" presId="urn:microsoft.com/office/officeart/2011/layout/HexagonRadial"/>
    <dgm:cxn modelId="{BDB1803B-537A-4DCB-9331-4FED4057622E}" srcId="{2EB53901-9353-4D53-BD22-9411FA952493}" destId="{C3CF60BF-2A2B-4CB4-B0BF-BA3F4F205951}" srcOrd="0" destOrd="0" parTransId="{9628DE64-E260-404F-BBC3-2E98F8687FB5}" sibTransId="{86C4188A-8D77-4305-BBCD-51605D10612D}"/>
    <dgm:cxn modelId="{FD910AF1-AC1B-471A-BDD2-8DC57AF23909}" srcId="{2EB53901-9353-4D53-BD22-9411FA952493}" destId="{AA79DA93-D6A4-4ECE-967B-54BA14F9BCBE}" srcOrd="2" destOrd="0" parTransId="{7AEA4D69-832E-40BD-AD22-4BF1C32F1659}" sibTransId="{66B20ABB-54AF-4863-BDB8-8D976FDC219F}"/>
    <dgm:cxn modelId="{C1500FA0-1682-43A4-897C-560284B46BD2}" srcId="{2EB53901-9353-4D53-BD22-9411FA952493}" destId="{12268E23-155A-4EED-A703-F69252A27D0E}" srcOrd="1" destOrd="0" parTransId="{CBF686C8-82C1-4E79-B998-7242623AA0DE}" sibTransId="{7016CB28-F266-4B33-9A5F-039027B8123E}"/>
    <dgm:cxn modelId="{4B95A207-E1C7-4A0A-B3C4-A2F1BE4C3218}" srcId="{2EB53901-9353-4D53-BD22-9411FA952493}" destId="{672FF1A3-B226-4085-8F43-179B1DA5E83C}" srcOrd="3" destOrd="0" parTransId="{0249973D-1FAB-4072-AF26-D3059E7A5C29}" sibTransId="{1D70C80A-9F83-4813-BFA2-55A7A20436DD}"/>
    <dgm:cxn modelId="{50F6CAED-F48F-4359-BAE5-7D700C14BF86}" type="presOf" srcId="{FBA5F235-3A3E-478E-A944-FF2339B0632A}" destId="{ED24F791-481A-45BC-926E-210F02254911}" srcOrd="0" destOrd="0" presId="urn:microsoft.com/office/officeart/2011/layout/HexagonRadial"/>
    <dgm:cxn modelId="{0A9D20DB-D703-4B51-ADF4-3466A66C2FF9}" type="presOf" srcId="{C3CF60BF-2A2B-4CB4-B0BF-BA3F4F205951}" destId="{82ACCA00-0500-426D-9EEC-9500AA5FADEB}" srcOrd="0" destOrd="0" presId="urn:microsoft.com/office/officeart/2011/layout/HexagonRadial"/>
    <dgm:cxn modelId="{057D0F4A-B2FC-425A-8470-FE8827311511}" type="presOf" srcId="{2EB53901-9353-4D53-BD22-9411FA952493}" destId="{3480D5AA-6427-4DF6-A437-04828DAB82EF}" srcOrd="0" destOrd="0" presId="urn:microsoft.com/office/officeart/2011/layout/HexagonRadial"/>
    <dgm:cxn modelId="{74750B80-9537-4D1D-8A8F-CC3F7AFD5AE2}" type="presOf" srcId="{12268E23-155A-4EED-A703-F69252A27D0E}" destId="{D5614D58-3DCF-491F-8E95-06A43A728380}" srcOrd="0" destOrd="0" presId="urn:microsoft.com/office/officeart/2011/layout/HexagonRadial"/>
    <dgm:cxn modelId="{6706C67A-01C9-4321-891F-CF58B112F47D}" type="presParOf" srcId="{ED24F791-481A-45BC-926E-210F02254911}" destId="{3480D5AA-6427-4DF6-A437-04828DAB82EF}" srcOrd="0" destOrd="0" presId="urn:microsoft.com/office/officeart/2011/layout/HexagonRadial"/>
    <dgm:cxn modelId="{F5A39052-B2D8-4DB2-A036-95F70E2DB724}" type="presParOf" srcId="{ED24F791-481A-45BC-926E-210F02254911}" destId="{92A67599-1917-432C-92F0-92365FDE7DB7}" srcOrd="1" destOrd="0" presId="urn:microsoft.com/office/officeart/2011/layout/HexagonRadial"/>
    <dgm:cxn modelId="{3BEC2D63-B68F-4B43-BBEA-D0072731722D}" type="presParOf" srcId="{92A67599-1917-432C-92F0-92365FDE7DB7}" destId="{364373E2-8C08-4566-A8F7-4DE97C24AFC8}" srcOrd="0" destOrd="0" presId="urn:microsoft.com/office/officeart/2011/layout/HexagonRadial"/>
    <dgm:cxn modelId="{C46D40F6-1819-492A-BA74-BD70418F4FB0}" type="presParOf" srcId="{ED24F791-481A-45BC-926E-210F02254911}" destId="{82ACCA00-0500-426D-9EEC-9500AA5FADEB}" srcOrd="2" destOrd="0" presId="urn:microsoft.com/office/officeart/2011/layout/HexagonRadial"/>
    <dgm:cxn modelId="{1584A449-0A86-4C19-973A-B9A1ABFAC06C}" type="presParOf" srcId="{ED24F791-481A-45BC-926E-210F02254911}" destId="{563134A7-E245-4873-AC5E-EABCEBFD59FE}" srcOrd="3" destOrd="0" presId="urn:microsoft.com/office/officeart/2011/layout/HexagonRadial"/>
    <dgm:cxn modelId="{1C869F8C-DC00-4AB2-A145-009158E33247}" type="presParOf" srcId="{563134A7-E245-4873-AC5E-EABCEBFD59FE}" destId="{6D1ED744-4602-4E09-9ECF-D5D90DB72083}" srcOrd="0" destOrd="0" presId="urn:microsoft.com/office/officeart/2011/layout/HexagonRadial"/>
    <dgm:cxn modelId="{0E3591F4-FD80-4F73-9875-84BBD78CAE2E}" type="presParOf" srcId="{ED24F791-481A-45BC-926E-210F02254911}" destId="{D5614D58-3DCF-491F-8E95-06A43A728380}" srcOrd="4" destOrd="0" presId="urn:microsoft.com/office/officeart/2011/layout/HexagonRadial"/>
    <dgm:cxn modelId="{DAD1444C-ED66-4B30-BC73-FC6E6759FCFC}" type="presParOf" srcId="{ED24F791-481A-45BC-926E-210F02254911}" destId="{F9F14F76-51EF-43E2-AB86-89CCF39AB248}" srcOrd="5" destOrd="0" presId="urn:microsoft.com/office/officeart/2011/layout/HexagonRadial"/>
    <dgm:cxn modelId="{E8999572-62E5-4A6A-AC54-79CE91EAEC28}" type="presParOf" srcId="{F9F14F76-51EF-43E2-AB86-89CCF39AB248}" destId="{071BBF7D-8C36-4231-9211-AEA5F3155549}" srcOrd="0" destOrd="0" presId="urn:microsoft.com/office/officeart/2011/layout/HexagonRadial"/>
    <dgm:cxn modelId="{29F81468-1767-42A5-AFFD-8244E8A0EEF5}" type="presParOf" srcId="{ED24F791-481A-45BC-926E-210F02254911}" destId="{5D56B955-2773-4E41-973E-26CB8D14722A}" srcOrd="6" destOrd="0" presId="urn:microsoft.com/office/officeart/2011/layout/HexagonRadial"/>
    <dgm:cxn modelId="{30D251AA-FBA7-497E-BDEB-B4D3F38BA9AF}" type="presParOf" srcId="{ED24F791-481A-45BC-926E-210F02254911}" destId="{C98EB70A-BD70-4886-A2D2-12ED359D9648}" srcOrd="7" destOrd="0" presId="urn:microsoft.com/office/officeart/2011/layout/HexagonRadial"/>
    <dgm:cxn modelId="{99D92C5A-F5D2-4390-9785-0C6A296EA24C}" type="presParOf" srcId="{C98EB70A-BD70-4886-A2D2-12ED359D9648}" destId="{E45CB9FF-FFC7-4965-B004-6BAB4218A3A1}" srcOrd="0" destOrd="0" presId="urn:microsoft.com/office/officeart/2011/layout/HexagonRadial"/>
    <dgm:cxn modelId="{D34E0A16-8CAD-4582-88D0-270CEAD2B257}" type="presParOf" srcId="{ED24F791-481A-45BC-926E-210F02254911}" destId="{080FA405-EBB8-40BB-9B1C-9B1E48AC9703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85F0CD-F400-4AF4-843F-DF4BAF2FD58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6C725BA-C742-45AA-8EF1-91C56521B84A}">
      <dgm:prSet phldrT="[Текст]" custT="1"/>
      <dgm:spPr/>
      <dgm:t>
        <a:bodyPr/>
        <a:lstStyle/>
        <a:p>
          <a:r>
            <a:rPr lang="ru-RU" sz="2000" b="1" dirty="0" smtClean="0"/>
            <a:t>Образовательные организации обеспечивают профильность обучения путем заключения соглашений о сотрудничестве с:</a:t>
          </a:r>
          <a:endParaRPr lang="ru-RU" sz="2000" b="1" dirty="0"/>
        </a:p>
      </dgm:t>
    </dgm:pt>
    <dgm:pt modelId="{94246ADB-27DA-4EB4-B4B2-C30E41039A17}" type="parTrans" cxnId="{AF83BF1B-D2DD-48FC-8B74-2E94A52505F4}">
      <dgm:prSet/>
      <dgm:spPr/>
      <dgm:t>
        <a:bodyPr/>
        <a:lstStyle/>
        <a:p>
          <a:endParaRPr lang="ru-RU" sz="1050"/>
        </a:p>
      </dgm:t>
    </dgm:pt>
    <dgm:pt modelId="{E05B9728-AAC3-49C0-8D54-C0359A3B41F4}" type="sibTrans" cxnId="{AF83BF1B-D2DD-48FC-8B74-2E94A52505F4}">
      <dgm:prSet/>
      <dgm:spPr/>
      <dgm:t>
        <a:bodyPr/>
        <a:lstStyle/>
        <a:p>
          <a:endParaRPr lang="ru-RU" sz="1050"/>
        </a:p>
      </dgm:t>
    </dgm:pt>
    <dgm:pt modelId="{69B25703-1C43-41FF-8584-62A5B9D9B436}">
      <dgm:prSet custT="1"/>
      <dgm:spPr/>
      <dgm:t>
        <a:bodyPr/>
        <a:lstStyle/>
        <a:p>
          <a:pPr algn="just"/>
          <a:r>
            <a:rPr lang="ru-RU" sz="2000" b="1" dirty="0" smtClean="0"/>
            <a:t>колледжами, университетами, реализующими педагогические специальности и </a:t>
          </a:r>
          <a:r>
            <a:rPr lang="ru-RU" sz="2000" b="1" dirty="0" smtClean="0"/>
            <a:t>направления. </a:t>
          </a:r>
          <a:endParaRPr lang="ru-RU" sz="2000" b="1" dirty="0" smtClean="0"/>
        </a:p>
      </dgm:t>
    </dgm:pt>
    <dgm:pt modelId="{92596773-97AF-46F4-AC7E-589CDB9FA110}" type="parTrans" cxnId="{706F1E8B-95CC-485C-AD46-5BA5052F9A3B}">
      <dgm:prSet/>
      <dgm:spPr/>
      <dgm:t>
        <a:bodyPr/>
        <a:lstStyle/>
        <a:p>
          <a:endParaRPr lang="ru-RU" sz="2000"/>
        </a:p>
      </dgm:t>
    </dgm:pt>
    <dgm:pt modelId="{77804FCC-B139-4A96-92EF-C138A1B1AED4}" type="sibTrans" cxnId="{706F1E8B-95CC-485C-AD46-5BA5052F9A3B}">
      <dgm:prSet/>
      <dgm:spPr/>
      <dgm:t>
        <a:bodyPr/>
        <a:lstStyle/>
        <a:p>
          <a:endParaRPr lang="ru-RU" sz="2000"/>
        </a:p>
      </dgm:t>
    </dgm:pt>
    <dgm:pt modelId="{D75489CE-BDC5-467C-BCF6-1B036B0912F5}">
      <dgm:prSet phldrT="[Текст]" custT="1"/>
      <dgm:spPr/>
      <dgm:t>
        <a:bodyPr/>
        <a:lstStyle/>
        <a:p>
          <a:pPr algn="just"/>
          <a:r>
            <a:rPr lang="ru-RU" sz="2000" b="1" dirty="0" smtClean="0"/>
            <a:t>органами государственной власти, профильными </a:t>
          </a:r>
          <a:r>
            <a:rPr lang="ru-RU" sz="2000" b="1" dirty="0" smtClean="0"/>
            <a:t>ведомствами;</a:t>
          </a:r>
          <a:endParaRPr lang="ru-RU" sz="2000" b="1" dirty="0"/>
        </a:p>
      </dgm:t>
    </dgm:pt>
    <dgm:pt modelId="{1E60A951-9379-41BB-8253-71B49AF0DFF9}" type="parTrans" cxnId="{B2EA63D7-1C81-49E8-BDB1-0608CE688ABF}">
      <dgm:prSet/>
      <dgm:spPr/>
      <dgm:t>
        <a:bodyPr/>
        <a:lstStyle/>
        <a:p>
          <a:endParaRPr lang="ru-RU" sz="2000"/>
        </a:p>
      </dgm:t>
    </dgm:pt>
    <dgm:pt modelId="{D3258FD9-8239-4238-A861-D8B43062FDBD}" type="sibTrans" cxnId="{B2EA63D7-1C81-49E8-BDB1-0608CE688ABF}">
      <dgm:prSet/>
      <dgm:spPr/>
      <dgm:t>
        <a:bodyPr/>
        <a:lstStyle/>
        <a:p>
          <a:endParaRPr lang="ru-RU" sz="2000"/>
        </a:p>
      </dgm:t>
    </dgm:pt>
    <dgm:pt modelId="{08781426-B93D-4FB4-8BB2-869E4E9621DB}" type="pres">
      <dgm:prSet presAssocID="{A985F0CD-F400-4AF4-843F-DF4BAF2FD58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AA5768-A40C-4FEA-BE7A-0E6287B3D6D3}" type="pres">
      <dgm:prSet presAssocID="{16C725BA-C742-45AA-8EF1-91C56521B84A}" presName="parentLin" presStyleCnt="0"/>
      <dgm:spPr/>
      <dgm:t>
        <a:bodyPr/>
        <a:lstStyle/>
        <a:p>
          <a:endParaRPr lang="ru-RU"/>
        </a:p>
      </dgm:t>
    </dgm:pt>
    <dgm:pt modelId="{B009DBA8-DAF7-4711-9276-558D543B48F3}" type="pres">
      <dgm:prSet presAssocID="{16C725BA-C742-45AA-8EF1-91C56521B84A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213760BA-2DCC-414F-8382-ED28221EB001}" type="pres">
      <dgm:prSet presAssocID="{16C725BA-C742-45AA-8EF1-91C56521B84A}" presName="parentText" presStyleLbl="node1" presStyleIdx="0" presStyleCnt="1" custScaleX="131246" custScaleY="101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93F240-9A52-4E07-B25D-35A521D28E40}" type="pres">
      <dgm:prSet presAssocID="{16C725BA-C742-45AA-8EF1-91C56521B84A}" presName="negativeSpace" presStyleCnt="0"/>
      <dgm:spPr/>
      <dgm:t>
        <a:bodyPr/>
        <a:lstStyle/>
        <a:p>
          <a:endParaRPr lang="ru-RU"/>
        </a:p>
      </dgm:t>
    </dgm:pt>
    <dgm:pt modelId="{885572A8-4F25-4377-BC8B-688DE5BBBE68}" type="pres">
      <dgm:prSet presAssocID="{16C725BA-C742-45AA-8EF1-91C56521B84A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277B7E-1727-4505-8B4A-DF48058E06DD}" type="presOf" srcId="{A985F0CD-F400-4AF4-843F-DF4BAF2FD581}" destId="{08781426-B93D-4FB4-8BB2-869E4E9621DB}" srcOrd="0" destOrd="0" presId="urn:microsoft.com/office/officeart/2005/8/layout/list1"/>
    <dgm:cxn modelId="{DED3E0FE-EAE8-4B53-A8D9-E5224B4A8611}" type="presOf" srcId="{16C725BA-C742-45AA-8EF1-91C56521B84A}" destId="{B009DBA8-DAF7-4711-9276-558D543B48F3}" srcOrd="0" destOrd="0" presId="urn:microsoft.com/office/officeart/2005/8/layout/list1"/>
    <dgm:cxn modelId="{A7F8A108-83CA-4412-B18D-D053AE3EF179}" type="presOf" srcId="{16C725BA-C742-45AA-8EF1-91C56521B84A}" destId="{213760BA-2DCC-414F-8382-ED28221EB001}" srcOrd="1" destOrd="0" presId="urn:microsoft.com/office/officeart/2005/8/layout/list1"/>
    <dgm:cxn modelId="{32422E5C-A2D5-4813-8F36-DB879B951BC2}" type="presOf" srcId="{D75489CE-BDC5-467C-BCF6-1B036B0912F5}" destId="{885572A8-4F25-4377-BC8B-688DE5BBBE68}" srcOrd="0" destOrd="0" presId="urn:microsoft.com/office/officeart/2005/8/layout/list1"/>
    <dgm:cxn modelId="{CCEDD2A0-94AE-4C1F-829D-C8710A86C9D3}" type="presOf" srcId="{69B25703-1C43-41FF-8584-62A5B9D9B436}" destId="{885572A8-4F25-4377-BC8B-688DE5BBBE68}" srcOrd="0" destOrd="1" presId="urn:microsoft.com/office/officeart/2005/8/layout/list1"/>
    <dgm:cxn modelId="{AF83BF1B-D2DD-48FC-8B74-2E94A52505F4}" srcId="{A985F0CD-F400-4AF4-843F-DF4BAF2FD581}" destId="{16C725BA-C742-45AA-8EF1-91C56521B84A}" srcOrd="0" destOrd="0" parTransId="{94246ADB-27DA-4EB4-B4B2-C30E41039A17}" sibTransId="{E05B9728-AAC3-49C0-8D54-C0359A3B41F4}"/>
    <dgm:cxn modelId="{B2EA63D7-1C81-49E8-BDB1-0608CE688ABF}" srcId="{16C725BA-C742-45AA-8EF1-91C56521B84A}" destId="{D75489CE-BDC5-467C-BCF6-1B036B0912F5}" srcOrd="0" destOrd="0" parTransId="{1E60A951-9379-41BB-8253-71B49AF0DFF9}" sibTransId="{D3258FD9-8239-4238-A861-D8B43062FDBD}"/>
    <dgm:cxn modelId="{706F1E8B-95CC-485C-AD46-5BA5052F9A3B}" srcId="{16C725BA-C742-45AA-8EF1-91C56521B84A}" destId="{69B25703-1C43-41FF-8584-62A5B9D9B436}" srcOrd="1" destOrd="0" parTransId="{92596773-97AF-46F4-AC7E-589CDB9FA110}" sibTransId="{77804FCC-B139-4A96-92EF-C138A1B1AED4}"/>
    <dgm:cxn modelId="{4AB72D43-3792-495E-B62A-7AAC958CA865}" type="presParOf" srcId="{08781426-B93D-4FB4-8BB2-869E4E9621DB}" destId="{0DAA5768-A40C-4FEA-BE7A-0E6287B3D6D3}" srcOrd="0" destOrd="0" presId="urn:microsoft.com/office/officeart/2005/8/layout/list1"/>
    <dgm:cxn modelId="{04AB7E39-B4C3-4000-A33F-C0B4392AE222}" type="presParOf" srcId="{0DAA5768-A40C-4FEA-BE7A-0E6287B3D6D3}" destId="{B009DBA8-DAF7-4711-9276-558D543B48F3}" srcOrd="0" destOrd="0" presId="urn:microsoft.com/office/officeart/2005/8/layout/list1"/>
    <dgm:cxn modelId="{1EAE1DF4-16F4-4F1A-882E-BD721B05D341}" type="presParOf" srcId="{0DAA5768-A40C-4FEA-BE7A-0E6287B3D6D3}" destId="{213760BA-2DCC-414F-8382-ED28221EB001}" srcOrd="1" destOrd="0" presId="urn:microsoft.com/office/officeart/2005/8/layout/list1"/>
    <dgm:cxn modelId="{0F1EF17F-8075-4AB8-8F19-159343FB3396}" type="presParOf" srcId="{08781426-B93D-4FB4-8BB2-869E4E9621DB}" destId="{F093F240-9A52-4E07-B25D-35A521D28E40}" srcOrd="1" destOrd="0" presId="urn:microsoft.com/office/officeart/2005/8/layout/list1"/>
    <dgm:cxn modelId="{C7721004-8387-4683-8B92-4752AAF5F9C8}" type="presParOf" srcId="{08781426-B93D-4FB4-8BB2-869E4E9621DB}" destId="{885572A8-4F25-4377-BC8B-688DE5BBBE68}" srcOrd="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85F0CD-F400-4AF4-843F-DF4BAF2FD58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E926717-911E-40B9-B7F3-B7657F16038A}">
      <dgm:prSet phldrT="[Текст]" custT="1"/>
      <dgm:spPr/>
      <dgm:t>
        <a:bodyPr/>
        <a:lstStyle/>
        <a:p>
          <a:r>
            <a:rPr lang="ru-RU" sz="1600" b="1" dirty="0" smtClean="0"/>
            <a:t>В педагогические классы зачисляются:</a:t>
          </a:r>
          <a:endParaRPr lang="ru-RU" sz="1600" b="1" dirty="0"/>
        </a:p>
      </dgm:t>
    </dgm:pt>
    <dgm:pt modelId="{33620594-BBE7-406D-A890-1E8C1F364FA2}" type="parTrans" cxnId="{DB2CD631-C550-4A3E-9C92-638F06FE9AE1}">
      <dgm:prSet/>
      <dgm:spPr/>
      <dgm:t>
        <a:bodyPr/>
        <a:lstStyle/>
        <a:p>
          <a:endParaRPr lang="ru-RU"/>
        </a:p>
      </dgm:t>
    </dgm:pt>
    <dgm:pt modelId="{930E10D9-53EC-4C36-A9A3-9E1881934620}" type="sibTrans" cxnId="{DB2CD631-C550-4A3E-9C92-638F06FE9AE1}">
      <dgm:prSet/>
      <dgm:spPr/>
      <dgm:t>
        <a:bodyPr/>
        <a:lstStyle/>
        <a:p>
          <a:endParaRPr lang="ru-RU"/>
        </a:p>
      </dgm:t>
    </dgm:pt>
    <dgm:pt modelId="{D79CBF6D-3F8F-45D3-BC54-E3CD2269C6B3}">
      <dgm:prSet phldrT="[Текст]" custT="1"/>
      <dgm:spPr/>
      <dgm:t>
        <a:bodyPr/>
        <a:lstStyle/>
        <a:p>
          <a:r>
            <a:rPr lang="ru-RU" sz="1600" dirty="0" smtClean="0"/>
            <a:t>обучающиеся, успешно сдавшие экзамены за курс основной школы, независимо от места их проживания, по письменному заявлению родителей (законных представителей)</a:t>
          </a:r>
          <a:endParaRPr lang="ru-RU" sz="1600" b="1" dirty="0"/>
        </a:p>
      </dgm:t>
    </dgm:pt>
    <dgm:pt modelId="{820CAF3B-B018-4543-9974-62D9B7E89FC6}" type="parTrans" cxnId="{AE29F4BC-2C81-4921-86E4-57AAE969B82F}">
      <dgm:prSet/>
      <dgm:spPr/>
      <dgm:t>
        <a:bodyPr/>
        <a:lstStyle/>
        <a:p>
          <a:endParaRPr lang="ru-RU"/>
        </a:p>
      </dgm:t>
    </dgm:pt>
    <dgm:pt modelId="{3552B448-0BB5-4184-923C-01C7ECE8AE72}" type="sibTrans" cxnId="{AE29F4BC-2C81-4921-86E4-57AAE969B82F}">
      <dgm:prSet/>
      <dgm:spPr/>
      <dgm:t>
        <a:bodyPr/>
        <a:lstStyle/>
        <a:p>
          <a:endParaRPr lang="ru-RU"/>
        </a:p>
      </dgm:t>
    </dgm:pt>
    <dgm:pt modelId="{2A154F6E-DFE3-464D-BC75-9FD782D6D3E7}">
      <dgm:prSet phldrT="[Текст]" custT="1"/>
      <dgm:spPr/>
      <dgm:t>
        <a:bodyPr/>
        <a:lstStyle/>
        <a:p>
          <a:r>
            <a:rPr lang="ru-RU" sz="1600" b="1" dirty="0" smtClean="0"/>
            <a:t>Преимущественным правом поступления в педагогические классы пользуются:</a:t>
          </a:r>
          <a:endParaRPr lang="ru-RU" sz="1600" b="1" dirty="0"/>
        </a:p>
      </dgm:t>
    </dgm:pt>
    <dgm:pt modelId="{F4B5214E-A9D3-4EE3-88AB-B0BC8D22C9DB}" type="parTrans" cxnId="{746A9B75-01A5-43FD-BD35-E01291CBFB2D}">
      <dgm:prSet/>
      <dgm:spPr/>
      <dgm:t>
        <a:bodyPr/>
        <a:lstStyle/>
        <a:p>
          <a:endParaRPr lang="ru-RU"/>
        </a:p>
      </dgm:t>
    </dgm:pt>
    <dgm:pt modelId="{216FBBD5-838E-48F4-BA0F-B974919273B9}" type="sibTrans" cxnId="{746A9B75-01A5-43FD-BD35-E01291CBFB2D}">
      <dgm:prSet/>
      <dgm:spPr/>
      <dgm:t>
        <a:bodyPr/>
        <a:lstStyle/>
        <a:p>
          <a:endParaRPr lang="ru-RU"/>
        </a:p>
      </dgm:t>
    </dgm:pt>
    <dgm:pt modelId="{518013A7-F1CF-4E09-B407-901C211F3B41}">
      <dgm:prSet phldrT="[Текст]" custT="1"/>
      <dgm:spPr/>
      <dgm:t>
        <a:bodyPr/>
        <a:lstStyle/>
        <a:p>
          <a:r>
            <a:rPr lang="ru-RU" sz="1600" dirty="0" smtClean="0"/>
            <a:t>выпускники 9-х классов, наиболее успешно прошедшие государственную (итоговую) аттестацию за курс основного общего образования;</a:t>
          </a:r>
          <a:endParaRPr lang="ru-RU" sz="1600" b="1" dirty="0"/>
        </a:p>
      </dgm:t>
    </dgm:pt>
    <dgm:pt modelId="{DED3A7B3-646B-4691-B19E-6C7EFA6046AA}" type="parTrans" cxnId="{4205459C-96C2-42EB-8EC1-C005F46BC4F0}">
      <dgm:prSet/>
      <dgm:spPr/>
      <dgm:t>
        <a:bodyPr/>
        <a:lstStyle/>
        <a:p>
          <a:endParaRPr lang="ru-RU"/>
        </a:p>
      </dgm:t>
    </dgm:pt>
    <dgm:pt modelId="{E471FD8A-4D77-48D9-9874-6F99D6A14A71}" type="sibTrans" cxnId="{4205459C-96C2-42EB-8EC1-C005F46BC4F0}">
      <dgm:prSet/>
      <dgm:spPr/>
      <dgm:t>
        <a:bodyPr/>
        <a:lstStyle/>
        <a:p>
          <a:endParaRPr lang="ru-RU"/>
        </a:p>
      </dgm:t>
    </dgm:pt>
    <dgm:pt modelId="{BCAD1F7B-4300-4818-8C85-80C7BD3ACB9E}">
      <dgm:prSet custT="1"/>
      <dgm:spPr/>
      <dgm:t>
        <a:bodyPr/>
        <a:lstStyle/>
        <a:p>
          <a:r>
            <a:rPr lang="ru-RU" sz="1600" dirty="0" smtClean="0"/>
            <a:t>победители и призеры этапов ВОШ;</a:t>
          </a:r>
          <a:endParaRPr lang="ru-RU" sz="1600" dirty="0"/>
        </a:p>
      </dgm:t>
    </dgm:pt>
    <dgm:pt modelId="{6D700F70-2744-49DB-A5BF-5FA911E4E96E}" type="parTrans" cxnId="{0524F1C3-4C16-4353-BBB1-B7AD2EB40068}">
      <dgm:prSet/>
      <dgm:spPr/>
      <dgm:t>
        <a:bodyPr/>
        <a:lstStyle/>
        <a:p>
          <a:endParaRPr lang="ru-RU"/>
        </a:p>
      </dgm:t>
    </dgm:pt>
    <dgm:pt modelId="{D32F7CB7-FE10-484A-B270-0BEFB81C7782}" type="sibTrans" cxnId="{0524F1C3-4C16-4353-BBB1-B7AD2EB40068}">
      <dgm:prSet/>
      <dgm:spPr/>
      <dgm:t>
        <a:bodyPr/>
        <a:lstStyle/>
        <a:p>
          <a:endParaRPr lang="ru-RU"/>
        </a:p>
      </dgm:t>
    </dgm:pt>
    <dgm:pt modelId="{4E133A8E-321F-4BE0-AC6E-173F694CFB1D}">
      <dgm:prSet custT="1"/>
      <dgm:spPr/>
      <dgm:t>
        <a:bodyPr/>
        <a:lstStyle/>
        <a:p>
          <a:r>
            <a:rPr lang="ru-RU" sz="1600" dirty="0" smtClean="0"/>
            <a:t>победители и призеры творческих конкурсов различных уровней;</a:t>
          </a:r>
          <a:endParaRPr lang="ru-RU" sz="1600" dirty="0"/>
        </a:p>
      </dgm:t>
    </dgm:pt>
    <dgm:pt modelId="{681FCC38-3B7B-4AF0-B7B5-368607A7A7AC}" type="parTrans" cxnId="{C330A2BE-5288-4BC5-AE46-7FAEA5CEB81C}">
      <dgm:prSet/>
      <dgm:spPr/>
      <dgm:t>
        <a:bodyPr/>
        <a:lstStyle/>
        <a:p>
          <a:endParaRPr lang="ru-RU"/>
        </a:p>
      </dgm:t>
    </dgm:pt>
    <dgm:pt modelId="{7CCD5659-B626-445C-8504-C28E3A0DF7F8}" type="sibTrans" cxnId="{C330A2BE-5288-4BC5-AE46-7FAEA5CEB81C}">
      <dgm:prSet/>
      <dgm:spPr/>
      <dgm:t>
        <a:bodyPr/>
        <a:lstStyle/>
        <a:p>
          <a:endParaRPr lang="ru-RU"/>
        </a:p>
      </dgm:t>
    </dgm:pt>
    <dgm:pt modelId="{0095B616-7376-4247-8513-E22CDB336D6A}">
      <dgm:prSet custT="1"/>
      <dgm:spPr/>
      <dgm:t>
        <a:bodyPr/>
        <a:lstStyle/>
        <a:p>
          <a:r>
            <a:rPr lang="ru-RU" sz="1600" dirty="0" smtClean="0"/>
            <a:t>дети – сироты, оставшиеся без попечения родителей;</a:t>
          </a:r>
          <a:endParaRPr lang="ru-RU" sz="1600" dirty="0"/>
        </a:p>
      </dgm:t>
    </dgm:pt>
    <dgm:pt modelId="{4D23FB4B-EE8D-46C3-8399-0507D921CF18}" type="parTrans" cxnId="{942E8505-2818-4A27-A6AA-7905C99CBC59}">
      <dgm:prSet/>
      <dgm:spPr/>
      <dgm:t>
        <a:bodyPr/>
        <a:lstStyle/>
        <a:p>
          <a:endParaRPr lang="ru-RU"/>
        </a:p>
      </dgm:t>
    </dgm:pt>
    <dgm:pt modelId="{DF20ACCC-6397-4C1A-B528-ACAA9E159F75}" type="sibTrans" cxnId="{942E8505-2818-4A27-A6AA-7905C99CBC59}">
      <dgm:prSet/>
      <dgm:spPr/>
      <dgm:t>
        <a:bodyPr/>
        <a:lstStyle/>
        <a:p>
          <a:endParaRPr lang="ru-RU"/>
        </a:p>
      </dgm:t>
    </dgm:pt>
    <dgm:pt modelId="{F8A17B29-8B95-422E-BF6E-B6637FA00113}">
      <dgm:prSet custT="1"/>
      <dgm:spPr/>
      <dgm:t>
        <a:bodyPr/>
        <a:lstStyle/>
        <a:p>
          <a:r>
            <a:rPr lang="ru-RU" sz="1600" dirty="0" smtClean="0"/>
            <a:t>прошедшие </a:t>
          </a:r>
          <a:r>
            <a:rPr lang="ru-RU" sz="1600" dirty="0" err="1" smtClean="0"/>
            <a:t>предпрофильную</a:t>
          </a:r>
          <a:r>
            <a:rPr lang="ru-RU" sz="1600" dirty="0" smtClean="0"/>
            <a:t> подготовку, имеющие устойчивый интерес к избранной профессии.</a:t>
          </a:r>
          <a:endParaRPr lang="ru-RU" sz="1600" dirty="0"/>
        </a:p>
      </dgm:t>
    </dgm:pt>
    <dgm:pt modelId="{38D6A0DE-3A96-471E-858A-70BECE05FA7B}" type="parTrans" cxnId="{7CC7397F-5F81-466B-94F8-8F5481496B8C}">
      <dgm:prSet/>
      <dgm:spPr/>
      <dgm:t>
        <a:bodyPr/>
        <a:lstStyle/>
        <a:p>
          <a:endParaRPr lang="ru-RU"/>
        </a:p>
      </dgm:t>
    </dgm:pt>
    <dgm:pt modelId="{0B188447-EB75-4994-A2A8-3802F14DEEC8}" type="sibTrans" cxnId="{7CC7397F-5F81-466B-94F8-8F5481496B8C}">
      <dgm:prSet/>
      <dgm:spPr/>
      <dgm:t>
        <a:bodyPr/>
        <a:lstStyle/>
        <a:p>
          <a:endParaRPr lang="ru-RU"/>
        </a:p>
      </dgm:t>
    </dgm:pt>
    <dgm:pt modelId="{B6D611BC-4233-432F-8602-09BA20843152}">
      <dgm:prSet phldrT="[Текст]" custT="1"/>
      <dgm:spPr/>
      <dgm:t>
        <a:bodyPr/>
        <a:lstStyle/>
        <a:p>
          <a:r>
            <a:rPr lang="ru-RU" sz="1600" dirty="0" smtClean="0"/>
            <a:t>выпускники 9 классов, получившие аттестат особого образца;</a:t>
          </a:r>
          <a:endParaRPr lang="ru-RU" sz="1600" b="1" dirty="0"/>
        </a:p>
      </dgm:t>
    </dgm:pt>
    <dgm:pt modelId="{0D03A058-6FEC-40F0-B73C-A9242A1B2722}" type="parTrans" cxnId="{779125BE-3DC3-4A9F-AB62-4C6488312D12}">
      <dgm:prSet/>
      <dgm:spPr/>
      <dgm:t>
        <a:bodyPr/>
        <a:lstStyle/>
        <a:p>
          <a:endParaRPr lang="ru-RU"/>
        </a:p>
      </dgm:t>
    </dgm:pt>
    <dgm:pt modelId="{07F6A21E-7C7E-4C21-B3D1-04B20E2091C6}" type="sibTrans" cxnId="{779125BE-3DC3-4A9F-AB62-4C6488312D12}">
      <dgm:prSet/>
      <dgm:spPr/>
      <dgm:t>
        <a:bodyPr/>
        <a:lstStyle/>
        <a:p>
          <a:endParaRPr lang="ru-RU"/>
        </a:p>
      </dgm:t>
    </dgm:pt>
    <dgm:pt modelId="{542C3986-BC34-4CE2-9013-53F399E0C502}" type="pres">
      <dgm:prSet presAssocID="{A985F0CD-F400-4AF4-843F-DF4BAF2FD5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1A4D38-E940-4164-B261-108D1D28B148}" type="pres">
      <dgm:prSet presAssocID="{8E926717-911E-40B9-B7F3-B7657F16038A}" presName="parentText" presStyleLbl="node1" presStyleIdx="0" presStyleCnt="2" custScaleY="364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0E787-9CC4-4F06-8322-0C5B8E5DD113}" type="pres">
      <dgm:prSet presAssocID="{8E926717-911E-40B9-B7F3-B7657F16038A}" presName="childText" presStyleLbl="revTx" presStyleIdx="0" presStyleCnt="2" custScaleY="49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963D9-A734-4771-91CA-A67F2BDD597E}" type="pres">
      <dgm:prSet presAssocID="{2A154F6E-DFE3-464D-BC75-9FD782D6D3E7}" presName="parentText" presStyleLbl="node1" presStyleIdx="1" presStyleCnt="2" custScaleY="2943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BB5B7-48F1-4852-9E81-3120D2C54AD9}" type="pres">
      <dgm:prSet presAssocID="{2A154F6E-DFE3-464D-BC75-9FD782D6D3E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2C1814-C9AC-4AAD-BDB6-9D90D8CA29FF}" type="presOf" srcId="{518013A7-F1CF-4E09-B407-901C211F3B41}" destId="{E92BB5B7-48F1-4852-9E81-3120D2C54AD9}" srcOrd="0" destOrd="0" presId="urn:microsoft.com/office/officeart/2005/8/layout/vList2"/>
    <dgm:cxn modelId="{C330A2BE-5288-4BC5-AE46-7FAEA5CEB81C}" srcId="{2A154F6E-DFE3-464D-BC75-9FD782D6D3E7}" destId="{4E133A8E-321F-4BE0-AC6E-173F694CFB1D}" srcOrd="3" destOrd="0" parTransId="{681FCC38-3B7B-4AF0-B7B5-368607A7A7AC}" sibTransId="{7CCD5659-B626-445C-8504-C28E3A0DF7F8}"/>
    <dgm:cxn modelId="{1B69B7DB-1B2B-47B6-BF9C-55C232CBC943}" type="presOf" srcId="{2A154F6E-DFE3-464D-BC75-9FD782D6D3E7}" destId="{793963D9-A734-4771-91CA-A67F2BDD597E}" srcOrd="0" destOrd="0" presId="urn:microsoft.com/office/officeart/2005/8/layout/vList2"/>
    <dgm:cxn modelId="{4205459C-96C2-42EB-8EC1-C005F46BC4F0}" srcId="{2A154F6E-DFE3-464D-BC75-9FD782D6D3E7}" destId="{518013A7-F1CF-4E09-B407-901C211F3B41}" srcOrd="0" destOrd="0" parTransId="{DED3A7B3-646B-4691-B19E-6C7EFA6046AA}" sibTransId="{E471FD8A-4D77-48D9-9874-6F99D6A14A71}"/>
    <dgm:cxn modelId="{855C960D-65C5-410E-8743-BB71D67DA73A}" type="presOf" srcId="{F8A17B29-8B95-422E-BF6E-B6637FA00113}" destId="{E92BB5B7-48F1-4852-9E81-3120D2C54AD9}" srcOrd="0" destOrd="5" presId="urn:microsoft.com/office/officeart/2005/8/layout/vList2"/>
    <dgm:cxn modelId="{A2F52A29-C81B-424F-8C6C-7F192EDC66CC}" type="presOf" srcId="{D79CBF6D-3F8F-45D3-BC54-E3CD2269C6B3}" destId="{50D0E787-9CC4-4F06-8322-0C5B8E5DD113}" srcOrd="0" destOrd="0" presId="urn:microsoft.com/office/officeart/2005/8/layout/vList2"/>
    <dgm:cxn modelId="{942E8505-2818-4A27-A6AA-7905C99CBC59}" srcId="{2A154F6E-DFE3-464D-BC75-9FD782D6D3E7}" destId="{0095B616-7376-4247-8513-E22CDB336D6A}" srcOrd="4" destOrd="0" parTransId="{4D23FB4B-EE8D-46C3-8399-0507D921CF18}" sibTransId="{DF20ACCC-6397-4C1A-B528-ACAA9E159F75}"/>
    <dgm:cxn modelId="{AE29F4BC-2C81-4921-86E4-57AAE969B82F}" srcId="{8E926717-911E-40B9-B7F3-B7657F16038A}" destId="{D79CBF6D-3F8F-45D3-BC54-E3CD2269C6B3}" srcOrd="0" destOrd="0" parTransId="{820CAF3B-B018-4543-9974-62D9B7E89FC6}" sibTransId="{3552B448-0BB5-4184-923C-01C7ECE8AE72}"/>
    <dgm:cxn modelId="{EB48A66A-77F5-476D-9F81-F54EF3760303}" type="presOf" srcId="{4E133A8E-321F-4BE0-AC6E-173F694CFB1D}" destId="{E92BB5B7-48F1-4852-9E81-3120D2C54AD9}" srcOrd="0" destOrd="3" presId="urn:microsoft.com/office/officeart/2005/8/layout/vList2"/>
    <dgm:cxn modelId="{DB2CD631-C550-4A3E-9C92-638F06FE9AE1}" srcId="{A985F0CD-F400-4AF4-843F-DF4BAF2FD581}" destId="{8E926717-911E-40B9-B7F3-B7657F16038A}" srcOrd="0" destOrd="0" parTransId="{33620594-BBE7-406D-A890-1E8C1F364FA2}" sibTransId="{930E10D9-53EC-4C36-A9A3-9E1881934620}"/>
    <dgm:cxn modelId="{7CC7397F-5F81-466B-94F8-8F5481496B8C}" srcId="{2A154F6E-DFE3-464D-BC75-9FD782D6D3E7}" destId="{F8A17B29-8B95-422E-BF6E-B6637FA00113}" srcOrd="5" destOrd="0" parTransId="{38D6A0DE-3A96-471E-858A-70BECE05FA7B}" sibTransId="{0B188447-EB75-4994-A2A8-3802F14DEEC8}"/>
    <dgm:cxn modelId="{779125BE-3DC3-4A9F-AB62-4C6488312D12}" srcId="{2A154F6E-DFE3-464D-BC75-9FD782D6D3E7}" destId="{B6D611BC-4233-432F-8602-09BA20843152}" srcOrd="1" destOrd="0" parTransId="{0D03A058-6FEC-40F0-B73C-A9242A1B2722}" sibTransId="{07F6A21E-7C7E-4C21-B3D1-04B20E2091C6}"/>
    <dgm:cxn modelId="{3182F85B-2523-4DC8-A0AB-CCFCB013F916}" type="presOf" srcId="{A985F0CD-F400-4AF4-843F-DF4BAF2FD581}" destId="{542C3986-BC34-4CE2-9013-53F399E0C502}" srcOrd="0" destOrd="0" presId="urn:microsoft.com/office/officeart/2005/8/layout/vList2"/>
    <dgm:cxn modelId="{A1E9A7F9-B02F-4625-B42F-952B72338662}" type="presOf" srcId="{B6D611BC-4233-432F-8602-09BA20843152}" destId="{E92BB5B7-48F1-4852-9E81-3120D2C54AD9}" srcOrd="0" destOrd="1" presId="urn:microsoft.com/office/officeart/2005/8/layout/vList2"/>
    <dgm:cxn modelId="{767EBB81-28AD-41B1-8AAB-8410CD43C322}" type="presOf" srcId="{BCAD1F7B-4300-4818-8C85-80C7BD3ACB9E}" destId="{E92BB5B7-48F1-4852-9E81-3120D2C54AD9}" srcOrd="0" destOrd="2" presId="urn:microsoft.com/office/officeart/2005/8/layout/vList2"/>
    <dgm:cxn modelId="{EE8AC4CC-5D14-4FC8-A3F5-CC68D4CAC602}" type="presOf" srcId="{8E926717-911E-40B9-B7F3-B7657F16038A}" destId="{031A4D38-E940-4164-B261-108D1D28B148}" srcOrd="0" destOrd="0" presId="urn:microsoft.com/office/officeart/2005/8/layout/vList2"/>
    <dgm:cxn modelId="{7A95DBE1-E119-4E7F-8A2D-DA74665E26A8}" type="presOf" srcId="{0095B616-7376-4247-8513-E22CDB336D6A}" destId="{E92BB5B7-48F1-4852-9E81-3120D2C54AD9}" srcOrd="0" destOrd="4" presId="urn:microsoft.com/office/officeart/2005/8/layout/vList2"/>
    <dgm:cxn modelId="{0524F1C3-4C16-4353-BBB1-B7AD2EB40068}" srcId="{2A154F6E-DFE3-464D-BC75-9FD782D6D3E7}" destId="{BCAD1F7B-4300-4818-8C85-80C7BD3ACB9E}" srcOrd="2" destOrd="0" parTransId="{6D700F70-2744-49DB-A5BF-5FA911E4E96E}" sibTransId="{D32F7CB7-FE10-484A-B270-0BEFB81C7782}"/>
    <dgm:cxn modelId="{746A9B75-01A5-43FD-BD35-E01291CBFB2D}" srcId="{A985F0CD-F400-4AF4-843F-DF4BAF2FD581}" destId="{2A154F6E-DFE3-464D-BC75-9FD782D6D3E7}" srcOrd="1" destOrd="0" parTransId="{F4B5214E-A9D3-4EE3-88AB-B0BC8D22C9DB}" sibTransId="{216FBBD5-838E-48F4-BA0F-B974919273B9}"/>
    <dgm:cxn modelId="{0728E1B6-73DE-44E9-BCC9-7F97AB215BF2}" type="presParOf" srcId="{542C3986-BC34-4CE2-9013-53F399E0C502}" destId="{031A4D38-E940-4164-B261-108D1D28B148}" srcOrd="0" destOrd="0" presId="urn:microsoft.com/office/officeart/2005/8/layout/vList2"/>
    <dgm:cxn modelId="{68CBEED1-EB99-4EC1-BDD4-D9ADB967136B}" type="presParOf" srcId="{542C3986-BC34-4CE2-9013-53F399E0C502}" destId="{50D0E787-9CC4-4F06-8322-0C5B8E5DD113}" srcOrd="1" destOrd="0" presId="urn:microsoft.com/office/officeart/2005/8/layout/vList2"/>
    <dgm:cxn modelId="{288D3C72-A6C5-46E4-A07D-E812762A9E01}" type="presParOf" srcId="{542C3986-BC34-4CE2-9013-53F399E0C502}" destId="{793963D9-A734-4771-91CA-A67F2BDD597E}" srcOrd="2" destOrd="0" presId="urn:microsoft.com/office/officeart/2005/8/layout/vList2"/>
    <dgm:cxn modelId="{D3B63031-F2FB-447E-AE53-7A0C18D7FF2F}" type="presParOf" srcId="{542C3986-BC34-4CE2-9013-53F399E0C502}" destId="{E92BB5B7-48F1-4852-9E81-3120D2C54AD9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80D5AA-6427-4DF6-A437-04828DAB82EF}">
      <dsp:nvSpPr>
        <dsp:cNvPr id="0" name=""/>
        <dsp:cNvSpPr/>
      </dsp:nvSpPr>
      <dsp:spPr>
        <a:xfrm>
          <a:off x="1869446" y="1041240"/>
          <a:ext cx="1323617" cy="1144848"/>
        </a:xfrm>
        <a:prstGeom prst="hexagon">
          <a:avLst>
            <a:gd name="adj" fmla="val 28570"/>
            <a:gd name="vf" fmla="val 11547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/>
            <a:t>Профильное обучение</a:t>
          </a:r>
          <a:endParaRPr lang="ru-RU" sz="1200" b="1" kern="1200" dirty="0"/>
        </a:p>
      </dsp:txBody>
      <dsp:txXfrm>
        <a:off x="1869446" y="1041240"/>
        <a:ext cx="1323617" cy="1144848"/>
      </dsp:txXfrm>
    </dsp:sp>
    <dsp:sp modelId="{6D1ED744-4602-4E09-9ECF-D5D90DB72083}">
      <dsp:nvSpPr>
        <dsp:cNvPr id="0" name=""/>
        <dsp:cNvSpPr/>
      </dsp:nvSpPr>
      <dsp:spPr>
        <a:xfrm>
          <a:off x="1908944" y="482566"/>
          <a:ext cx="499465" cy="4302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ACCA00-0500-426D-9EEC-9500AA5FADEB}">
      <dsp:nvSpPr>
        <dsp:cNvPr id="0" name=""/>
        <dsp:cNvSpPr/>
      </dsp:nvSpPr>
      <dsp:spPr>
        <a:xfrm>
          <a:off x="1991396" y="0"/>
          <a:ext cx="1084560" cy="938278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ООО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 (9 </a:t>
          </a:r>
          <a:r>
            <a:rPr lang="ru-RU" sz="1100" b="1" kern="1200" dirty="0" err="1" smtClean="0"/>
            <a:t>кл</a:t>
          </a:r>
          <a:r>
            <a:rPr lang="ru-RU" sz="1100" b="1" kern="1200" dirty="0" smtClean="0"/>
            <a:t>.)</a:t>
          </a:r>
          <a:endParaRPr lang="ru-RU" sz="1100" b="1" kern="1200" dirty="0"/>
        </a:p>
      </dsp:txBody>
      <dsp:txXfrm>
        <a:off x="1991396" y="0"/>
        <a:ext cx="1084560" cy="938278"/>
      </dsp:txXfrm>
    </dsp:sp>
    <dsp:sp modelId="{071BBF7D-8C36-4231-9211-AEA5F3155549}">
      <dsp:nvSpPr>
        <dsp:cNvPr id="0" name=""/>
        <dsp:cNvSpPr/>
      </dsp:nvSpPr>
      <dsp:spPr>
        <a:xfrm>
          <a:off x="1312140" y="1286115"/>
          <a:ext cx="499465" cy="430246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614D58-3DCF-491F-8E95-06A43A728380}">
      <dsp:nvSpPr>
        <dsp:cNvPr id="0" name=""/>
        <dsp:cNvSpPr/>
      </dsp:nvSpPr>
      <dsp:spPr>
        <a:xfrm>
          <a:off x="1017169" y="565375"/>
          <a:ext cx="1084560" cy="938278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СОО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(11 </a:t>
          </a:r>
          <a:r>
            <a:rPr lang="ru-RU" sz="1100" b="1" kern="1200" dirty="0" err="1" smtClean="0"/>
            <a:t>кл</a:t>
          </a:r>
          <a:r>
            <a:rPr lang="ru-RU" sz="1100" b="1" kern="1200" dirty="0" smtClean="0"/>
            <a:t>.)</a:t>
          </a:r>
          <a:endParaRPr lang="ru-RU" sz="1100" b="1" kern="1200" dirty="0"/>
        </a:p>
      </dsp:txBody>
      <dsp:txXfrm>
        <a:off x="1017169" y="565375"/>
        <a:ext cx="1084560" cy="938278"/>
      </dsp:txXfrm>
    </dsp:sp>
    <dsp:sp modelId="{E45CB9FF-FFC7-4965-B004-6BAB4218A3A1}">
      <dsp:nvSpPr>
        <dsp:cNvPr id="0" name=""/>
        <dsp:cNvSpPr/>
      </dsp:nvSpPr>
      <dsp:spPr>
        <a:xfrm>
          <a:off x="1744003" y="2220384"/>
          <a:ext cx="499465" cy="430246"/>
        </a:xfrm>
        <a:prstGeom prst="hexagon">
          <a:avLst>
            <a:gd name="adj" fmla="val 289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6B955-2773-4E41-973E-26CB8D14722A}">
      <dsp:nvSpPr>
        <dsp:cNvPr id="0" name=""/>
        <dsp:cNvSpPr/>
      </dsp:nvSpPr>
      <dsp:spPr>
        <a:xfrm>
          <a:off x="1017169" y="1699895"/>
          <a:ext cx="1084560" cy="938278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СПО</a:t>
          </a:r>
          <a:endParaRPr lang="ru-RU" sz="1100" b="1" kern="1200" dirty="0"/>
        </a:p>
      </dsp:txBody>
      <dsp:txXfrm>
        <a:off x="1017169" y="1699895"/>
        <a:ext cx="1084560" cy="938278"/>
      </dsp:txXfrm>
    </dsp:sp>
    <dsp:sp modelId="{080FA405-EBB8-40BB-9B1C-9B1E48AC9703}">
      <dsp:nvSpPr>
        <dsp:cNvPr id="0" name=""/>
        <dsp:cNvSpPr/>
      </dsp:nvSpPr>
      <dsp:spPr>
        <a:xfrm>
          <a:off x="1991396" y="2289374"/>
          <a:ext cx="1084560" cy="938278"/>
        </a:xfrm>
        <a:prstGeom prst="hexagon">
          <a:avLst>
            <a:gd name="adj" fmla="val 28570"/>
            <a:gd name="vf" fmla="val 11547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ВО</a:t>
          </a:r>
          <a:endParaRPr lang="ru-RU" sz="1100" b="1" kern="1200" dirty="0"/>
        </a:p>
      </dsp:txBody>
      <dsp:txXfrm>
        <a:off x="1991396" y="2289374"/>
        <a:ext cx="1084560" cy="93827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5572A8-4F25-4377-BC8B-688DE5BBBE68}">
      <dsp:nvSpPr>
        <dsp:cNvPr id="0" name=""/>
        <dsp:cNvSpPr/>
      </dsp:nvSpPr>
      <dsp:spPr>
        <a:xfrm>
          <a:off x="0" y="749521"/>
          <a:ext cx="8922731" cy="204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503" tIns="999744" rIns="69250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органами государственной власти, профильными </a:t>
          </a:r>
          <a:r>
            <a:rPr lang="ru-RU" sz="2000" b="1" kern="1200" dirty="0" smtClean="0"/>
            <a:t>ведомствами;</a:t>
          </a:r>
          <a:endParaRPr lang="ru-RU" sz="2000" b="1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колледжами, университетами, реализующими педагогические специальности и </a:t>
          </a:r>
          <a:r>
            <a:rPr lang="ru-RU" sz="2000" b="1" kern="1200" dirty="0" smtClean="0"/>
            <a:t>направления. </a:t>
          </a:r>
          <a:endParaRPr lang="ru-RU" sz="2000" b="1" kern="1200" dirty="0" smtClean="0"/>
        </a:p>
      </dsp:txBody>
      <dsp:txXfrm>
        <a:off x="0" y="749521"/>
        <a:ext cx="8922731" cy="2041200"/>
      </dsp:txXfrm>
    </dsp:sp>
    <dsp:sp modelId="{213760BA-2DCC-414F-8382-ED28221EB001}">
      <dsp:nvSpPr>
        <dsp:cNvPr id="0" name=""/>
        <dsp:cNvSpPr/>
      </dsp:nvSpPr>
      <dsp:spPr>
        <a:xfrm>
          <a:off x="446136" y="17590"/>
          <a:ext cx="8197509" cy="14404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81" tIns="0" rIns="23608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Образовательные организации обеспечивают профильность обучения путем заключения соглашений о сотрудничестве с:</a:t>
          </a:r>
          <a:endParaRPr lang="ru-RU" sz="2000" b="1" kern="1200" dirty="0"/>
        </a:p>
      </dsp:txBody>
      <dsp:txXfrm>
        <a:off x="446136" y="17590"/>
        <a:ext cx="8197509" cy="14404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1A4D38-E940-4164-B261-108D1D28B148}">
      <dsp:nvSpPr>
        <dsp:cNvPr id="0" name=""/>
        <dsp:cNvSpPr/>
      </dsp:nvSpPr>
      <dsp:spPr>
        <a:xfrm>
          <a:off x="0" y="369737"/>
          <a:ext cx="8922731" cy="43659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В педагогические классы зачисляются:</a:t>
          </a:r>
          <a:endParaRPr lang="ru-RU" sz="1600" b="1" kern="1200" dirty="0"/>
        </a:p>
      </dsp:txBody>
      <dsp:txXfrm>
        <a:off x="0" y="369737"/>
        <a:ext cx="8922731" cy="436592"/>
      </dsp:txXfrm>
    </dsp:sp>
    <dsp:sp modelId="{50D0E787-9CC4-4F06-8322-0C5B8E5DD113}">
      <dsp:nvSpPr>
        <dsp:cNvPr id="0" name=""/>
        <dsp:cNvSpPr/>
      </dsp:nvSpPr>
      <dsp:spPr>
        <a:xfrm>
          <a:off x="0" y="806330"/>
          <a:ext cx="8922731" cy="52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29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обучающиеся, успешно сдавшие экзамены за курс основной школы, независимо от места их проживания, по письменному заявлению родителей (законных представителей)</a:t>
          </a:r>
          <a:endParaRPr lang="ru-RU" sz="1600" b="1" kern="1200" dirty="0"/>
        </a:p>
      </dsp:txBody>
      <dsp:txXfrm>
        <a:off x="0" y="806330"/>
        <a:ext cx="8922731" cy="524525"/>
      </dsp:txXfrm>
    </dsp:sp>
    <dsp:sp modelId="{793963D9-A734-4771-91CA-A67F2BDD597E}">
      <dsp:nvSpPr>
        <dsp:cNvPr id="0" name=""/>
        <dsp:cNvSpPr/>
      </dsp:nvSpPr>
      <dsp:spPr>
        <a:xfrm>
          <a:off x="0" y="1330855"/>
          <a:ext cx="8922731" cy="35270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Преимущественным правом поступления в педагогические классы пользуются:</a:t>
          </a:r>
          <a:endParaRPr lang="ru-RU" sz="1600" b="1" kern="1200" dirty="0"/>
        </a:p>
      </dsp:txBody>
      <dsp:txXfrm>
        <a:off x="0" y="1330855"/>
        <a:ext cx="8922731" cy="352702"/>
      </dsp:txXfrm>
    </dsp:sp>
    <dsp:sp modelId="{E92BB5B7-48F1-4852-9E81-3120D2C54AD9}">
      <dsp:nvSpPr>
        <dsp:cNvPr id="0" name=""/>
        <dsp:cNvSpPr/>
      </dsp:nvSpPr>
      <dsp:spPr>
        <a:xfrm>
          <a:off x="0" y="1683558"/>
          <a:ext cx="8922731" cy="208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29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выпускники 9-х классов, наиболее успешно прошедшие государственную (итоговую) аттестацию за курс основного общего образования;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выпускники 9 классов, получившие аттестат особого образца;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победители и призеры этапов ВОШ;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победители и призеры творческих конкурсов различных уровней;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дети – сироты, оставшиеся без попечения родителей;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/>
            <a:t>прошедшие </a:t>
          </a:r>
          <a:r>
            <a:rPr lang="ru-RU" sz="1600" kern="1200" dirty="0" err="1" smtClean="0"/>
            <a:t>предпрофильную</a:t>
          </a:r>
          <a:r>
            <a:rPr lang="ru-RU" sz="1600" kern="1200" dirty="0" smtClean="0"/>
            <a:t> подготовку, имеющие устойчивый интерес к избранной профессии.</a:t>
          </a:r>
          <a:endParaRPr lang="ru-RU" sz="1600" kern="1200" dirty="0"/>
        </a:p>
      </dsp:txBody>
      <dsp:txXfrm>
        <a:off x="0" y="1683558"/>
        <a:ext cx="8922731" cy="208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9435" y="0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5" y="4724202"/>
            <a:ext cx="545084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9435" y="9446678"/>
            <a:ext cx="2952538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формировании педагогических классов в Республике Башкортостан.</a:t>
            </a:r>
            <a:br>
              <a:rPr lang="ru-RU" sz="3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классы </a:t>
            </a:r>
            <a:br>
              <a:rPr lang="ru-RU" sz="3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форма профильного образования старшеклассников в Республике Башкортостан</a:t>
            </a:r>
            <a:endParaRPr lang="ru-RU" sz="31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54006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Спикер: Илюшина Наталья Степановна, </a:t>
            </a:r>
          </a:p>
          <a:p>
            <a:pPr algn="l">
              <a:spcBef>
                <a:spcPts val="0"/>
              </a:spcBef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начальник отдела развития карьеры студентов</a:t>
            </a:r>
          </a:p>
          <a:p>
            <a:pPr algn="l">
              <a:spcBef>
                <a:spcPts val="0"/>
              </a:spcBef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ФГБОУ ВО «БГПУ им.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</a:rPr>
              <a:t>М.Акмуллы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563638"/>
            <a:ext cx="8221556" cy="2162130"/>
          </a:xfrm>
          <a:prstGeom prst="rect">
            <a:avLst/>
          </a:prstGeom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ru-RU" sz="2000" b="1" dirty="0"/>
              <a:t>Предметный профиль </a:t>
            </a:r>
            <a:r>
              <a:rPr lang="ru-RU" sz="2000" b="1" dirty="0" smtClean="0"/>
              <a:t>педагогических </a:t>
            </a:r>
            <a:r>
              <a:rPr lang="ru-RU" sz="2000" b="1" dirty="0"/>
              <a:t>классов (</a:t>
            </a:r>
            <a:r>
              <a:rPr lang="ru-RU" sz="2000" b="1" dirty="0" smtClean="0"/>
              <a:t>обязательные для углубленного изучения);</a:t>
            </a:r>
            <a:endParaRPr lang="ru-RU" sz="2000" b="1" dirty="0"/>
          </a:p>
          <a:p>
            <a:pPr algn="just"/>
            <a:endParaRPr lang="ru-RU" sz="800" b="1" dirty="0"/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ru-RU" sz="2000" b="1" dirty="0"/>
              <a:t>Вариативный набор дополнительных </a:t>
            </a:r>
            <a:r>
              <a:rPr lang="ru-RU" sz="2000" b="1" dirty="0" err="1"/>
              <a:t>общеразвивающих</a:t>
            </a:r>
            <a:r>
              <a:rPr lang="ru-RU" sz="2000" b="1" dirty="0"/>
              <a:t> </a:t>
            </a:r>
            <a:r>
              <a:rPr lang="ru-RU" sz="2000" b="1" dirty="0" smtClean="0"/>
              <a:t>программ;</a:t>
            </a:r>
            <a:endParaRPr lang="ru-RU" sz="2000" b="1" dirty="0"/>
          </a:p>
          <a:p>
            <a:pPr algn="just"/>
            <a:endParaRPr lang="ru-RU" sz="800" b="1" dirty="0"/>
          </a:p>
          <a:p>
            <a:pPr marL="214313" indent="-214313" algn="just">
              <a:buFont typeface="Wingdings" panose="05000000000000000000" pitchFamily="2" charset="2"/>
              <a:buChar char="ü"/>
            </a:pPr>
            <a:r>
              <a:rPr lang="ru-RU" sz="2000" b="1" dirty="0"/>
              <a:t>Виды внеурочной </a:t>
            </a:r>
            <a:r>
              <a:rPr lang="ru-RU" sz="2000" b="1" dirty="0" smtClean="0"/>
              <a:t>деятельности, в том числе с профильным колледжем или вузом: </a:t>
            </a:r>
            <a:r>
              <a:rPr lang="ru-RU" sz="2000" b="1" dirty="0"/>
              <a:t>волонтерское движение, </a:t>
            </a:r>
            <a:r>
              <a:rPr lang="ru-RU" sz="2000" b="1" dirty="0" smtClean="0"/>
              <a:t>исследовательская/проектная деятельность и др.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5432" y="987574"/>
            <a:ext cx="8235000" cy="3447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Школы </a:t>
            </a:r>
            <a:r>
              <a:rPr lang="ru-RU" sz="2000" b="1" dirty="0">
                <a:solidFill>
                  <a:schemeClr val="tx1"/>
                </a:solidFill>
              </a:rPr>
              <a:t>определяют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20538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4212340126"/>
              </p:ext>
            </p:extLst>
          </p:nvPr>
        </p:nvGraphicFramePr>
        <p:xfrm>
          <a:off x="107504" y="448118"/>
          <a:ext cx="8922731" cy="4139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-20538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FCB02E-69CC-41F6-8D42-C28AE6B3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958"/>
            <a:ext cx="8964488" cy="83975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МЕРОПРИЯТИЙ В РАМКАХ ПРОЕКТА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«ПЕДАГОГИЧЕСКИЕ КЛАССЫ»</a:t>
            </a:r>
            <a:endParaRPr lang="ru-RU" sz="24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Группа 6">
            <a:extLst>
              <a:ext uri="{FF2B5EF4-FFF2-40B4-BE49-F238E27FC236}">
                <a16:creationId xmlns="" xmlns:a16="http://schemas.microsoft.com/office/drawing/2014/main" id="{207E66A2-437B-4E7C-9DBE-5960F8624BDE}"/>
              </a:ext>
            </a:extLst>
          </p:cNvPr>
          <p:cNvGrpSpPr/>
          <p:nvPr/>
        </p:nvGrpSpPr>
        <p:grpSpPr>
          <a:xfrm>
            <a:off x="73659" y="1105562"/>
            <a:ext cx="8996683" cy="456582"/>
            <a:chOff x="0" y="14494"/>
            <a:chExt cx="11995577" cy="608776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="" xmlns:a16="http://schemas.microsoft.com/office/drawing/2014/main" id="{0A3B550F-482D-4025-B705-ECDFBAA14447}"/>
                </a:ext>
              </a:extLst>
            </p:cNvPr>
            <p:cNvSpPr/>
            <p:nvPr/>
          </p:nvSpPr>
          <p:spPr>
            <a:xfrm>
              <a:off x="0" y="14494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9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5CA36A2E-021F-4D8B-B760-2D84E00E60EB}"/>
                </a:ext>
              </a:extLst>
            </p:cNvPr>
            <p:cNvSpPr txBox="1"/>
            <p:nvPr/>
          </p:nvSpPr>
          <p:spPr>
            <a:xfrm>
              <a:off x="907743" y="14494"/>
              <a:ext cx="11087833" cy="608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>
                  <a:solidFill>
                    <a:schemeClr val="tx1"/>
                  </a:solidFill>
                </a:rPr>
                <a:t>Дни открытых </a:t>
              </a:r>
              <a:r>
                <a:rPr lang="ru-RU" sz="2100" dirty="0" smtClean="0">
                  <a:solidFill>
                    <a:schemeClr val="tx1"/>
                  </a:solidFill>
                </a:rPr>
                <a:t>дверей</a:t>
              </a:r>
              <a:endParaRPr lang="ru-RU" sz="21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B3079BC-AF80-42C6-B36A-3ED5D232705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3851" y="1128493"/>
            <a:ext cx="310428" cy="410720"/>
          </a:xfrm>
          <a:prstGeom prst="rect">
            <a:avLst/>
          </a:prstGeom>
          <a:ln w="25400" cap="rnd" cmpd="sng">
            <a:solidFill>
              <a:schemeClr val="accent1"/>
            </a:solidFill>
          </a:ln>
          <a:effectLst>
            <a:softEdge rad="0"/>
          </a:effectLst>
        </p:spPr>
      </p:pic>
      <p:grpSp>
        <p:nvGrpSpPr>
          <p:cNvPr id="6" name="Группа 9">
            <a:extLst>
              <a:ext uri="{FF2B5EF4-FFF2-40B4-BE49-F238E27FC236}">
                <a16:creationId xmlns="" xmlns:a16="http://schemas.microsoft.com/office/drawing/2014/main" id="{AC7B5D8D-81F7-47D5-A2AE-ABFF42C2A39C}"/>
              </a:ext>
            </a:extLst>
          </p:cNvPr>
          <p:cNvGrpSpPr/>
          <p:nvPr/>
        </p:nvGrpSpPr>
        <p:grpSpPr>
          <a:xfrm>
            <a:off x="73658" y="1601342"/>
            <a:ext cx="8996683" cy="456582"/>
            <a:chOff x="0" y="678986"/>
            <a:chExt cx="11995577" cy="608776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="" xmlns:a16="http://schemas.microsoft.com/office/drawing/2014/main" id="{FF2DADC1-E02B-4E45-B954-D0EB0E163B59}"/>
                </a:ext>
              </a:extLst>
            </p:cNvPr>
            <p:cNvSpPr/>
            <p:nvPr/>
          </p:nvSpPr>
          <p:spPr>
            <a:xfrm>
              <a:off x="0" y="678986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7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219943F7-5B58-4923-A4B2-1DE01D1F8135}"/>
                </a:ext>
              </a:extLst>
            </p:cNvPr>
            <p:cNvSpPr txBox="1"/>
            <p:nvPr/>
          </p:nvSpPr>
          <p:spPr>
            <a:xfrm>
              <a:off x="907743" y="678986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>
                  <a:solidFill>
                    <a:schemeClr val="tx1"/>
                  </a:solidFill>
                </a:rPr>
                <a:t>Университетские </a:t>
              </a:r>
              <a:r>
                <a:rPr lang="ru-RU" sz="2100" dirty="0" smtClean="0">
                  <a:solidFill>
                    <a:schemeClr val="tx1"/>
                  </a:solidFill>
                </a:rPr>
                <a:t>субботы</a:t>
              </a:r>
              <a:endParaRPr lang="ru-RU" sz="2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Группа 10">
            <a:extLst>
              <a:ext uri="{FF2B5EF4-FFF2-40B4-BE49-F238E27FC236}">
                <a16:creationId xmlns="" xmlns:a16="http://schemas.microsoft.com/office/drawing/2014/main" id="{90E2E29B-0B74-4429-93AA-4AE853C74986}"/>
              </a:ext>
            </a:extLst>
          </p:cNvPr>
          <p:cNvGrpSpPr/>
          <p:nvPr/>
        </p:nvGrpSpPr>
        <p:grpSpPr>
          <a:xfrm>
            <a:off x="73658" y="2096584"/>
            <a:ext cx="8996683" cy="456582"/>
            <a:chOff x="0" y="1339308"/>
            <a:chExt cx="11995577" cy="608776"/>
          </a:xfrm>
        </p:grpSpPr>
        <p:sp>
          <p:nvSpPr>
            <p:cNvPr id="24" name="Прямоугольник: скругленные углы 23">
              <a:extLst>
                <a:ext uri="{FF2B5EF4-FFF2-40B4-BE49-F238E27FC236}">
                  <a16:creationId xmlns="" xmlns:a16="http://schemas.microsoft.com/office/drawing/2014/main" id="{65D4600D-5540-45D0-9FD3-507CDED38BEC}"/>
                </a:ext>
              </a:extLst>
            </p:cNvPr>
            <p:cNvSpPr/>
            <p:nvPr/>
          </p:nvSpPr>
          <p:spPr>
            <a:xfrm>
              <a:off x="0" y="1339308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Прямоугольник: скругленные углы 6">
              <a:extLst>
                <a:ext uri="{FF2B5EF4-FFF2-40B4-BE49-F238E27FC236}">
                  <a16:creationId xmlns="" xmlns:a16="http://schemas.microsoft.com/office/drawing/2014/main" id="{A733DFBB-C542-4DD4-BA54-4ED4BB49BF7B}"/>
                </a:ext>
              </a:extLst>
            </p:cNvPr>
            <p:cNvSpPr txBox="1"/>
            <p:nvPr/>
          </p:nvSpPr>
          <p:spPr>
            <a:xfrm>
              <a:off x="907743" y="1339308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 smtClean="0">
                  <a:solidFill>
                    <a:schemeClr val="tx1"/>
                  </a:solidFill>
                </a:rPr>
                <a:t>Олимпиады для </a:t>
              </a:r>
              <a:r>
                <a:rPr lang="ru-RU" sz="2100" dirty="0">
                  <a:solidFill>
                    <a:schemeClr val="tx1"/>
                  </a:solidFill>
                </a:rPr>
                <a:t>школьников</a:t>
              </a:r>
            </a:p>
          </p:txBody>
        </p:sp>
      </p:grpSp>
      <p:grpSp>
        <p:nvGrpSpPr>
          <p:cNvPr id="10" name="Группа 11">
            <a:extLst>
              <a:ext uri="{FF2B5EF4-FFF2-40B4-BE49-F238E27FC236}">
                <a16:creationId xmlns="" xmlns:a16="http://schemas.microsoft.com/office/drawing/2014/main" id="{83B47D42-A19A-4BE1-9837-4581B030FDC2}"/>
              </a:ext>
            </a:extLst>
          </p:cNvPr>
          <p:cNvGrpSpPr/>
          <p:nvPr/>
        </p:nvGrpSpPr>
        <p:grpSpPr>
          <a:xfrm>
            <a:off x="73658" y="2598825"/>
            <a:ext cx="8996683" cy="456582"/>
            <a:chOff x="0" y="2008963"/>
            <a:chExt cx="11995577" cy="608776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="" xmlns:a16="http://schemas.microsoft.com/office/drawing/2014/main" id="{9611B69C-C58B-4203-80B1-FAD2BF81527C}"/>
                </a:ext>
              </a:extLst>
            </p:cNvPr>
            <p:cNvSpPr/>
            <p:nvPr/>
          </p:nvSpPr>
          <p:spPr>
            <a:xfrm>
              <a:off x="0" y="2008963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3" name="Прямоугольник: скругленные углы 8">
              <a:extLst>
                <a:ext uri="{FF2B5EF4-FFF2-40B4-BE49-F238E27FC236}">
                  <a16:creationId xmlns="" xmlns:a16="http://schemas.microsoft.com/office/drawing/2014/main" id="{3E806BA1-A9B4-4D36-BEC0-3F57676B469F}"/>
                </a:ext>
              </a:extLst>
            </p:cNvPr>
            <p:cNvSpPr txBox="1"/>
            <p:nvPr/>
          </p:nvSpPr>
          <p:spPr>
            <a:xfrm>
              <a:off x="907743" y="2008963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just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 smtClean="0">
                  <a:solidFill>
                    <a:schemeClr val="tx1"/>
                  </a:solidFill>
                </a:rPr>
                <a:t>«Золотые» </a:t>
              </a:r>
              <a:r>
                <a:rPr lang="ru-RU" sz="2100" dirty="0">
                  <a:solidFill>
                    <a:schemeClr val="tx1"/>
                  </a:solidFill>
                </a:rPr>
                <a:t>лекции </a:t>
              </a:r>
              <a:r>
                <a:rPr lang="ru-RU" sz="2100" dirty="0" smtClean="0">
                  <a:solidFill>
                    <a:schemeClr val="tx1"/>
                  </a:solidFill>
                </a:rPr>
                <a:t>лучших учителей школ и преподавателей вуза</a:t>
              </a:r>
              <a:endParaRPr lang="ru-RU" sz="2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2">
            <a:extLst>
              <a:ext uri="{FF2B5EF4-FFF2-40B4-BE49-F238E27FC236}">
                <a16:creationId xmlns="" xmlns:a16="http://schemas.microsoft.com/office/drawing/2014/main" id="{0FF19981-481A-44A3-A0A6-5D3685286F82}"/>
              </a:ext>
            </a:extLst>
          </p:cNvPr>
          <p:cNvGrpSpPr/>
          <p:nvPr/>
        </p:nvGrpSpPr>
        <p:grpSpPr>
          <a:xfrm>
            <a:off x="73658" y="3101066"/>
            <a:ext cx="8996683" cy="456582"/>
            <a:chOff x="0" y="2678617"/>
            <a:chExt cx="11995577" cy="608776"/>
          </a:xfrm>
        </p:grpSpPr>
        <p:sp>
          <p:nvSpPr>
            <p:cNvPr id="20" name="Прямоугольник: скругленные углы 19">
              <a:extLst>
                <a:ext uri="{FF2B5EF4-FFF2-40B4-BE49-F238E27FC236}">
                  <a16:creationId xmlns="" xmlns:a16="http://schemas.microsoft.com/office/drawing/2014/main" id="{CD685D67-FCF4-4BF8-9361-2C1EA19B0444}"/>
                </a:ext>
              </a:extLst>
            </p:cNvPr>
            <p:cNvSpPr/>
            <p:nvPr/>
          </p:nvSpPr>
          <p:spPr>
            <a:xfrm>
              <a:off x="0" y="2678617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1" name="Прямоугольник: скругленные углы 10">
              <a:extLst>
                <a:ext uri="{FF2B5EF4-FFF2-40B4-BE49-F238E27FC236}">
                  <a16:creationId xmlns="" xmlns:a16="http://schemas.microsoft.com/office/drawing/2014/main" id="{92CC19DE-411F-49E3-A7B9-5D37B798D7E4}"/>
                </a:ext>
              </a:extLst>
            </p:cNvPr>
            <p:cNvSpPr txBox="1"/>
            <p:nvPr/>
          </p:nvSpPr>
          <p:spPr>
            <a:xfrm>
              <a:off x="907743" y="2678617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>
                  <a:solidFill>
                    <a:schemeClr val="tx1"/>
                  </a:solidFill>
                </a:rPr>
                <a:t>Конференции молодых ученых с участием </a:t>
              </a:r>
              <a:r>
                <a:rPr lang="ru-RU" sz="2100" dirty="0" smtClean="0">
                  <a:solidFill>
                    <a:schemeClr val="tx1"/>
                  </a:solidFill>
                </a:rPr>
                <a:t>школьников</a:t>
              </a:r>
              <a:endParaRPr lang="ru-RU" sz="2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Группа 13">
            <a:extLst>
              <a:ext uri="{FF2B5EF4-FFF2-40B4-BE49-F238E27FC236}">
                <a16:creationId xmlns="" xmlns:a16="http://schemas.microsoft.com/office/drawing/2014/main" id="{78E3F7DD-2FBF-4FCA-82E4-B6FDC852FB6A}"/>
              </a:ext>
            </a:extLst>
          </p:cNvPr>
          <p:cNvGrpSpPr/>
          <p:nvPr/>
        </p:nvGrpSpPr>
        <p:grpSpPr>
          <a:xfrm>
            <a:off x="73658" y="3603306"/>
            <a:ext cx="8996683" cy="456582"/>
            <a:chOff x="0" y="3348271"/>
            <a:chExt cx="11995577" cy="608776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A5820E11-7831-46FB-A998-FAAE654F0FEB}"/>
                </a:ext>
              </a:extLst>
            </p:cNvPr>
            <p:cNvSpPr/>
            <p:nvPr/>
          </p:nvSpPr>
          <p:spPr>
            <a:xfrm>
              <a:off x="0" y="3348271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Прямоугольник: скругленные углы 12">
              <a:extLst>
                <a:ext uri="{FF2B5EF4-FFF2-40B4-BE49-F238E27FC236}">
                  <a16:creationId xmlns="" xmlns:a16="http://schemas.microsoft.com/office/drawing/2014/main" id="{749A9A4C-DD64-48C4-8C1D-77C6941AC473}"/>
                </a:ext>
              </a:extLst>
            </p:cNvPr>
            <p:cNvSpPr txBox="1"/>
            <p:nvPr/>
          </p:nvSpPr>
          <p:spPr>
            <a:xfrm>
              <a:off x="907743" y="3348271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>
                  <a:solidFill>
                    <a:schemeClr val="tx1"/>
                  </a:solidFill>
                </a:rPr>
                <a:t>Проектная деятельность</a:t>
              </a:r>
            </a:p>
          </p:txBody>
        </p:sp>
      </p:grpSp>
      <p:grpSp>
        <p:nvGrpSpPr>
          <p:cNvPr id="13" name="Группа 14">
            <a:extLst>
              <a:ext uri="{FF2B5EF4-FFF2-40B4-BE49-F238E27FC236}">
                <a16:creationId xmlns="" xmlns:a16="http://schemas.microsoft.com/office/drawing/2014/main" id="{4CFEC769-F16B-402F-ABF4-070EC0508336}"/>
              </a:ext>
            </a:extLst>
          </p:cNvPr>
          <p:cNvGrpSpPr/>
          <p:nvPr/>
        </p:nvGrpSpPr>
        <p:grpSpPr>
          <a:xfrm>
            <a:off x="73658" y="4607788"/>
            <a:ext cx="8996683" cy="456582"/>
            <a:chOff x="0" y="4687580"/>
            <a:chExt cx="11995577" cy="608776"/>
          </a:xfrm>
        </p:grpSpPr>
        <p:sp>
          <p:nvSpPr>
            <p:cNvPr id="16" name="Прямоугольник: скругленные углы 15">
              <a:extLst>
                <a:ext uri="{FF2B5EF4-FFF2-40B4-BE49-F238E27FC236}">
                  <a16:creationId xmlns="" xmlns:a16="http://schemas.microsoft.com/office/drawing/2014/main" id="{B3D775A5-D57D-4A8C-8A3E-DDA44972950D}"/>
                </a:ext>
              </a:extLst>
            </p:cNvPr>
            <p:cNvSpPr/>
            <p:nvPr/>
          </p:nvSpPr>
          <p:spPr>
            <a:xfrm>
              <a:off x="0" y="4687580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7" name="Прямоугольник: скругленные углы 14">
              <a:extLst>
                <a:ext uri="{FF2B5EF4-FFF2-40B4-BE49-F238E27FC236}">
                  <a16:creationId xmlns="" xmlns:a16="http://schemas.microsoft.com/office/drawing/2014/main" id="{29A3349C-705B-4BFD-AA2F-CBBDF625BEEB}"/>
                </a:ext>
              </a:extLst>
            </p:cNvPr>
            <p:cNvSpPr txBox="1"/>
            <p:nvPr/>
          </p:nvSpPr>
          <p:spPr>
            <a:xfrm>
              <a:off x="907743" y="4687580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>
                  <a:solidFill>
                    <a:schemeClr val="tx1"/>
                  </a:solidFill>
                </a:rPr>
                <a:t>Экскурсии по Университету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D631944-F024-4E3D-A41B-7AF44BD41F6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58" y="1621861"/>
            <a:ext cx="421809" cy="415006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grpSp>
        <p:nvGrpSpPr>
          <p:cNvPr id="14" name="Группа 27">
            <a:extLst>
              <a:ext uri="{FF2B5EF4-FFF2-40B4-BE49-F238E27FC236}">
                <a16:creationId xmlns="" xmlns:a16="http://schemas.microsoft.com/office/drawing/2014/main" id="{9A8437F4-7641-4DA7-94B4-EF4AFC686791}"/>
              </a:ext>
            </a:extLst>
          </p:cNvPr>
          <p:cNvGrpSpPr/>
          <p:nvPr/>
        </p:nvGrpSpPr>
        <p:grpSpPr>
          <a:xfrm>
            <a:off x="73658" y="4105547"/>
            <a:ext cx="8996683" cy="456582"/>
            <a:chOff x="0" y="4017926"/>
            <a:chExt cx="11995577" cy="608776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="" xmlns:a16="http://schemas.microsoft.com/office/drawing/2014/main" id="{3C16AD6E-C555-4161-98D8-6C4537D259C5}"/>
                </a:ext>
              </a:extLst>
            </p:cNvPr>
            <p:cNvSpPr/>
            <p:nvPr/>
          </p:nvSpPr>
          <p:spPr>
            <a:xfrm>
              <a:off x="0" y="4017926"/>
              <a:ext cx="11995577" cy="60877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ED6BFBEF-05D5-4F46-AD71-E96585D0B6C2}"/>
                </a:ext>
              </a:extLst>
            </p:cNvPr>
            <p:cNvSpPr txBox="1"/>
            <p:nvPr/>
          </p:nvSpPr>
          <p:spPr>
            <a:xfrm>
              <a:off x="907743" y="4017926"/>
              <a:ext cx="11087833" cy="60877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dirty="0" smtClean="0">
                  <a:solidFill>
                    <a:schemeClr val="tx1"/>
                  </a:solidFill>
                </a:rPr>
                <a:t>Профильные смены в СООЦ «Салихово»</a:t>
              </a:r>
              <a:endParaRPr lang="ru-RU" sz="21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76701A45-D1DF-4F02-85F4-BB20D416C30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243" y="2132881"/>
            <a:ext cx="339638" cy="397448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D88C3057-4700-49C7-B612-57EBA49AB68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801" y="2632010"/>
            <a:ext cx="383523" cy="390212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A2087881-73C7-4642-BB55-D06D480450E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6658" y="3124562"/>
            <a:ext cx="418543" cy="409590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92C8EB8-F6B3-40D0-BC6F-B8363770776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8330" y="4132660"/>
            <a:ext cx="421895" cy="410554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60EA0C0D-9B04-4956-A983-9426CC2E8D2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8820" y="3638009"/>
            <a:ext cx="406380" cy="399930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3E5B6168-FEF1-4B65-8E0D-09D8E4D050B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2641" y="4628690"/>
            <a:ext cx="412559" cy="414777"/>
          </a:xfrm>
          <a:prstGeom prst="rect">
            <a:avLst/>
          </a:prstGeom>
          <a:ln w="25400" cap="rnd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192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512" y="1563638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БЛАГОДАРЮ ЗА ВНИМАНИЕ!</a:t>
            </a:r>
          </a:p>
          <a:p>
            <a:pPr algn="ctr"/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БГПУ им. М.Акмуллы, Отдел развития карьеры студентов: </a:t>
            </a:r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(347) 246-03-22,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otus77@mail.ru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,</a:t>
            </a:r>
            <a:endParaRPr lang="en-US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Илюшина Наталья Степановна</a:t>
            </a:r>
            <a:endParaRPr lang="en-US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ПЕДАГОГИЧЕСКОЕ ОБРАЗОВАНИЕ В РЕСПУБЛИКЕ БАШКОРТОСТАН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611560" y="915566"/>
          <a:ext cx="8280920" cy="1158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40460"/>
                <a:gridCol w="41404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педагогических колледжей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университета, реализующих</a:t>
                      </a:r>
                    </a:p>
                    <a:p>
                      <a:pPr algn="ctr"/>
                      <a:r>
                        <a:rPr lang="ru-RU" dirty="0" smtClean="0"/>
                        <a:t> программы подготовки учителей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3" name="Левая фигурная скобка 22"/>
          <p:cNvSpPr/>
          <p:nvPr/>
        </p:nvSpPr>
        <p:spPr>
          <a:xfrm rot="16200000">
            <a:off x="4572000" y="-2036761"/>
            <a:ext cx="288032" cy="8352928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0" y="2355726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80% доля трудоустройства</a:t>
            </a:r>
          </a:p>
          <a:p>
            <a:pPr algn="ctr"/>
            <a:r>
              <a:rPr lang="ru-RU" dirty="0" smtClean="0"/>
              <a:t>70% - доля трудоустройства по специальности</a:t>
            </a:r>
          </a:p>
          <a:p>
            <a:pPr algn="ctr"/>
            <a:endParaRPr lang="ru-RU" sz="900" dirty="0" smtClean="0"/>
          </a:p>
          <a:p>
            <a:pPr algn="ctr"/>
            <a:r>
              <a:rPr lang="ru-RU" b="1" dirty="0" smtClean="0"/>
              <a:t>ПРИ ЭТОМ:</a:t>
            </a:r>
          </a:p>
          <a:p>
            <a:pPr algn="ctr"/>
            <a:endParaRPr lang="ru-RU" sz="900" b="1" dirty="0" smtClean="0"/>
          </a:p>
          <a:p>
            <a:pPr algn="ctr"/>
            <a:r>
              <a:rPr lang="ru-RU" dirty="0" smtClean="0"/>
              <a:t>3,5% - ДОЛЯ МОЛОДЫХ УЧИТЕЛЕЙ</a:t>
            </a:r>
          </a:p>
          <a:p>
            <a:pPr algn="ctr"/>
            <a:r>
              <a:rPr lang="ru-RU" dirty="0" smtClean="0"/>
              <a:t>20% - ДОЛЯ УЧИТЕЛЕЙ ПЕНСИОННОГО ВОЗРАСТА</a:t>
            </a:r>
            <a:endParaRPr lang="ru-RU" dirty="0"/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4139952" y="1059582"/>
            <a:ext cx="864096" cy="7920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КАДРОВОЕ ОБЕСПЕЧЕНИЕ СФЕРЫ ОБРАЗОВАНИЯ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0" y="915566"/>
          <a:ext cx="8964488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0772" y="3939902"/>
            <a:ext cx="7365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* - по данным прогноза потребности рынка труда, Министерство экономического развития РБ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59632" y="915566"/>
          <a:ext cx="2736304" cy="3240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6304"/>
              </a:tblGrid>
              <a:tr h="1080120">
                <a:tc>
                  <a:txBody>
                    <a:bodyPr/>
                    <a:lstStyle/>
                    <a:p>
                      <a:pPr algn="l"/>
                      <a:r>
                        <a:rPr lang="ru-RU" sz="5400" dirty="0" smtClean="0"/>
                        <a:t>0</a:t>
                      </a:r>
                      <a:endParaRPr lang="ru-RU" sz="5400" dirty="0"/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l"/>
                      <a:r>
                        <a:rPr lang="ru-RU" sz="5400" dirty="0" smtClean="0"/>
                        <a:t>15</a:t>
                      </a:r>
                      <a:endParaRPr lang="ru-RU" sz="54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l"/>
                      <a:r>
                        <a:rPr lang="ru-RU" sz="5400" dirty="0" smtClean="0"/>
                        <a:t>2</a:t>
                      </a:r>
                      <a:endParaRPr lang="ru-RU" sz="54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ПРЕЕМСТВЕННОСТЬ ПЕДАГОГИЧЕСКОГО ОБРАЗОВАНИЯ</a:t>
            </a:r>
          </a:p>
        </p:txBody>
      </p:sp>
      <p:grpSp>
        <p:nvGrpSpPr>
          <p:cNvPr id="2" name="Группа 14"/>
          <p:cNvGrpSpPr/>
          <p:nvPr/>
        </p:nvGrpSpPr>
        <p:grpSpPr>
          <a:xfrm>
            <a:off x="1601924" y="957923"/>
            <a:ext cx="5940152" cy="3227653"/>
            <a:chOff x="-700407" y="3058860"/>
            <a:chExt cx="6829127" cy="3659701"/>
          </a:xfrm>
        </p:grpSpPr>
        <p:graphicFrame>
          <p:nvGraphicFramePr>
            <p:cNvPr id="16" name="Схема 15"/>
            <p:cNvGraphicFramePr/>
            <p:nvPr>
              <p:extLst>
                <p:ext uri="{D42A27DB-BD31-4B8C-83A1-F6EECF244321}">
                  <p14:modId xmlns="" xmlns:p14="http://schemas.microsoft.com/office/powerpoint/2010/main" val="2028454496"/>
                </p:ext>
              </p:extLst>
            </p:nvPr>
          </p:nvGraphicFramePr>
          <p:xfrm>
            <a:off x="-700407" y="3058860"/>
            <a:ext cx="6829127" cy="365970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7" name="Шестиугольник 16"/>
            <p:cNvSpPr/>
            <p:nvPr/>
          </p:nvSpPr>
          <p:spPr>
            <a:xfrm>
              <a:off x="2714157" y="4648210"/>
              <a:ext cx="508232" cy="437797"/>
            </a:xfrm>
            <a:prstGeom prst="hexagon">
              <a:avLst>
                <a:gd name="adj" fmla="val 28900"/>
                <a:gd name="vf" fmla="val 115470"/>
              </a:avLst>
            </a:prstGeom>
            <a:blipFill rotWithShape="0">
              <a:blip r:embed="rId9" cstate="print"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Шестиугольник 18"/>
            <p:cNvSpPr/>
            <p:nvPr/>
          </p:nvSpPr>
          <p:spPr>
            <a:xfrm>
              <a:off x="2891231" y="4235536"/>
              <a:ext cx="1562114" cy="1305001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dirty="0" smtClean="0"/>
                <a:t>ДОП </a:t>
              </a:r>
            </a:p>
            <a:p>
              <a:pPr algn="ctr"/>
              <a:r>
                <a:rPr lang="ru-RU" dirty="0" smtClean="0"/>
                <a:t>и</a:t>
              </a:r>
            </a:p>
            <a:p>
              <a:pPr algn="ctr"/>
              <a:r>
                <a:rPr lang="ru-RU" dirty="0" smtClean="0"/>
                <a:t>ПК</a:t>
              </a:r>
              <a:endParaRPr lang="ru-RU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228184" y="1923678"/>
            <a:ext cx="2483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Институты повышения</a:t>
            </a:r>
          </a:p>
          <a:p>
            <a:pPr algn="ctr"/>
            <a:r>
              <a:rPr lang="ru-RU" sz="1600" b="1" dirty="0" smtClean="0"/>
              <a:t>квалификации  и </a:t>
            </a:r>
          </a:p>
          <a:p>
            <a:pPr algn="ctr"/>
            <a:r>
              <a:rPr lang="ru-RU" sz="1600" b="1" dirty="0" smtClean="0"/>
              <a:t>дополнительного образования</a:t>
            </a:r>
          </a:p>
          <a:p>
            <a:pPr algn="ctr"/>
            <a:r>
              <a:rPr lang="ru-RU" sz="1600" b="1" dirty="0" smtClean="0"/>
              <a:t>при </a:t>
            </a:r>
            <a:r>
              <a:rPr lang="ru-RU" sz="1600" b="1" dirty="0" smtClean="0"/>
              <a:t>вузах, ИРО РБ</a:t>
            </a:r>
          </a:p>
          <a:p>
            <a:endParaRPr lang="ru-RU" sz="16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627534"/>
            <a:ext cx="853244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Цель проекта: </a:t>
            </a:r>
            <a:endParaRPr lang="ru-RU" sz="1600" b="1" dirty="0" smtClean="0"/>
          </a:p>
          <a:p>
            <a:r>
              <a:rPr lang="ru-RU" sz="1600" dirty="0" smtClean="0"/>
              <a:t>Развитие </a:t>
            </a:r>
            <a:r>
              <a:rPr lang="ru-RU" sz="1600" dirty="0" err="1" smtClean="0"/>
              <a:t>предпрофильного</a:t>
            </a:r>
            <a:r>
              <a:rPr lang="ru-RU" sz="1600" dirty="0" smtClean="0"/>
              <a:t> </a:t>
            </a:r>
            <a:r>
              <a:rPr lang="ru-RU" sz="1600" dirty="0" smtClean="0"/>
              <a:t>и профильного обучения </a:t>
            </a:r>
            <a:r>
              <a:rPr lang="ru-RU" sz="1600" dirty="0" smtClean="0"/>
              <a:t>для </a:t>
            </a:r>
            <a:r>
              <a:rPr lang="ru-RU" sz="1600" dirty="0" smtClean="0"/>
              <a:t>формирования у обучающихся мотивации к выбору профессиональной деятельности по </a:t>
            </a:r>
            <a:r>
              <a:rPr lang="ru-RU" sz="1600" dirty="0" smtClean="0"/>
              <a:t>педагогической </a:t>
            </a:r>
            <a:r>
              <a:rPr lang="ru-RU" sz="1600" dirty="0" smtClean="0"/>
              <a:t>специальности, оказание помощи обучающимся в профессиональном самоопределении, становлении, социальной и психологической адаптации</a:t>
            </a:r>
            <a:r>
              <a:rPr lang="ru-RU" sz="1600" dirty="0" smtClean="0"/>
              <a:t>.</a:t>
            </a:r>
          </a:p>
          <a:p>
            <a:endParaRPr lang="ru-RU" sz="800" dirty="0" smtClean="0"/>
          </a:p>
          <a:p>
            <a:r>
              <a:rPr lang="ru-RU" sz="1600" b="1" dirty="0" smtClean="0"/>
              <a:t>Участники проекта</a:t>
            </a:r>
            <a:r>
              <a:rPr lang="ru-RU" sz="1600" b="1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</a:t>
            </a:r>
            <a:r>
              <a:rPr lang="ru-RU" sz="1600" dirty="0" smtClean="0"/>
              <a:t>Министерство образования Республики Башкортостан;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Управление образования Администрации городского округа город Уфа Республики </a:t>
            </a:r>
            <a:r>
              <a:rPr lang="ru-RU" sz="1600" dirty="0" smtClean="0"/>
              <a:t>Башкортостан;</a:t>
            </a:r>
            <a:endParaRPr lang="ru-RU" sz="1600" dirty="0" smtClean="0"/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 ФГБОУ ВО «Башкирский государственный педагогический университет им. М.Акмуллы»;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Колледжи, реализующие специальности педагогического профиля;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Общеобразовательные организации Республики Башкортостан.</a:t>
            </a:r>
          </a:p>
          <a:p>
            <a:pPr>
              <a:buFont typeface="Arial" pitchFamily="34" charset="0"/>
              <a:buChar char="•"/>
            </a:pPr>
            <a:endParaRPr lang="ru-RU" sz="800" dirty="0" smtClean="0"/>
          </a:p>
          <a:p>
            <a:r>
              <a:rPr lang="ru-RU" sz="1600" b="1" dirty="0" smtClean="0"/>
              <a:t>Основание: </a:t>
            </a:r>
            <a:r>
              <a:rPr lang="ru-RU" sz="1600" dirty="0" smtClean="0"/>
              <a:t>приказ МО РБ от 12 октября 2018 г. № 1214 «Об утверждении плана мероприятий («дорожная карта») по формированию непрерывного педагогического образования в РБ»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algn="just"/>
            <a:endParaRPr lang="ru-RU" sz="1600" dirty="0" smtClean="0"/>
          </a:p>
          <a:p>
            <a:endParaRPr lang="ru-RU" sz="1600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915566"/>
            <a:ext cx="853244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Дорожная карта организации </a:t>
            </a:r>
            <a:r>
              <a:rPr lang="ru-RU" b="1" dirty="0" smtClean="0"/>
              <a:t>взаимодействия по реализации проекта: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1 </a:t>
            </a:r>
            <a:r>
              <a:rPr lang="ru-RU" dirty="0" smtClean="0"/>
              <a:t>этап - </a:t>
            </a:r>
            <a:r>
              <a:rPr lang="ru-RU" dirty="0" smtClean="0"/>
              <a:t>мониторинг </a:t>
            </a:r>
            <a:r>
              <a:rPr lang="ru-RU" dirty="0" smtClean="0"/>
              <a:t>потребности в педагогических кадрах в образовательных организациях муниципальных районов и городов Республики </a:t>
            </a:r>
            <a:r>
              <a:rPr lang="ru-RU" dirty="0" smtClean="0"/>
              <a:t>Башкортостан; </a:t>
            </a:r>
          </a:p>
          <a:p>
            <a:r>
              <a:rPr lang="ru-RU" dirty="0" smtClean="0"/>
              <a:t>2 этап - выявление </a:t>
            </a:r>
            <a:r>
              <a:rPr lang="ru-RU" dirty="0" smtClean="0"/>
              <a:t>детей, склонных к педагогической </a:t>
            </a:r>
            <a:r>
              <a:rPr lang="ru-RU" dirty="0" smtClean="0"/>
              <a:t>деятельности;</a:t>
            </a:r>
          </a:p>
          <a:p>
            <a:r>
              <a:rPr lang="ru-RU" dirty="0" smtClean="0"/>
              <a:t>3 этап - зачисление </a:t>
            </a:r>
            <a:r>
              <a:rPr lang="ru-RU" dirty="0" smtClean="0"/>
              <a:t>учащихся в </a:t>
            </a:r>
            <a:r>
              <a:rPr lang="ru-RU" dirty="0" smtClean="0"/>
              <a:t>педагогический класс;</a:t>
            </a:r>
          </a:p>
          <a:p>
            <a:r>
              <a:rPr lang="ru-RU" dirty="0" smtClean="0"/>
              <a:t>4 этап - двухгодичное обучение;</a:t>
            </a:r>
          </a:p>
          <a:p>
            <a:r>
              <a:rPr lang="ru-RU" dirty="0" smtClean="0"/>
              <a:t>5 этап - заключение </a:t>
            </a:r>
            <a:r>
              <a:rPr lang="ru-RU" dirty="0" smtClean="0"/>
              <a:t>целевых </a:t>
            </a:r>
            <a:r>
              <a:rPr lang="ru-RU" dirty="0" smtClean="0"/>
              <a:t>контрактов;</a:t>
            </a:r>
          </a:p>
          <a:p>
            <a:r>
              <a:rPr lang="ru-RU" dirty="0" smtClean="0"/>
              <a:t>6 этап - сопровождение </a:t>
            </a:r>
            <a:r>
              <a:rPr lang="ru-RU" dirty="0" smtClean="0"/>
              <a:t>выпускников </a:t>
            </a:r>
            <a:r>
              <a:rPr lang="ru-RU" dirty="0" smtClean="0"/>
              <a:t>в </a:t>
            </a:r>
            <a:r>
              <a:rPr lang="ru-RU" dirty="0" smtClean="0"/>
              <a:t>период их обучения в БГПУ им. </a:t>
            </a:r>
            <a:r>
              <a:rPr lang="ru-RU" dirty="0" smtClean="0"/>
              <a:t>М.Акмуллы;</a:t>
            </a:r>
          </a:p>
          <a:p>
            <a:r>
              <a:rPr lang="ru-RU" dirty="0" smtClean="0"/>
              <a:t>7 этап – трудоустройство в образовательные организации республики;</a:t>
            </a:r>
          </a:p>
          <a:p>
            <a:r>
              <a:rPr lang="ru-RU" dirty="0" smtClean="0"/>
              <a:t>8 этап – сопровождение молодого педагога.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algn="just"/>
            <a:endParaRPr lang="ru-RU" sz="1600" dirty="0" smtClean="0"/>
          </a:p>
          <a:p>
            <a:endParaRPr lang="ru-RU" sz="1600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915566"/>
            <a:ext cx="853244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Педагогические классы</a:t>
            </a:r>
            <a:r>
              <a:rPr lang="ru-RU" sz="1600" dirty="0" smtClean="0"/>
              <a:t> </a:t>
            </a:r>
            <a:r>
              <a:rPr lang="ru-RU" sz="1600" dirty="0" smtClean="0"/>
              <a:t>– профессионально-ориентированный класс, ориентирующий учащихся на  получение педагогической профессии. 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 smtClean="0"/>
              <a:t>Цель </a:t>
            </a:r>
            <a:r>
              <a:rPr lang="ru-RU" sz="1600" dirty="0" smtClean="0"/>
              <a:t>- формирование </a:t>
            </a:r>
            <a:r>
              <a:rPr lang="ru-RU" sz="1600" dirty="0" smtClean="0"/>
              <a:t>педагогической направленности старшеклассников, </a:t>
            </a:r>
            <a:r>
              <a:rPr lang="ru-RU" sz="1600" dirty="0" smtClean="0"/>
              <a:t>сознательного выбора </a:t>
            </a:r>
            <a:r>
              <a:rPr lang="ru-RU" sz="1600" dirty="0" smtClean="0"/>
              <a:t>ими профессии учителя. В процессе обучения должны решаться важные задачи по формированию интереса учащихся к профессии учителя, развитию их педагогических склонностей, способностей, элементарных педагогических умений и навыков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b="1" dirty="0" smtClean="0"/>
              <a:t>Основные </a:t>
            </a:r>
            <a:r>
              <a:rPr lang="ru-RU" sz="1600" b="1" dirty="0" smtClean="0"/>
              <a:t>задачи: </a:t>
            </a:r>
            <a:r>
              <a:rPr lang="ru-RU" sz="1600" dirty="0" smtClean="0"/>
              <a:t>развитие </a:t>
            </a:r>
            <a:r>
              <a:rPr lang="ru-RU" sz="1600" dirty="0" smtClean="0"/>
              <a:t>навыков общения, организаторских умений, овладение исследовательскими методиками определения эффективности работы с отдельными личностями и коллективами, а также формирование здорового образа жизни, социальной активности. </a:t>
            </a:r>
          </a:p>
          <a:p>
            <a:pPr algn="just"/>
            <a:endParaRPr lang="ru-RU" sz="1600" dirty="0" smtClean="0"/>
          </a:p>
          <a:p>
            <a:endParaRPr lang="ru-RU" sz="1600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611560" y="1059582"/>
            <a:ext cx="7848872" cy="2664296"/>
            <a:chOff x="611560" y="1059582"/>
            <a:chExt cx="7848872" cy="266429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11560" y="1059582"/>
              <a:ext cx="2160240" cy="100811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7-9 классы</a:t>
              </a:r>
            </a:p>
            <a:p>
              <a:pPr algn="ctr"/>
              <a:r>
                <a:rPr lang="ru-RU" dirty="0" err="1" smtClean="0"/>
                <a:t>Предпрофильная</a:t>
              </a:r>
              <a:r>
                <a:rPr lang="ru-RU" dirty="0" smtClean="0"/>
                <a:t> подготовка</a:t>
              </a:r>
              <a:endParaRPr lang="ru-RU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419872" y="1059582"/>
              <a:ext cx="2160240" cy="100811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10-11 классы</a:t>
              </a:r>
            </a:p>
            <a:p>
              <a:pPr algn="ctr"/>
              <a:r>
                <a:rPr lang="ru-RU" dirty="0" smtClean="0"/>
                <a:t>Профильная подготовка</a:t>
              </a:r>
              <a:endParaRPr lang="ru-RU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6300192" y="1059582"/>
              <a:ext cx="2160240" cy="100811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ВО</a:t>
              </a:r>
            </a:p>
            <a:p>
              <a:pPr algn="ctr"/>
              <a:r>
                <a:rPr lang="ru-RU" sz="1600" dirty="0" smtClean="0"/>
                <a:t>Профессиональное образование</a:t>
              </a:r>
              <a:endParaRPr lang="ru-RU" sz="16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3419872" y="2715766"/>
              <a:ext cx="2160240" cy="100811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СПО</a:t>
              </a:r>
            </a:p>
            <a:p>
              <a:pPr algn="ctr"/>
              <a:r>
                <a:rPr lang="ru-RU" sz="1600" dirty="0" smtClean="0"/>
                <a:t>Профессиональное образование</a:t>
              </a:r>
              <a:endParaRPr lang="ru-RU" sz="1600" dirty="0"/>
            </a:p>
          </p:txBody>
        </p:sp>
        <p:sp>
          <p:nvSpPr>
            <p:cNvPr id="22" name="Стрелка вправо с вырезом 21"/>
            <p:cNvSpPr/>
            <p:nvPr/>
          </p:nvSpPr>
          <p:spPr>
            <a:xfrm>
              <a:off x="2915816" y="1419622"/>
              <a:ext cx="432048" cy="288032"/>
            </a:xfrm>
            <a:prstGeom prst="notched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трелка вправо с вырезом 22"/>
            <p:cNvSpPr/>
            <p:nvPr/>
          </p:nvSpPr>
          <p:spPr>
            <a:xfrm>
              <a:off x="5724128" y="1419622"/>
              <a:ext cx="432048" cy="288032"/>
            </a:xfrm>
            <a:prstGeom prst="notched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с вырезом 23"/>
            <p:cNvSpPr/>
            <p:nvPr/>
          </p:nvSpPr>
          <p:spPr>
            <a:xfrm rot="5400000">
              <a:off x="4283968" y="2283718"/>
              <a:ext cx="432048" cy="288032"/>
            </a:xfrm>
            <a:prstGeom prst="notched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трелка вправо с вырезом 24"/>
            <p:cNvSpPr/>
            <p:nvPr/>
          </p:nvSpPr>
          <p:spPr>
            <a:xfrm rot="2294575">
              <a:off x="1625792" y="2547010"/>
              <a:ext cx="1676379" cy="368317"/>
            </a:xfrm>
            <a:prstGeom prst="notched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трелка вправо с вырезом 25"/>
            <p:cNvSpPr/>
            <p:nvPr/>
          </p:nvSpPr>
          <p:spPr>
            <a:xfrm rot="19831693">
              <a:off x="5634261" y="2672272"/>
              <a:ext cx="1676379" cy="368317"/>
            </a:xfrm>
            <a:prstGeom prst="notchedRigh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0" y="1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7 ноября 2018 г.</a:t>
            </a:r>
          </a:p>
          <a:p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4212340126"/>
              </p:ext>
            </p:extLst>
          </p:nvPr>
        </p:nvGraphicFramePr>
        <p:xfrm>
          <a:off x="221269" y="1275606"/>
          <a:ext cx="8922731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Скругленный прямоугольник 4"/>
          <p:cNvSpPr/>
          <p:nvPr/>
        </p:nvSpPr>
        <p:spPr>
          <a:xfrm>
            <a:off x="0" y="843558"/>
            <a:ext cx="9144000" cy="359639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15020" tIns="0" rIns="315020" bIns="0" numCol="1" spcCol="1270" anchor="ctr" anchorCtr="0">
            <a:noAutofit/>
          </a:bodyPr>
          <a:lstStyle/>
          <a:p>
            <a:pPr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 smtClean="0">
                <a:solidFill>
                  <a:srgbClr val="C00000"/>
                </a:solidFill>
              </a:rPr>
              <a:t>Условия </a:t>
            </a:r>
            <a:r>
              <a:rPr lang="ru-RU" b="1" dirty="0">
                <a:solidFill>
                  <a:srgbClr val="C00000"/>
                </a:solidFill>
              </a:rPr>
              <a:t>открытия </a:t>
            </a:r>
            <a:r>
              <a:rPr lang="ru-RU" b="1" dirty="0" smtClean="0">
                <a:solidFill>
                  <a:srgbClr val="C00000"/>
                </a:solidFill>
              </a:rPr>
              <a:t>педагогических </a:t>
            </a:r>
            <a:r>
              <a:rPr lang="ru-RU" b="1" dirty="0">
                <a:solidFill>
                  <a:srgbClr val="C00000"/>
                </a:solidFill>
              </a:rPr>
              <a:t>классов в образовательных организациях: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20538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 «ПЕДАГОГИЧЕСКИЕ КЛАССЫ»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670</TotalTime>
  <Words>746</Words>
  <Application>Microsoft Office PowerPoint</Application>
  <PresentationFormat>Экран (16:9)</PresentationFormat>
  <Paragraphs>161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УМСО_7-10_ноября_2018</vt:lpstr>
      <vt:lpstr> О формировании педагогических классов в Республике Башкортостан. Педагогические классы  как форма профильного образования старшеклассников в Республике Башкортостан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СИСТЕМА МЕРОПРИЯТИЙ В РАМКАХ ПРОЕКТА  «ПЕДАГОГИЧЕСКИЕ КЛАССЫ»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Админ</cp:lastModifiedBy>
  <cp:revision>22</cp:revision>
  <dcterms:created xsi:type="dcterms:W3CDTF">2018-11-02T10:29:20Z</dcterms:created>
  <dcterms:modified xsi:type="dcterms:W3CDTF">2018-11-06T07:39:09Z</dcterms:modified>
</cp:coreProperties>
</file>