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9"/>
  </p:notesMasterIdLst>
  <p:handoutMasterIdLst>
    <p:handoutMasterId r:id="rId10"/>
  </p:handoutMasterIdLst>
  <p:sldIdLst>
    <p:sldId id="611" r:id="rId2"/>
    <p:sldId id="613" r:id="rId3"/>
    <p:sldId id="623" r:id="rId4"/>
    <p:sldId id="612" r:id="rId5"/>
    <p:sldId id="624" r:id="rId6"/>
    <p:sldId id="625" r:id="rId7"/>
    <p:sldId id="620" r:id="rId8"/>
  </p:sldIdLst>
  <p:sldSz cx="9144000" cy="6858000" type="screen4x3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AEFC3"/>
    <a:srgbClr val="00CC00"/>
    <a:srgbClr val="88E08E"/>
    <a:srgbClr val="F68D36"/>
    <a:srgbClr val="FF7C80"/>
    <a:srgbClr val="FF8989"/>
    <a:srgbClr val="FFFF99"/>
    <a:srgbClr val="FFFFCC"/>
    <a:srgbClr val="FFC9C9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6947" autoAdjust="0"/>
  </p:normalViewPr>
  <p:slideViewPr>
    <p:cSldViewPr>
      <p:cViewPr varScale="1">
        <p:scale>
          <a:sx n="126" d="100"/>
          <a:sy n="126" d="100"/>
        </p:scale>
        <p:origin x="1812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07.11.2018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4004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C7FF5-252D-4C87-BFCC-922BA71D95A2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B16A2-7353-4BC4-B889-DC2839FCC709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D65582-A930-45C8-8D3B-A0AE2FE86BDD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A300-2E7B-43F4-8F6D-0291FF363632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40630-FAA6-45FE-9CBE-129DFBF1A8C0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8958E-3F7D-40BF-A139-666B26843ED5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CDA96-8EC3-41B7-9F12-466DA01E07FC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1AEE80-DCB5-4DAF-96CE-9D13EF82441C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C2581-23E5-4E0F-8102-DB735FE6472B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8DB0B-1C04-42F4-B44E-62FFB65A299D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4D7C3-5BEB-48DB-8C16-EA91CAB70380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BF92DA-02B7-48A4-8611-ADD842094E65}" type="datetime1">
              <a:rPr lang="ru-RU" smtClean="0"/>
              <a:t>07.11.2018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005064"/>
            <a:ext cx="5036742" cy="2376264"/>
          </a:xfrm>
          <a:prstGeom prst="rect">
            <a:avLst/>
          </a:prstGeom>
        </p:spPr>
      </p:pic>
      <p:sp>
        <p:nvSpPr>
          <p:cNvPr id="15362" name="Text Box 10"/>
          <p:cNvSpPr txBox="1">
            <a:spLocks noChangeArrowheads="1"/>
          </p:cNvSpPr>
          <p:nvPr/>
        </p:nvSpPr>
        <p:spPr bwMode="auto">
          <a:xfrm>
            <a:off x="107950" y="1888377"/>
            <a:ext cx="89281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 реализации постановления Правительства РБ от               9 марта 2017 года №72 «О дополнительных мерах по совершенствованию организации питания в государственных и муниципальных учреждениях социальной сферы Республики Башкортостан»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5364" name="Text Box 10"/>
          <p:cNvSpPr txBox="1">
            <a:spLocks noChangeArrowheads="1"/>
          </p:cNvSpPr>
          <p:nvPr/>
        </p:nvSpPr>
        <p:spPr bwMode="auto">
          <a:xfrm>
            <a:off x="4320000" y="5406315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</a:t>
            </a:r>
          </a:p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Государственного казенного учреждения</a:t>
            </a:r>
          </a:p>
          <a:p>
            <a:pPr eaLnBrk="1" hangingPunct="1"/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«Испытательный центр»</a:t>
            </a:r>
          </a:p>
        </p:txBody>
      </p:sp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3851920" y="4326195"/>
            <a:ext cx="50405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Аскаров</a:t>
            </a:r>
          </a:p>
          <a:p>
            <a:pPr algn="ctr" eaLnBrk="1" hangingPunct="1"/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Азат </a:t>
            </a:r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Афхатович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8" name="Прямоугольник 4"/>
          <p:cNvSpPr>
            <a:spLocks noChangeArrowheads="1"/>
          </p:cNvSpPr>
          <p:nvPr/>
        </p:nvSpPr>
        <p:spPr bwMode="auto">
          <a:xfrm>
            <a:off x="0" y="188913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" charset="0"/>
              </a:rPr>
              <a:t>Государственное казенное учреждение </a:t>
            </a:r>
          </a:p>
          <a:p>
            <a:pPr algn="ctr"/>
            <a:r>
              <a:rPr lang="ru-RU" b="1" dirty="0">
                <a:solidFill>
                  <a:schemeClr val="tx2"/>
                </a:solidFill>
                <a:latin typeface="Arial" charset="0"/>
              </a:rPr>
              <a:t>«Испытательный центр»</a:t>
            </a:r>
          </a:p>
        </p:txBody>
      </p:sp>
    </p:spTree>
    <p:extLst>
      <p:ext uri="{BB962C8B-B14F-4D97-AF65-F5344CB8AC3E}">
        <p14:creationId xmlns:p14="http://schemas.microsoft.com/office/powerpoint/2010/main" val="14381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8249" r="26017" b="11454"/>
          <a:stretch/>
        </p:blipFill>
        <p:spPr bwMode="auto">
          <a:xfrm>
            <a:off x="179514" y="3789040"/>
            <a:ext cx="417646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ГОСУДАРСТВЕННОЕ КАЗЕННОЕ УЧРЕЖДЕНИЕ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«ИСПЫТАТЕЛЬНЫЙ ЦЕНТР»</a:t>
            </a:r>
          </a:p>
        </p:txBody>
      </p:sp>
      <p:pic>
        <p:nvPicPr>
          <p:cNvPr id="4" name="Picture 3" descr="C:\Users\shestaeva.k\Documents\образцы слайдов\depositphotos_57712121-stock-illustration-vector-arrows-lines-infographics-set.jpg"/>
          <p:cNvPicPr preferRelativeResize="0"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8" t="52340" r="72893" b="47093"/>
          <a:stretch/>
        </p:blipFill>
        <p:spPr bwMode="auto">
          <a:xfrm>
            <a:off x="1115616" y="1412778"/>
            <a:ext cx="7632848" cy="1276399"/>
          </a:xfrm>
          <a:prstGeom prst="homePlate">
            <a:avLst>
              <a:gd name="adj" fmla="val 2089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hestaeva.k\Documents\образцы слайдов\depositphotos_57712121-stock-illustration-vector-arrows-lines-infographics-set.jpg"/>
          <p:cNvPicPr preferRelativeResize="0"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8" t="52340" r="72893" b="47093"/>
          <a:stretch/>
        </p:blipFill>
        <p:spPr bwMode="auto">
          <a:xfrm>
            <a:off x="323528" y="1340770"/>
            <a:ext cx="1509636" cy="13402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15" t="29965" r="30406" b="61377"/>
          <a:stretch/>
        </p:blipFill>
        <p:spPr bwMode="auto">
          <a:xfrm>
            <a:off x="424493" y="1412778"/>
            <a:ext cx="1267189" cy="1180669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691680" y="1436585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Проводит лабораторные испытания на наличие опасных для здоровья веществ и соответствие нормативным документам пищевой и алкогольной продукции, реализуемой на рынке республики</a:t>
            </a:r>
          </a:p>
        </p:txBody>
      </p:sp>
      <p:pic>
        <p:nvPicPr>
          <p:cNvPr id="9" name="Picture 6" descr="https://www.shareicon.net/download/2016/04/03/744122_science_512x51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7" y="1484786"/>
            <a:ext cx="889551" cy="88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71187" y="2853979"/>
            <a:ext cx="86212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область аккредитации включены </a:t>
            </a:r>
          </a:p>
          <a:p>
            <a:pPr algn="ctr">
              <a:lnSpc>
                <a:spcPct val="85000"/>
              </a:lnSpc>
            </a:pPr>
            <a:r>
              <a:rPr lang="ru-RU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испытания: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5473703"/>
              </p:ext>
            </p:extLst>
          </p:nvPr>
        </p:nvGraphicFramePr>
        <p:xfrm>
          <a:off x="310954" y="3861048"/>
          <a:ext cx="404502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5023"/>
              </a:tblGrid>
              <a:tr h="14401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Хлебобулочные изделия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1264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Кондитерские изделия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5449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Мясная продукция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772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Молочная продукция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8839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Масложировая продукция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7" t="8249" r="26017" b="11454"/>
          <a:stretch/>
        </p:blipFill>
        <p:spPr bwMode="auto">
          <a:xfrm>
            <a:off x="4716018" y="3789040"/>
            <a:ext cx="417646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034683"/>
              </p:ext>
            </p:extLst>
          </p:nvPr>
        </p:nvGraphicFramePr>
        <p:xfrm>
          <a:off x="4716018" y="3789041"/>
          <a:ext cx="4176463" cy="20685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6463"/>
              </a:tblGrid>
              <a:tr h="380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Плодоовощная продукция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0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Алкогольная продукция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80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Продукция общественного    питания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666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Питьевая бутилированная и</a:t>
                      </a:r>
                      <a:r>
                        <a:rPr lang="ru-RU" sz="18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минеральная вода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30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8864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Исследование качества и безопасности пищевой продукции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453603"/>
            <a:ext cx="8640960" cy="1420946"/>
          </a:xfrm>
          <a:prstGeom prst="rect">
            <a:avLst/>
          </a:prstGeom>
          <a:solidFill>
            <a:srgbClr val="DA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349375" algn="ctr"/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</a:t>
            </a:r>
            <a:r>
              <a:rPr lang="ru-RU" sz="1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РБ от </a:t>
            </a:r>
            <a:r>
              <a:rPr lang="ru-RU" sz="1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марта 2017 года №72 «О дополнительных мерах по совершенствованию организации питания в государственных и муниципальных учреждениях социальной сферы Республики Башкортостан»</a:t>
            </a:r>
            <a:endParaRPr lang="ru-RU" sz="1800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96" y="1613867"/>
            <a:ext cx="1172783" cy="11727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1520" y="3028890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в 2 этапа</a:t>
            </a:r>
            <a:endParaRPr lang="ru-RU" b="1" cap="all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3501008"/>
            <a:ext cx="8640960" cy="10081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8525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2017 года – проверка качества продукции в 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государственных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учреждениях социальной сферы</a:t>
            </a:r>
            <a:endParaRPr lang="ru-RU" sz="1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707" y="374345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46336" y="4751566"/>
            <a:ext cx="8640960" cy="10081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8525"/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 201</a:t>
            </a:r>
            <a:r>
              <a:rPr lang="en-US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года – проверка качества продукции в </a:t>
            </a:r>
            <a:r>
              <a:rPr lang="ru-RU" b="1" u="sng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муниципальных</a:t>
            </a:r>
            <a:r>
              <a:rPr lang="ru-RU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учреждениях социальной сферы</a:t>
            </a:r>
            <a:endParaRPr lang="ru-RU" sz="1800" b="1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8523" y="4994012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ea typeface="Verdana" panose="020B0604030504040204" pitchFamily="34" charset="0"/>
                <a:cs typeface="Arial" panose="020B0604020202020204" pitchFamily="34" charset="0"/>
              </a:rPr>
              <a:t>II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4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9258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Соглашения о взаимодействии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7520" y="1322880"/>
            <a:ext cx="7200800" cy="10801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7419949" y="1323000"/>
            <a:ext cx="1080000" cy="10800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452320" y="1377000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34383" y="1447503"/>
            <a:ext cx="504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Министерство Финансов </a:t>
            </a:r>
          </a:p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pic>
        <p:nvPicPr>
          <p:cNvPr id="1026" name="Picture 2" descr="C:\Users\bayanov.a\Documents\Finance-Coins-ic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493" y="1533484"/>
            <a:ext cx="658912" cy="65891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37520" y="2636912"/>
            <a:ext cx="7200800" cy="10801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419949" y="2637032"/>
            <a:ext cx="1080000" cy="10800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452320" y="2691032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434383" y="2761535"/>
            <a:ext cx="59855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Отраслевые министерства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Башкортостан</a:t>
            </a:r>
          </a:p>
        </p:txBody>
      </p:sp>
      <p:pic>
        <p:nvPicPr>
          <p:cNvPr id="1027" name="Picture 3" descr="C:\Users\bayanov.a\Documents\first-aid-kit-2_icon-icons.com_58894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509" y="2868532"/>
            <a:ext cx="616880" cy="6168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37520" y="4005064"/>
            <a:ext cx="7200800" cy="10801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419949" y="4005184"/>
            <a:ext cx="1080000" cy="1080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452320" y="4059184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434383" y="4129685"/>
            <a:ext cx="5985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учреждения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социально-культурной сферы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37520" y="5373216"/>
            <a:ext cx="7200800" cy="10801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419949" y="5373336"/>
            <a:ext cx="1080000" cy="1080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7452320" y="5427336"/>
            <a:ext cx="972000" cy="9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1434383" y="5497837"/>
            <a:ext cx="598556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1970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учреждений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социальной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сферы</a:t>
            </a:r>
          </a:p>
        </p:txBody>
      </p:sp>
      <p:pic>
        <p:nvPicPr>
          <p:cNvPr id="1029" name="Picture 5" descr="C:\Users\bayanov.a\Documents\building11600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291" y="4173095"/>
            <a:ext cx="744061" cy="74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Users\bayanov.a\Documents\building11600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291" y="5541247"/>
            <a:ext cx="744061" cy="744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320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92586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Информация о результатах исследований</a:t>
            </a:r>
            <a:endParaRPr lang="ru-RU" b="1" cap="all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9197556"/>
              </p:ext>
            </p:extLst>
          </p:nvPr>
        </p:nvGraphicFramePr>
        <p:xfrm>
          <a:off x="1" y="2049766"/>
          <a:ext cx="9144000" cy="28026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1879"/>
                <a:gridCol w="1872208"/>
                <a:gridCol w="1656184"/>
                <a:gridCol w="2123729"/>
              </a:tblGrid>
              <a:tr h="699506">
                <a:tc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Исследовано 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Забраковано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несоответствия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9950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всем учреждениям социальной сферы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3330</a:t>
                      </a:r>
                      <a:endParaRPr lang="ru-RU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1042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31,3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950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учреждениям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baseline="0" dirty="0" err="1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Минобра</a:t>
                      </a:r>
                      <a:r>
                        <a:rPr lang="ru-RU" sz="20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РБ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</a:t>
                      </a:r>
                      <a:endParaRPr lang="ru-RU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32,9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9950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муниципальным школам и детским садам</a:t>
                      </a:r>
                      <a:endParaRPr lang="ru-RU" sz="20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595</a:t>
                      </a:r>
                      <a:endParaRPr lang="ru-RU" sz="2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291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38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Основные несоответствия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Требованиям нормативной документации</a:t>
            </a:r>
            <a:endParaRPr lang="ru-RU" b="1" cap="all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bayanov.a\Documents\Soup-ic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64461"/>
            <a:ext cx="1430288" cy="14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2404089" y="2179605"/>
            <a:ext cx="576064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09274" y="1674387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общественного питания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2" y="2204864"/>
            <a:ext cx="68407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Несоответствие рецептуре по </a:t>
            </a:r>
            <a:r>
              <a:rPr lang="ru-RU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недовложению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сухих веществ, завышенной массовой доле жира (или </a:t>
            </a:r>
            <a:r>
              <a:rPr lang="ru-RU" sz="1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недовложение</a:t>
            </a:r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и по заниженной калорийности</a:t>
            </a:r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72" y="3717032"/>
            <a:ext cx="1368152" cy="1368152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404089" y="4221088"/>
            <a:ext cx="5760640" cy="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404089" y="3356992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молочной </a:t>
            </a:r>
          </a:p>
          <a:p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маслосыродельной промышленности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1722" y="4271315"/>
            <a:ext cx="6768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Фальсификация жировой фазы, жирами немолочного происхождения, заниженная или завышенная жирность продукта, снижение массовой доли белка</a:t>
            </a:r>
            <a:endParaRPr lang="ru-RU" sz="1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007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270892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04836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Zased_W</Template>
  <TotalTime>3065</TotalTime>
  <Words>288</Words>
  <Application>Microsoft Office PowerPoint</Application>
  <PresentationFormat>Экран (4:3)</PresentationFormat>
  <Paragraphs>63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Zased_W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Управление делами Президента РБ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Админ</cp:lastModifiedBy>
  <cp:revision>234</cp:revision>
  <cp:lastPrinted>2018-11-01T12:10:12Z</cp:lastPrinted>
  <dcterms:created xsi:type="dcterms:W3CDTF">2016-02-25T12:12:32Z</dcterms:created>
  <dcterms:modified xsi:type="dcterms:W3CDTF">2018-11-07T08:35:30Z</dcterms:modified>
</cp:coreProperties>
</file>